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7"/>
  </p:notesMasterIdLst>
  <p:handoutMasterIdLst>
    <p:handoutMasterId r:id="rId58"/>
  </p:handoutMasterIdLst>
  <p:sldIdLst>
    <p:sldId id="256" r:id="rId2"/>
    <p:sldId id="293" r:id="rId3"/>
    <p:sldId id="267" r:id="rId4"/>
    <p:sldId id="269" r:id="rId5"/>
    <p:sldId id="257" r:id="rId6"/>
    <p:sldId id="294" r:id="rId7"/>
    <p:sldId id="288" r:id="rId8"/>
    <p:sldId id="289" r:id="rId9"/>
    <p:sldId id="268" r:id="rId10"/>
    <p:sldId id="266" r:id="rId11"/>
    <p:sldId id="270" r:id="rId12"/>
    <p:sldId id="271" r:id="rId13"/>
    <p:sldId id="272" r:id="rId14"/>
    <p:sldId id="273" r:id="rId15"/>
    <p:sldId id="274" r:id="rId16"/>
    <p:sldId id="259" r:id="rId17"/>
    <p:sldId id="275" r:id="rId18"/>
    <p:sldId id="307" r:id="rId19"/>
    <p:sldId id="277" r:id="rId20"/>
    <p:sldId id="262" r:id="rId21"/>
    <p:sldId id="276" r:id="rId22"/>
    <p:sldId id="278" r:id="rId23"/>
    <p:sldId id="309" r:id="rId24"/>
    <p:sldId id="279" r:id="rId25"/>
    <p:sldId id="280" r:id="rId26"/>
    <p:sldId id="281" r:id="rId27"/>
    <p:sldId id="312" r:id="rId28"/>
    <p:sldId id="295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282" r:id="rId44"/>
    <p:sldId id="283" r:id="rId45"/>
    <p:sldId id="286" r:id="rId46"/>
    <p:sldId id="297" r:id="rId47"/>
    <p:sldId id="298" r:id="rId48"/>
    <p:sldId id="284" r:id="rId49"/>
    <p:sldId id="299" r:id="rId50"/>
    <p:sldId id="296" r:id="rId51"/>
    <p:sldId id="285" r:id="rId52"/>
    <p:sldId id="291" r:id="rId53"/>
    <p:sldId id="292" r:id="rId54"/>
    <p:sldId id="311" r:id="rId55"/>
    <p:sldId id="287" r:id="rId56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5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62" y="-108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51427F-ACB6-49FD-84FE-967180A5C6B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C4FC0B-FE94-40A9-B435-BF8A9830746F}">
      <dgm:prSet/>
      <dgm:spPr/>
      <dgm:t>
        <a:bodyPr/>
        <a:lstStyle/>
        <a:p>
          <a:pPr rtl="0"/>
          <a:endParaRPr lang="en-US" b="0" i="0" baseline="0" dirty="0"/>
        </a:p>
      </dgm:t>
    </dgm:pt>
    <dgm:pt modelId="{FD6F3215-741C-43F9-97B4-229E3AC7928A}" type="parTrans" cxnId="{8FBBC6C7-0EF8-4231-A7EA-58604BE02B9B}">
      <dgm:prSet/>
      <dgm:spPr/>
      <dgm:t>
        <a:bodyPr/>
        <a:lstStyle/>
        <a:p>
          <a:endParaRPr lang="en-US"/>
        </a:p>
      </dgm:t>
    </dgm:pt>
    <dgm:pt modelId="{442418B6-99C3-4C9A-940E-3B0F7D70CFF3}" type="sibTrans" cxnId="{8FBBC6C7-0EF8-4231-A7EA-58604BE02B9B}">
      <dgm:prSet/>
      <dgm:spPr/>
      <dgm:t>
        <a:bodyPr/>
        <a:lstStyle/>
        <a:p>
          <a:endParaRPr lang="en-US"/>
        </a:p>
      </dgm:t>
    </dgm:pt>
    <dgm:pt modelId="{69E623C7-AB02-4201-A663-5EA58DA0E5E8}">
      <dgm:prSet custT="1"/>
      <dgm:spPr/>
      <dgm:t>
        <a:bodyPr/>
        <a:lstStyle/>
        <a:p>
          <a:pPr rtl="0"/>
          <a:r>
            <a:rPr lang="en-US" sz="2400" b="0" i="0" baseline="0" dirty="0"/>
            <a:t>19 % suspended in school </a:t>
          </a:r>
          <a:endParaRPr lang="en-US" sz="2400" dirty="0"/>
        </a:p>
      </dgm:t>
    </dgm:pt>
    <dgm:pt modelId="{6BDAC3B5-71F3-45E2-9182-5FFD2AA34A3F}" type="parTrans" cxnId="{4F5C3340-2ECF-4200-B130-0DFB5D7678AC}">
      <dgm:prSet/>
      <dgm:spPr/>
      <dgm:t>
        <a:bodyPr/>
        <a:lstStyle/>
        <a:p>
          <a:endParaRPr lang="en-US"/>
        </a:p>
      </dgm:t>
    </dgm:pt>
    <dgm:pt modelId="{F71F2DB8-081F-4E35-8759-747204977425}" type="sibTrans" cxnId="{4F5C3340-2ECF-4200-B130-0DFB5D7678AC}">
      <dgm:prSet/>
      <dgm:spPr/>
      <dgm:t>
        <a:bodyPr/>
        <a:lstStyle/>
        <a:p>
          <a:endParaRPr lang="en-US"/>
        </a:p>
      </dgm:t>
    </dgm:pt>
    <dgm:pt modelId="{70D0A784-112D-483D-94E3-8FB094BB4529}">
      <dgm:prSet custT="1"/>
      <dgm:spPr/>
      <dgm:t>
        <a:bodyPr/>
        <a:lstStyle/>
        <a:p>
          <a:pPr rtl="0"/>
          <a:r>
            <a:rPr lang="en-US" sz="2000" b="1" i="0" baseline="0" dirty="0"/>
            <a:t>20 % of students receiving out-of- school suspension</a:t>
          </a:r>
          <a:endParaRPr lang="en-US" sz="2000" b="1" dirty="0"/>
        </a:p>
      </dgm:t>
    </dgm:pt>
    <dgm:pt modelId="{BE53BCE2-CED1-4608-A5A1-95F71425F585}" type="parTrans" cxnId="{981E1A6A-7302-433C-843C-3BBC7D900B8C}">
      <dgm:prSet/>
      <dgm:spPr/>
      <dgm:t>
        <a:bodyPr/>
        <a:lstStyle/>
        <a:p>
          <a:endParaRPr lang="en-US"/>
        </a:p>
      </dgm:t>
    </dgm:pt>
    <dgm:pt modelId="{16B16EA8-284E-416E-98E6-9E35F5E6C507}" type="sibTrans" cxnId="{981E1A6A-7302-433C-843C-3BBC7D900B8C}">
      <dgm:prSet/>
      <dgm:spPr/>
      <dgm:t>
        <a:bodyPr/>
        <a:lstStyle/>
        <a:p>
          <a:endParaRPr lang="en-US"/>
        </a:p>
      </dgm:t>
    </dgm:pt>
    <dgm:pt modelId="{3D5FBD03-9DD0-46D0-B67A-0EE66E579539}">
      <dgm:prSet custT="1"/>
      <dgm:spPr/>
      <dgm:t>
        <a:bodyPr/>
        <a:lstStyle/>
        <a:p>
          <a:pPr rtl="0"/>
          <a:r>
            <a:rPr lang="en-US" sz="1800" b="1" i="0" baseline="0" dirty="0"/>
            <a:t>25 % of students receiving multiple out-of-school suspensions</a:t>
          </a:r>
          <a:endParaRPr lang="en-US" sz="1800" b="1" dirty="0"/>
        </a:p>
      </dgm:t>
    </dgm:pt>
    <dgm:pt modelId="{EB4A3BD5-5234-4EEA-AD59-A2A13763C389}" type="parTrans" cxnId="{8C6B886B-BDD6-4C41-BFCA-C6544EFF1860}">
      <dgm:prSet/>
      <dgm:spPr/>
      <dgm:t>
        <a:bodyPr/>
        <a:lstStyle/>
        <a:p>
          <a:endParaRPr lang="en-US"/>
        </a:p>
      </dgm:t>
    </dgm:pt>
    <dgm:pt modelId="{F75C4D89-456C-49AD-97FE-5CE8B507198B}" type="sibTrans" cxnId="{8C6B886B-BDD6-4C41-BFCA-C6544EFF1860}">
      <dgm:prSet/>
      <dgm:spPr/>
      <dgm:t>
        <a:bodyPr/>
        <a:lstStyle/>
        <a:p>
          <a:endParaRPr lang="en-US"/>
        </a:p>
      </dgm:t>
    </dgm:pt>
    <dgm:pt modelId="{C5C61C30-5E78-4301-8DC4-27644D92F690}">
      <dgm:prSet custT="1"/>
      <dgm:spPr/>
      <dgm:t>
        <a:bodyPr/>
        <a:lstStyle/>
        <a:p>
          <a:pPr rtl="0"/>
          <a:r>
            <a:rPr lang="en-US" sz="1800" b="1" i="0" baseline="0" dirty="0"/>
            <a:t>19 % of students expelled</a:t>
          </a:r>
          <a:endParaRPr lang="en-US" sz="1800" b="1" dirty="0"/>
        </a:p>
      </dgm:t>
    </dgm:pt>
    <dgm:pt modelId="{F25DDECD-2EF9-4BDD-AFD1-7AAB63D47DA5}" type="parTrans" cxnId="{8D7A18F7-B3FF-42EB-8ECB-C114F05CC4AA}">
      <dgm:prSet/>
      <dgm:spPr/>
      <dgm:t>
        <a:bodyPr/>
        <a:lstStyle/>
        <a:p>
          <a:endParaRPr lang="en-US"/>
        </a:p>
      </dgm:t>
    </dgm:pt>
    <dgm:pt modelId="{752BD178-14C0-41D2-9059-C6E1585AF862}" type="sibTrans" cxnId="{8D7A18F7-B3FF-42EB-8ECB-C114F05CC4AA}">
      <dgm:prSet/>
      <dgm:spPr/>
      <dgm:t>
        <a:bodyPr/>
        <a:lstStyle/>
        <a:p>
          <a:endParaRPr lang="en-US"/>
        </a:p>
      </dgm:t>
    </dgm:pt>
    <dgm:pt modelId="{A7D90AE7-5771-4CAD-9E9A-AD85475FAD3E}">
      <dgm:prSet/>
      <dgm:spPr/>
      <dgm:t>
        <a:bodyPr/>
        <a:lstStyle/>
        <a:p>
          <a:pPr rtl="0"/>
          <a:r>
            <a:rPr lang="en-US" b="1" i="0" baseline="0" dirty="0"/>
            <a:t>23 % of students referred to law enforcement</a:t>
          </a:r>
          <a:endParaRPr lang="en-US" b="1" dirty="0"/>
        </a:p>
      </dgm:t>
    </dgm:pt>
    <dgm:pt modelId="{104F2C97-7DFB-488F-B168-C4D983981E90}" type="parTrans" cxnId="{A062FD14-04EE-4351-A458-70D01499E8A0}">
      <dgm:prSet/>
      <dgm:spPr/>
      <dgm:t>
        <a:bodyPr/>
        <a:lstStyle/>
        <a:p>
          <a:endParaRPr lang="en-US"/>
        </a:p>
      </dgm:t>
    </dgm:pt>
    <dgm:pt modelId="{E6B817AE-3488-4871-B571-54397BF65CB6}" type="sibTrans" cxnId="{A062FD14-04EE-4351-A458-70D01499E8A0}">
      <dgm:prSet/>
      <dgm:spPr/>
      <dgm:t>
        <a:bodyPr/>
        <a:lstStyle/>
        <a:p>
          <a:endParaRPr lang="en-US"/>
        </a:p>
      </dgm:t>
    </dgm:pt>
    <dgm:pt modelId="{CD82CC3B-2830-4391-9822-835437AD7791}">
      <dgm:prSet custT="1"/>
      <dgm:spPr/>
      <dgm:t>
        <a:bodyPr/>
        <a:lstStyle/>
        <a:p>
          <a:pPr rtl="0"/>
          <a:r>
            <a:rPr lang="en-US" sz="1800" b="1" i="0" baseline="0" dirty="0"/>
            <a:t>23 % of students receiving a school-related arrest</a:t>
          </a:r>
          <a:endParaRPr lang="en-US" sz="1800" b="1" dirty="0"/>
        </a:p>
      </dgm:t>
    </dgm:pt>
    <dgm:pt modelId="{5048CF15-04BA-4437-9703-A5DB479C4712}" type="parTrans" cxnId="{1A428899-6647-4772-B234-A4610EE932F9}">
      <dgm:prSet/>
      <dgm:spPr/>
      <dgm:t>
        <a:bodyPr/>
        <a:lstStyle/>
        <a:p>
          <a:endParaRPr lang="en-US"/>
        </a:p>
      </dgm:t>
    </dgm:pt>
    <dgm:pt modelId="{81F39B44-5E57-4F88-84AA-1A3D80C435DA}" type="sibTrans" cxnId="{1A428899-6647-4772-B234-A4610EE932F9}">
      <dgm:prSet/>
      <dgm:spPr/>
      <dgm:t>
        <a:bodyPr/>
        <a:lstStyle/>
        <a:p>
          <a:endParaRPr lang="en-US"/>
        </a:p>
      </dgm:t>
    </dgm:pt>
    <dgm:pt modelId="{E193C6CB-9B64-4344-A778-028665C0707E}">
      <dgm:prSet/>
      <dgm:spPr/>
      <dgm:t>
        <a:bodyPr/>
        <a:lstStyle/>
        <a:p>
          <a:pPr rtl="0"/>
          <a:endParaRPr lang="en-US" b="0" i="0" baseline="0" dirty="0"/>
        </a:p>
      </dgm:t>
    </dgm:pt>
    <dgm:pt modelId="{E1F10135-EB80-42C4-AAA1-EF6B1806FE8E}" type="parTrans" cxnId="{DB5E20B1-1B34-477D-A732-454AB4F5B729}">
      <dgm:prSet/>
      <dgm:spPr/>
      <dgm:t>
        <a:bodyPr/>
        <a:lstStyle/>
        <a:p>
          <a:endParaRPr lang="en-US"/>
        </a:p>
      </dgm:t>
    </dgm:pt>
    <dgm:pt modelId="{D73EB9B3-8090-46A0-95B5-85C38F04DFF9}" type="sibTrans" cxnId="{DB5E20B1-1B34-477D-A732-454AB4F5B729}">
      <dgm:prSet/>
      <dgm:spPr/>
      <dgm:t>
        <a:bodyPr/>
        <a:lstStyle/>
        <a:p>
          <a:endParaRPr lang="en-US"/>
        </a:p>
      </dgm:t>
    </dgm:pt>
    <dgm:pt modelId="{E46B8329-A6F8-4866-B6A0-CE1FB9D9852E}" type="pres">
      <dgm:prSet presAssocID="{7551427F-ACB6-49FD-84FE-967180A5C6B2}" presName="compositeShape" presStyleCnt="0">
        <dgm:presLayoutVars>
          <dgm:chMax val="7"/>
          <dgm:dir/>
          <dgm:resizeHandles val="exact"/>
        </dgm:presLayoutVars>
      </dgm:prSet>
      <dgm:spPr/>
    </dgm:pt>
    <dgm:pt modelId="{2557E3BA-1EF3-401B-96DD-6CD3B79F5112}" type="pres">
      <dgm:prSet presAssocID="{0CC4FC0B-FE94-40A9-B435-BF8A9830746F}" presName="circ1" presStyleLbl="vennNode1" presStyleIdx="0" presStyleCnt="7"/>
      <dgm:spPr/>
    </dgm:pt>
    <dgm:pt modelId="{8D5BE37E-50F3-42B2-AF44-8879D8C054CD}" type="pres">
      <dgm:prSet presAssocID="{0CC4FC0B-FE94-40A9-B435-BF8A9830746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269C0EA-60C1-49C5-9310-710096D1F3AC}" type="pres">
      <dgm:prSet presAssocID="{69E623C7-AB02-4201-A663-5EA58DA0E5E8}" presName="circ2" presStyleLbl="vennNode1" presStyleIdx="1" presStyleCnt="7"/>
      <dgm:spPr/>
    </dgm:pt>
    <dgm:pt modelId="{C868E5E7-3915-4427-8E25-EED0D4B39BAF}" type="pres">
      <dgm:prSet presAssocID="{69E623C7-AB02-4201-A663-5EA58DA0E5E8}" presName="circ2Tx" presStyleLbl="revTx" presStyleIdx="0" presStyleCnt="0" custScaleX="172519" custScaleY="99874">
        <dgm:presLayoutVars>
          <dgm:chMax val="0"/>
          <dgm:chPref val="0"/>
          <dgm:bulletEnabled val="1"/>
        </dgm:presLayoutVars>
      </dgm:prSet>
      <dgm:spPr/>
    </dgm:pt>
    <dgm:pt modelId="{5F4752E8-A82D-4B09-96C7-39BC407B35FF}" type="pres">
      <dgm:prSet presAssocID="{70D0A784-112D-483D-94E3-8FB094BB4529}" presName="circ3" presStyleLbl="vennNode1" presStyleIdx="2" presStyleCnt="7"/>
      <dgm:spPr/>
    </dgm:pt>
    <dgm:pt modelId="{6746644F-2EAB-4F1D-BC78-7CD750E3DF5C}" type="pres">
      <dgm:prSet presAssocID="{70D0A784-112D-483D-94E3-8FB094BB4529}" presName="circ3Tx" presStyleLbl="revTx" presStyleIdx="0" presStyleCnt="0" custScaleX="147070" custLinFactNeighborX="11282" custLinFactNeighborY="3960">
        <dgm:presLayoutVars>
          <dgm:chMax val="0"/>
          <dgm:chPref val="0"/>
          <dgm:bulletEnabled val="1"/>
        </dgm:presLayoutVars>
      </dgm:prSet>
      <dgm:spPr/>
    </dgm:pt>
    <dgm:pt modelId="{7175EDBC-8BC8-49FC-8EF9-19473FBDEE8B}" type="pres">
      <dgm:prSet presAssocID="{3D5FBD03-9DD0-46D0-B67A-0EE66E579539}" presName="circ4" presStyleLbl="vennNode1" presStyleIdx="3" presStyleCnt="7"/>
      <dgm:spPr/>
    </dgm:pt>
    <dgm:pt modelId="{B1B9F027-7187-4283-B993-BE3693E03C7C}" type="pres">
      <dgm:prSet presAssocID="{3D5FBD03-9DD0-46D0-B67A-0EE66E579539}" presName="circ4Tx" presStyleLbl="revTx" presStyleIdx="0" presStyleCnt="0" custScaleX="169777" custScaleY="119638">
        <dgm:presLayoutVars>
          <dgm:chMax val="0"/>
          <dgm:chPref val="0"/>
          <dgm:bulletEnabled val="1"/>
        </dgm:presLayoutVars>
      </dgm:prSet>
      <dgm:spPr/>
    </dgm:pt>
    <dgm:pt modelId="{0000FF40-DBB2-4A10-B02C-F3A38EB0393B}" type="pres">
      <dgm:prSet presAssocID="{C5C61C30-5E78-4301-8DC4-27644D92F690}" presName="circ5" presStyleLbl="vennNode1" presStyleIdx="4" presStyleCnt="7"/>
      <dgm:spPr/>
    </dgm:pt>
    <dgm:pt modelId="{EE08DFB3-D71A-4414-86FA-DAC711347CF1}" type="pres">
      <dgm:prSet presAssocID="{C5C61C30-5E78-4301-8DC4-27644D92F690}" presName="circ5Tx" presStyleLbl="revTx" presStyleIdx="0" presStyleCnt="0" custScaleX="177128">
        <dgm:presLayoutVars>
          <dgm:chMax val="0"/>
          <dgm:chPref val="0"/>
          <dgm:bulletEnabled val="1"/>
        </dgm:presLayoutVars>
      </dgm:prSet>
      <dgm:spPr/>
    </dgm:pt>
    <dgm:pt modelId="{C00783D6-117A-4DD4-B01E-7FC1DE3FC1A3}" type="pres">
      <dgm:prSet presAssocID="{A7D90AE7-5771-4CAD-9E9A-AD85475FAD3E}" presName="circ6" presStyleLbl="vennNode1" presStyleIdx="5" presStyleCnt="7"/>
      <dgm:spPr/>
    </dgm:pt>
    <dgm:pt modelId="{68EE7171-2936-4BBA-80B5-21EBC180D3FA}" type="pres">
      <dgm:prSet presAssocID="{A7D90AE7-5771-4CAD-9E9A-AD85475FAD3E}" presName="circ6Tx" presStyleLbl="revTx" presStyleIdx="0" presStyleCnt="0" custScaleX="208123" custLinFactNeighborX="-31748" custLinFactNeighborY="3960">
        <dgm:presLayoutVars>
          <dgm:chMax val="0"/>
          <dgm:chPref val="0"/>
          <dgm:bulletEnabled val="1"/>
        </dgm:presLayoutVars>
      </dgm:prSet>
      <dgm:spPr/>
    </dgm:pt>
    <dgm:pt modelId="{03E42A9F-4084-4FBB-89CE-B59D3CAD6CB4}" type="pres">
      <dgm:prSet presAssocID="{CD82CC3B-2830-4391-9822-835437AD7791}" presName="circ7" presStyleLbl="vennNode1" presStyleIdx="6" presStyleCnt="7"/>
      <dgm:spPr/>
    </dgm:pt>
    <dgm:pt modelId="{BE1413BF-F1F5-4B9C-A954-B9B3A2EEE1EE}" type="pres">
      <dgm:prSet presAssocID="{CD82CC3B-2830-4391-9822-835437AD7791}" presName="circ7Tx" presStyleLbl="revTx" presStyleIdx="0" presStyleCnt="0" custScaleX="236740" custScaleY="215783">
        <dgm:presLayoutVars>
          <dgm:chMax val="0"/>
          <dgm:chPref val="0"/>
          <dgm:bulletEnabled val="1"/>
        </dgm:presLayoutVars>
      </dgm:prSet>
      <dgm:spPr/>
    </dgm:pt>
  </dgm:ptLst>
  <dgm:cxnLst>
    <dgm:cxn modelId="{A062FD14-04EE-4351-A458-70D01499E8A0}" srcId="{7551427F-ACB6-49FD-84FE-967180A5C6B2}" destId="{A7D90AE7-5771-4CAD-9E9A-AD85475FAD3E}" srcOrd="5" destOrd="0" parTransId="{104F2C97-7DFB-488F-B168-C4D983981E90}" sibTransId="{E6B817AE-3488-4871-B571-54397BF65CB6}"/>
    <dgm:cxn modelId="{DA57C038-F30E-4AE1-A08D-2D49B6995BB9}" type="presOf" srcId="{3D5FBD03-9DD0-46D0-B67A-0EE66E579539}" destId="{B1B9F027-7187-4283-B993-BE3693E03C7C}" srcOrd="0" destOrd="0" presId="urn:microsoft.com/office/officeart/2005/8/layout/venn1"/>
    <dgm:cxn modelId="{DA92443E-F6BA-4414-8FD2-20CD7E8CF6FA}" type="presOf" srcId="{70D0A784-112D-483D-94E3-8FB094BB4529}" destId="{6746644F-2EAB-4F1D-BC78-7CD750E3DF5C}" srcOrd="0" destOrd="0" presId="urn:microsoft.com/office/officeart/2005/8/layout/venn1"/>
    <dgm:cxn modelId="{40F6193F-E223-4A8A-8C74-DFFED60BCC3A}" type="presOf" srcId="{7551427F-ACB6-49FD-84FE-967180A5C6B2}" destId="{E46B8329-A6F8-4866-B6A0-CE1FB9D9852E}" srcOrd="0" destOrd="0" presId="urn:microsoft.com/office/officeart/2005/8/layout/venn1"/>
    <dgm:cxn modelId="{4F5C3340-2ECF-4200-B130-0DFB5D7678AC}" srcId="{7551427F-ACB6-49FD-84FE-967180A5C6B2}" destId="{69E623C7-AB02-4201-A663-5EA58DA0E5E8}" srcOrd="1" destOrd="0" parTransId="{6BDAC3B5-71F3-45E2-9182-5FFD2AA34A3F}" sibTransId="{F71F2DB8-081F-4E35-8759-747204977425}"/>
    <dgm:cxn modelId="{981E1A6A-7302-433C-843C-3BBC7D900B8C}" srcId="{7551427F-ACB6-49FD-84FE-967180A5C6B2}" destId="{70D0A784-112D-483D-94E3-8FB094BB4529}" srcOrd="2" destOrd="0" parTransId="{BE53BCE2-CED1-4608-A5A1-95F71425F585}" sibTransId="{16B16EA8-284E-416E-98E6-9E35F5E6C507}"/>
    <dgm:cxn modelId="{8C6B886B-BDD6-4C41-BFCA-C6544EFF1860}" srcId="{7551427F-ACB6-49FD-84FE-967180A5C6B2}" destId="{3D5FBD03-9DD0-46D0-B67A-0EE66E579539}" srcOrd="3" destOrd="0" parTransId="{EB4A3BD5-5234-4EEA-AD59-A2A13763C389}" sibTransId="{F75C4D89-456C-49AD-97FE-5CE8B507198B}"/>
    <dgm:cxn modelId="{99DE6973-EBDB-4DED-B490-4BB483FDFA09}" type="presOf" srcId="{0CC4FC0B-FE94-40A9-B435-BF8A9830746F}" destId="{8D5BE37E-50F3-42B2-AF44-8879D8C054CD}" srcOrd="0" destOrd="0" presId="urn:microsoft.com/office/officeart/2005/8/layout/venn1"/>
    <dgm:cxn modelId="{4269128C-E2CE-4FA1-8334-278CE65BB1F4}" type="presOf" srcId="{A7D90AE7-5771-4CAD-9E9A-AD85475FAD3E}" destId="{68EE7171-2936-4BBA-80B5-21EBC180D3FA}" srcOrd="0" destOrd="0" presId="urn:microsoft.com/office/officeart/2005/8/layout/venn1"/>
    <dgm:cxn modelId="{1A428899-6647-4772-B234-A4610EE932F9}" srcId="{7551427F-ACB6-49FD-84FE-967180A5C6B2}" destId="{CD82CC3B-2830-4391-9822-835437AD7791}" srcOrd="6" destOrd="0" parTransId="{5048CF15-04BA-4437-9703-A5DB479C4712}" sibTransId="{81F39B44-5E57-4F88-84AA-1A3D80C435DA}"/>
    <dgm:cxn modelId="{40CB17A5-DB39-4244-AC64-2CE07E3664F3}" type="presOf" srcId="{C5C61C30-5E78-4301-8DC4-27644D92F690}" destId="{EE08DFB3-D71A-4414-86FA-DAC711347CF1}" srcOrd="0" destOrd="0" presId="urn:microsoft.com/office/officeart/2005/8/layout/venn1"/>
    <dgm:cxn modelId="{DB5E20B1-1B34-477D-A732-454AB4F5B729}" srcId="{7551427F-ACB6-49FD-84FE-967180A5C6B2}" destId="{E193C6CB-9B64-4344-A778-028665C0707E}" srcOrd="7" destOrd="0" parTransId="{E1F10135-EB80-42C4-AAA1-EF6B1806FE8E}" sibTransId="{D73EB9B3-8090-46A0-95B5-85C38F04DFF9}"/>
    <dgm:cxn modelId="{8FBBC6C7-0EF8-4231-A7EA-58604BE02B9B}" srcId="{7551427F-ACB6-49FD-84FE-967180A5C6B2}" destId="{0CC4FC0B-FE94-40A9-B435-BF8A9830746F}" srcOrd="0" destOrd="0" parTransId="{FD6F3215-741C-43F9-97B4-229E3AC7928A}" sibTransId="{442418B6-99C3-4C9A-940E-3B0F7D70CFF3}"/>
    <dgm:cxn modelId="{8D7A18F7-B3FF-42EB-8ECB-C114F05CC4AA}" srcId="{7551427F-ACB6-49FD-84FE-967180A5C6B2}" destId="{C5C61C30-5E78-4301-8DC4-27644D92F690}" srcOrd="4" destOrd="0" parTransId="{F25DDECD-2EF9-4BDD-AFD1-7AAB63D47DA5}" sibTransId="{752BD178-14C0-41D2-9059-C6E1585AF862}"/>
    <dgm:cxn modelId="{29130FFC-B45D-4B7D-B3C0-CC7BE0960A9E}" type="presOf" srcId="{69E623C7-AB02-4201-A663-5EA58DA0E5E8}" destId="{C868E5E7-3915-4427-8E25-EED0D4B39BAF}" srcOrd="0" destOrd="0" presId="urn:microsoft.com/office/officeart/2005/8/layout/venn1"/>
    <dgm:cxn modelId="{E58EDFFC-4F8B-492E-B2FA-E3C859B1D493}" type="presOf" srcId="{CD82CC3B-2830-4391-9822-835437AD7791}" destId="{BE1413BF-F1F5-4B9C-A954-B9B3A2EEE1EE}" srcOrd="0" destOrd="0" presId="urn:microsoft.com/office/officeart/2005/8/layout/venn1"/>
    <dgm:cxn modelId="{F9E9D146-465E-4AC3-BB0C-8B44634C8A73}" type="presParOf" srcId="{E46B8329-A6F8-4866-B6A0-CE1FB9D9852E}" destId="{2557E3BA-1EF3-401B-96DD-6CD3B79F5112}" srcOrd="0" destOrd="0" presId="urn:microsoft.com/office/officeart/2005/8/layout/venn1"/>
    <dgm:cxn modelId="{1DF88B27-1ED0-4D78-8998-696BD453D4C8}" type="presParOf" srcId="{E46B8329-A6F8-4866-B6A0-CE1FB9D9852E}" destId="{8D5BE37E-50F3-42B2-AF44-8879D8C054CD}" srcOrd="1" destOrd="0" presId="urn:microsoft.com/office/officeart/2005/8/layout/venn1"/>
    <dgm:cxn modelId="{EAA06D42-701D-4E1C-BEFB-2A46D74861B8}" type="presParOf" srcId="{E46B8329-A6F8-4866-B6A0-CE1FB9D9852E}" destId="{6269C0EA-60C1-49C5-9310-710096D1F3AC}" srcOrd="2" destOrd="0" presId="urn:microsoft.com/office/officeart/2005/8/layout/venn1"/>
    <dgm:cxn modelId="{D5BF23FA-896A-4161-82B8-5D253E7148C5}" type="presParOf" srcId="{E46B8329-A6F8-4866-B6A0-CE1FB9D9852E}" destId="{C868E5E7-3915-4427-8E25-EED0D4B39BAF}" srcOrd="3" destOrd="0" presId="urn:microsoft.com/office/officeart/2005/8/layout/venn1"/>
    <dgm:cxn modelId="{F89CE324-A54E-4870-AF2C-BB647ACF36F5}" type="presParOf" srcId="{E46B8329-A6F8-4866-B6A0-CE1FB9D9852E}" destId="{5F4752E8-A82D-4B09-96C7-39BC407B35FF}" srcOrd="4" destOrd="0" presId="urn:microsoft.com/office/officeart/2005/8/layout/venn1"/>
    <dgm:cxn modelId="{891EED26-40DF-4247-891C-0AF43C30E654}" type="presParOf" srcId="{E46B8329-A6F8-4866-B6A0-CE1FB9D9852E}" destId="{6746644F-2EAB-4F1D-BC78-7CD750E3DF5C}" srcOrd="5" destOrd="0" presId="urn:microsoft.com/office/officeart/2005/8/layout/venn1"/>
    <dgm:cxn modelId="{A3C34F96-568B-4BC2-990F-CC0354390C98}" type="presParOf" srcId="{E46B8329-A6F8-4866-B6A0-CE1FB9D9852E}" destId="{7175EDBC-8BC8-49FC-8EF9-19473FBDEE8B}" srcOrd="6" destOrd="0" presId="urn:microsoft.com/office/officeart/2005/8/layout/venn1"/>
    <dgm:cxn modelId="{D9879BC0-FD59-4466-AFF6-F3B4B49915EC}" type="presParOf" srcId="{E46B8329-A6F8-4866-B6A0-CE1FB9D9852E}" destId="{B1B9F027-7187-4283-B993-BE3693E03C7C}" srcOrd="7" destOrd="0" presId="urn:microsoft.com/office/officeart/2005/8/layout/venn1"/>
    <dgm:cxn modelId="{84D5069C-1403-44C7-930D-6FEC2CDA868C}" type="presParOf" srcId="{E46B8329-A6F8-4866-B6A0-CE1FB9D9852E}" destId="{0000FF40-DBB2-4A10-B02C-F3A38EB0393B}" srcOrd="8" destOrd="0" presId="urn:microsoft.com/office/officeart/2005/8/layout/venn1"/>
    <dgm:cxn modelId="{F3881533-076F-4F4A-86E4-EAEBE9BABB25}" type="presParOf" srcId="{E46B8329-A6F8-4866-B6A0-CE1FB9D9852E}" destId="{EE08DFB3-D71A-4414-86FA-DAC711347CF1}" srcOrd="9" destOrd="0" presId="urn:microsoft.com/office/officeart/2005/8/layout/venn1"/>
    <dgm:cxn modelId="{48F572C1-0DDD-4D65-822E-ABE8940A9332}" type="presParOf" srcId="{E46B8329-A6F8-4866-B6A0-CE1FB9D9852E}" destId="{C00783D6-117A-4DD4-B01E-7FC1DE3FC1A3}" srcOrd="10" destOrd="0" presId="urn:microsoft.com/office/officeart/2005/8/layout/venn1"/>
    <dgm:cxn modelId="{A782B065-A065-455C-976D-FEA42F2A4255}" type="presParOf" srcId="{E46B8329-A6F8-4866-B6A0-CE1FB9D9852E}" destId="{68EE7171-2936-4BBA-80B5-21EBC180D3FA}" srcOrd="11" destOrd="0" presId="urn:microsoft.com/office/officeart/2005/8/layout/venn1"/>
    <dgm:cxn modelId="{009F553B-E788-4F53-9081-92FC01A8CA45}" type="presParOf" srcId="{E46B8329-A6F8-4866-B6A0-CE1FB9D9852E}" destId="{03E42A9F-4084-4FBB-89CE-B59D3CAD6CB4}" srcOrd="12" destOrd="0" presId="urn:microsoft.com/office/officeart/2005/8/layout/venn1"/>
    <dgm:cxn modelId="{D10F41C2-A65C-4021-9186-5CDA2C8B47BC}" type="presParOf" srcId="{E46B8329-A6F8-4866-B6A0-CE1FB9D9852E}" destId="{BE1413BF-F1F5-4B9C-A954-B9B3A2EEE1EE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57E3BA-1EF3-401B-96DD-6CD3B79F5112}">
      <dsp:nvSpPr>
        <dsp:cNvPr id="0" name=""/>
        <dsp:cNvSpPr/>
      </dsp:nvSpPr>
      <dsp:spPr>
        <a:xfrm>
          <a:off x="3648015" y="1071140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D5BE37E-50F3-42B2-AF44-8879D8C054CD}">
      <dsp:nvSpPr>
        <dsp:cNvPr id="0" name=""/>
        <dsp:cNvSpPr/>
      </dsp:nvSpPr>
      <dsp:spPr>
        <a:xfrm>
          <a:off x="3543631" y="-46329"/>
          <a:ext cx="1640323" cy="87782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b="0" i="0" kern="1200" baseline="0" dirty="0"/>
        </a:p>
      </dsp:txBody>
      <dsp:txXfrm>
        <a:off x="3543631" y="-46329"/>
        <a:ext cx="1640323" cy="877824"/>
      </dsp:txXfrm>
    </dsp:sp>
    <dsp:sp modelId="{6269C0EA-60C1-49C5-9310-710096D1F3AC}">
      <dsp:nvSpPr>
        <dsp:cNvPr id="0" name=""/>
        <dsp:cNvSpPr/>
      </dsp:nvSpPr>
      <dsp:spPr>
        <a:xfrm>
          <a:off x="4067938" y="1273040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68E5E7-3915-4427-8E25-EED0D4B39BAF}">
      <dsp:nvSpPr>
        <dsp:cNvPr id="0" name=""/>
        <dsp:cNvSpPr/>
      </dsp:nvSpPr>
      <dsp:spPr>
        <a:xfrm>
          <a:off x="5113721" y="788212"/>
          <a:ext cx="2675513" cy="9643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 dirty="0"/>
            <a:t>19 % suspended in school </a:t>
          </a:r>
          <a:endParaRPr lang="en-US" sz="2400" kern="1200" dirty="0"/>
        </a:p>
      </dsp:txBody>
      <dsp:txXfrm>
        <a:off x="5113721" y="788212"/>
        <a:ext cx="2675513" cy="964389"/>
      </dsp:txXfrm>
    </dsp:sp>
    <dsp:sp modelId="{5F4752E8-A82D-4B09-96C7-39BC407B35FF}">
      <dsp:nvSpPr>
        <dsp:cNvPr id="0" name=""/>
        <dsp:cNvSpPr/>
      </dsp:nvSpPr>
      <dsp:spPr>
        <a:xfrm>
          <a:off x="4171129" y="1727314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746644F-2EAB-4F1D-BC78-7CD750E3DF5C}">
      <dsp:nvSpPr>
        <dsp:cNvPr id="0" name=""/>
        <dsp:cNvSpPr/>
      </dsp:nvSpPr>
      <dsp:spPr>
        <a:xfrm>
          <a:off x="5638801" y="2057402"/>
          <a:ext cx="2236975" cy="103144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baseline="0" dirty="0"/>
            <a:t>20 % of students receiving out-of- school suspension</a:t>
          </a:r>
          <a:endParaRPr lang="en-US" sz="2000" b="1" kern="1200" dirty="0"/>
        </a:p>
      </dsp:txBody>
      <dsp:txXfrm>
        <a:off x="5638801" y="2057402"/>
        <a:ext cx="2236975" cy="1031443"/>
      </dsp:txXfrm>
    </dsp:sp>
    <dsp:sp modelId="{7175EDBC-8BC8-49FC-8EF9-19473FBDEE8B}">
      <dsp:nvSpPr>
        <dsp:cNvPr id="0" name=""/>
        <dsp:cNvSpPr/>
      </dsp:nvSpPr>
      <dsp:spPr>
        <a:xfrm>
          <a:off x="3880643" y="2091611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1B9F027-7187-4283-B993-BE3693E03C7C}">
      <dsp:nvSpPr>
        <dsp:cNvPr id="0" name=""/>
        <dsp:cNvSpPr/>
      </dsp:nvSpPr>
      <dsp:spPr>
        <a:xfrm>
          <a:off x="4596758" y="3306472"/>
          <a:ext cx="2784892" cy="112897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baseline="0" dirty="0"/>
            <a:t>25 % of students receiving multiple out-of-school suspensions</a:t>
          </a:r>
          <a:endParaRPr lang="en-US" sz="1800" b="1" kern="1200" dirty="0"/>
        </a:p>
      </dsp:txBody>
      <dsp:txXfrm>
        <a:off x="4596758" y="3306472"/>
        <a:ext cx="2784892" cy="1128976"/>
      </dsp:txXfrm>
    </dsp:sp>
    <dsp:sp modelId="{0000FF40-DBB2-4A10-B02C-F3A38EB0393B}">
      <dsp:nvSpPr>
        <dsp:cNvPr id="0" name=""/>
        <dsp:cNvSpPr/>
      </dsp:nvSpPr>
      <dsp:spPr>
        <a:xfrm>
          <a:off x="3415387" y="2091611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E08DFB3-D71A-4414-86FA-DAC711347CF1}">
      <dsp:nvSpPr>
        <dsp:cNvPr id="0" name=""/>
        <dsp:cNvSpPr/>
      </dsp:nvSpPr>
      <dsp:spPr>
        <a:xfrm>
          <a:off x="1285644" y="3399130"/>
          <a:ext cx="2905472" cy="9436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baseline="0" dirty="0"/>
            <a:t>19 % of students expelled</a:t>
          </a:r>
          <a:endParaRPr lang="en-US" sz="1800" b="1" kern="1200" dirty="0"/>
        </a:p>
      </dsp:txBody>
      <dsp:txXfrm>
        <a:off x="1285644" y="3399130"/>
        <a:ext cx="2905472" cy="943660"/>
      </dsp:txXfrm>
    </dsp:sp>
    <dsp:sp modelId="{C00783D6-117A-4DD4-B01E-7FC1DE3FC1A3}">
      <dsp:nvSpPr>
        <dsp:cNvPr id="0" name=""/>
        <dsp:cNvSpPr/>
      </dsp:nvSpPr>
      <dsp:spPr>
        <a:xfrm>
          <a:off x="3124901" y="1727314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8EE7171-2936-4BBA-80B5-21EBC180D3FA}">
      <dsp:nvSpPr>
        <dsp:cNvPr id="0" name=""/>
        <dsp:cNvSpPr/>
      </dsp:nvSpPr>
      <dsp:spPr>
        <a:xfrm>
          <a:off x="76199" y="2057402"/>
          <a:ext cx="3165608" cy="103144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23 % of students referred to law enforcement</a:t>
          </a:r>
          <a:endParaRPr lang="en-US" sz="2300" b="1" kern="1200" dirty="0"/>
        </a:p>
      </dsp:txBody>
      <dsp:txXfrm>
        <a:off x="76199" y="2057402"/>
        <a:ext cx="3165608" cy="1031443"/>
      </dsp:txXfrm>
    </dsp:sp>
    <dsp:sp modelId="{03E42A9F-4084-4FBB-89CE-B59D3CAD6CB4}">
      <dsp:nvSpPr>
        <dsp:cNvPr id="0" name=""/>
        <dsp:cNvSpPr/>
      </dsp:nvSpPr>
      <dsp:spPr>
        <a:xfrm>
          <a:off x="3228092" y="1273040"/>
          <a:ext cx="1431555" cy="143173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E1413BF-F1F5-4B9C-A954-B9B3A2EEE1EE}">
      <dsp:nvSpPr>
        <dsp:cNvPr id="0" name=""/>
        <dsp:cNvSpPr/>
      </dsp:nvSpPr>
      <dsp:spPr>
        <a:xfrm>
          <a:off x="440365" y="228599"/>
          <a:ext cx="3671486" cy="208361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baseline="0" dirty="0"/>
            <a:t>23 % of students receiving a school-related arrest</a:t>
          </a:r>
          <a:endParaRPr lang="en-US" sz="1800" b="1" kern="1200" dirty="0"/>
        </a:p>
      </dsp:txBody>
      <dsp:txXfrm>
        <a:off x="440365" y="228599"/>
        <a:ext cx="3671486" cy="2083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1A696FE8-37AD-492D-94E3-5DA23195E4FD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7E54DB2D-A021-40BB-9A97-432DF52773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3A321B51-7E5B-4868-91D3-F2A03CBFD684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02FFF0E7-39BC-4DC3-A6E1-F987ED33F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957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2395" indent="-232395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957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FF0E7-39BC-4DC3-A6E1-F987ED33FF8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545EA8-A847-45B9-8AAB-7461F9A2C1C8}" type="datetimeFigureOut">
              <a:rPr lang="en-US" smtClean="0"/>
              <a:pPr/>
              <a:t>1/9/2025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CB9D31-AEBA-492A-9AB4-925A91960D3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ec9nm.org/index.cfm?pID=538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ed.gov/policy/gen/guid/school-discipline/index.html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safesupportivelearning.ed.gov/events/webinars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rec9nm.org/index.cfm?pID=5381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048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dirty="0"/>
              <a:t>Supportive School</a:t>
            </a:r>
            <a:br>
              <a:rPr lang="en-US" sz="5400" dirty="0"/>
            </a:br>
            <a:r>
              <a:rPr lang="en-US" sz="5400" dirty="0"/>
              <a:t> Discipline Initiative Overview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Dear Colleague Letter (DCL)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>
              <a:buNone/>
            </a:pPr>
            <a:r>
              <a:rPr lang="en-US" dirty="0">
                <a:latin typeface="+mj-lt"/>
              </a:rPr>
              <a:t>1. Assist schools in meeting their obligations under federal law to administer student discipline without discriminating on the basis of </a:t>
            </a:r>
            <a:r>
              <a:rPr lang="en-US" b="1" dirty="0">
                <a:latin typeface="+mj-lt"/>
              </a:rPr>
              <a:t>race, color or national origin. </a:t>
            </a:r>
          </a:p>
          <a:p>
            <a:endParaRPr lang="en-US" b="1" dirty="0">
              <a:latin typeface="+mj-lt"/>
            </a:endParaRPr>
          </a:p>
          <a:p>
            <a:pPr>
              <a:buNone/>
            </a:pPr>
            <a:r>
              <a:rPr lang="en-US" dirty="0">
                <a:latin typeface="+mj-lt"/>
              </a:rPr>
              <a:t>2. Assist schools in providing all students with equal educational opportunities through guidance on how to identify, avoid, and remedy discriminatory discipline.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14400"/>
            <a:ext cx="8153400" cy="5410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3400" dirty="0">
                <a:latin typeface="+mj-lt"/>
              </a:rPr>
              <a:t>3. Explain Office of Civil Right’s Title VI and Department of Justice’s Title IV and Title VI investigative process.</a:t>
            </a:r>
          </a:p>
          <a:p>
            <a:endParaRPr lang="en-US" dirty="0">
              <a:latin typeface="+mj-lt"/>
            </a:endParaRPr>
          </a:p>
          <a:p>
            <a:r>
              <a:rPr lang="en-US" sz="2800" dirty="0">
                <a:latin typeface="+mj-lt"/>
              </a:rPr>
              <a:t>This includes:</a:t>
            </a:r>
          </a:p>
          <a:p>
            <a:pPr lvl="1"/>
            <a:r>
              <a:rPr lang="en-US" dirty="0">
                <a:latin typeface="+mj-lt"/>
              </a:rPr>
              <a:t>Legal framework on allegations of racially discriminatory student discipline practices</a:t>
            </a:r>
          </a:p>
          <a:p>
            <a:pPr lvl="1"/>
            <a:r>
              <a:rPr lang="en-US" dirty="0">
                <a:latin typeface="+mj-lt"/>
              </a:rPr>
              <a:t>Evidence to consider in evaluating complaint of discrimination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Title IV or Title VI provide remedies for violations to ensure:</a:t>
            </a:r>
          </a:p>
          <a:p>
            <a:pPr lvl="1"/>
            <a:r>
              <a:rPr lang="en-US" dirty="0">
                <a:latin typeface="+mj-lt"/>
              </a:rPr>
              <a:t>individual relief to students </a:t>
            </a:r>
          </a:p>
          <a:p>
            <a:pPr lvl="1"/>
            <a:r>
              <a:rPr lang="en-US" dirty="0">
                <a:latin typeface="+mj-lt"/>
              </a:rPr>
              <a:t>adherence to the requirements for school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 fontScale="85000" lnSpcReduction="20000"/>
          </a:bodyPr>
          <a:lstStyle/>
          <a:p>
            <a:endParaRPr lang="en-US" sz="2800" dirty="0"/>
          </a:p>
          <a:p>
            <a:pPr>
              <a:buNone/>
            </a:pPr>
            <a:r>
              <a:rPr lang="en-US" sz="2800" dirty="0">
                <a:latin typeface="+mj-lt"/>
              </a:rPr>
              <a:t>4</a:t>
            </a:r>
            <a:r>
              <a:rPr lang="en-US" sz="3300" dirty="0">
                <a:latin typeface="+mj-lt"/>
              </a:rPr>
              <a:t>. Provide examples of school discipline policies and practices that may violate civil rights laws</a:t>
            </a:r>
          </a:p>
          <a:p>
            <a:pPr>
              <a:buNone/>
            </a:pPr>
            <a:endParaRPr lang="en-US" sz="3300" dirty="0">
              <a:latin typeface="+mj-lt"/>
            </a:endParaRPr>
          </a:p>
          <a:p>
            <a:r>
              <a:rPr lang="en-US" sz="3300" dirty="0">
                <a:latin typeface="+mj-lt"/>
              </a:rPr>
              <a:t>Provide overview of racial disparities in administration of school discipline </a:t>
            </a:r>
          </a:p>
          <a:p>
            <a:pPr lvl="2"/>
            <a:r>
              <a:rPr lang="en-US" sz="2800" dirty="0">
                <a:latin typeface="+mj-lt"/>
              </a:rPr>
              <a:t>Civil Rights Data Collection </a:t>
            </a:r>
          </a:p>
          <a:p>
            <a:pPr lvl="2"/>
            <a:r>
              <a:rPr lang="en-US" sz="2800" dirty="0">
                <a:latin typeface="+mj-lt"/>
              </a:rPr>
              <a:t>OCR and DOJ investigations</a:t>
            </a:r>
            <a:endParaRPr lang="en-US" sz="3800" dirty="0">
              <a:latin typeface="+mj-lt"/>
            </a:endParaRPr>
          </a:p>
          <a:p>
            <a:endParaRPr lang="en-US" sz="3300" dirty="0">
              <a:latin typeface="+mj-lt"/>
            </a:endParaRPr>
          </a:p>
          <a:p>
            <a:r>
              <a:rPr lang="en-US" sz="3300" dirty="0">
                <a:latin typeface="+mj-lt"/>
              </a:rPr>
              <a:t>Equip school officials with array of tools to support positive student behavior </a:t>
            </a:r>
          </a:p>
          <a:p>
            <a:pPr lvl="1"/>
            <a:r>
              <a:rPr lang="en-US" sz="2800" dirty="0">
                <a:latin typeface="+mj-lt"/>
              </a:rPr>
              <a:t>Provide range of options to prevent/address misconduct promote safety and </a:t>
            </a:r>
          </a:p>
          <a:p>
            <a:pPr lvl="1"/>
            <a:r>
              <a:rPr lang="en-US" sz="2800" dirty="0">
                <a:latin typeface="+mj-lt"/>
              </a:rPr>
              <a:t>Avoid use of discriminatory/inappropriate discipline policies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5600" dirty="0"/>
              <a:t>The Appendix to the DCL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ln w="19050">
            <a:solidFill>
              <a:schemeClr val="accent2"/>
            </a:solidFill>
          </a:ln>
        </p:spPr>
        <p:txBody>
          <a:bodyPr/>
          <a:lstStyle/>
          <a:p>
            <a:endParaRPr lang="en-US" dirty="0"/>
          </a:p>
          <a:p>
            <a:r>
              <a:rPr lang="en-US" sz="2800" dirty="0">
                <a:latin typeface="+mj-lt"/>
              </a:rPr>
              <a:t>Provides illustrative recommendations to assist schools to identify, avoid and remedy discriminatory discipline based on race, color or national origin </a:t>
            </a:r>
          </a:p>
          <a:p>
            <a:pPr>
              <a:buNone/>
            </a:pPr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The recommendations are linked to U.S. Department of Education’s Guiding Principles for Improving School Climate and Discipline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924800" cy="33345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b="1" dirty="0"/>
              <a:t>Guiding Principles: </a:t>
            </a:r>
            <a:br>
              <a:rPr lang="en-US" sz="5300" b="1" dirty="0"/>
            </a:br>
            <a:r>
              <a:rPr lang="en-US" sz="4400" b="1" dirty="0"/>
              <a:t>A Resource Guide for Improving School Climate and Discipline </a:t>
            </a:r>
            <a:br>
              <a:rPr lang="en-US" sz="4000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29200"/>
            <a:ext cx="8382000" cy="1295400"/>
          </a:xfrm>
        </p:spPr>
        <p:txBody>
          <a:bodyPr/>
          <a:lstStyle/>
          <a:p>
            <a:endParaRPr lang="en-US" dirty="0"/>
          </a:p>
          <a:p>
            <a:pPr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 descr="imagesCAFSSJC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3200400"/>
            <a:ext cx="5181600" cy="34481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Guiding Principles cove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324600" y="1600200"/>
            <a:ext cx="2113792" cy="48006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Guiding Principles</a:t>
            </a:r>
          </a:p>
        </p:txBody>
      </p:sp>
      <p:sp>
        <p:nvSpPr>
          <p:cNvPr id="5" name="Content Placeholder 4"/>
          <p:cNvSpPr txBox="1">
            <a:spLocks noGrp="1"/>
          </p:cNvSpPr>
          <p:nvPr>
            <p:ph sz="half" idx="1"/>
          </p:nvPr>
        </p:nvSpPr>
        <p:spPr>
          <a:xfrm>
            <a:off x="762000" y="2743200"/>
            <a:ext cx="403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>
                <a:latin typeface="+mj-lt"/>
              </a:rPr>
              <a:t>	</a:t>
            </a:r>
            <a:r>
              <a:rPr lang="en-US" sz="3200" dirty="0">
                <a:latin typeface="+mj-lt"/>
              </a:rPr>
              <a:t>Outlines principles for improving school climate and discipline practice 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The Principles Are and Are Not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dirty="0">
                <a:latin typeface="+mj-lt"/>
              </a:rPr>
              <a:t>Are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dirty="0">
                <a:latin typeface="+mj-lt"/>
              </a:rPr>
              <a:t>Are Not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en-US" sz="2400" dirty="0">
                <a:latin typeface="+mj-lt"/>
              </a:rPr>
              <a:t>A resource guide </a:t>
            </a:r>
          </a:p>
          <a:p>
            <a:r>
              <a:rPr lang="en-US" sz="2400" dirty="0">
                <a:latin typeface="+mj-lt"/>
              </a:rPr>
              <a:t>An outline  of three priorities </a:t>
            </a:r>
          </a:p>
          <a:p>
            <a:r>
              <a:rPr lang="en-US" sz="2400" dirty="0">
                <a:latin typeface="+mj-lt"/>
              </a:rPr>
              <a:t>Developed for policymakers, district officials, school leaders, and stakeholders </a:t>
            </a:r>
          </a:p>
          <a:p>
            <a:r>
              <a:rPr lang="en-US" sz="2400" dirty="0">
                <a:latin typeface="+mj-lt"/>
              </a:rPr>
              <a:t>Useful to improve school climate and discipline. </a:t>
            </a:r>
          </a:p>
          <a:p>
            <a:r>
              <a:rPr lang="en-US" sz="2400" dirty="0">
                <a:latin typeface="+mj-lt"/>
              </a:rPr>
              <a:t>Reflective of U.S.D.E. research with safe and supportive schools</a:t>
            </a:r>
            <a:endParaRPr lang="en-US" dirty="0">
              <a:latin typeface="+mj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>
                <a:latin typeface="+mj-lt"/>
              </a:rPr>
              <a:t>Guidance on legal requirements</a:t>
            </a:r>
          </a:p>
          <a:p>
            <a:r>
              <a:rPr lang="en-US" dirty="0">
                <a:latin typeface="+mj-lt"/>
              </a:rPr>
              <a:t>Required for states, districts, or schools to take actions.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305800" cy="1447800"/>
          </a:xfrm>
        </p:spPr>
        <p:txBody>
          <a:bodyPr>
            <a:normAutofit fontScale="90000"/>
          </a:bodyPr>
          <a:lstStyle/>
          <a:p>
            <a:pPr algn="ctr"/>
            <a:br>
              <a:rPr lang="en-US"/>
            </a:br>
            <a:br>
              <a:rPr lang="en-US"/>
            </a:br>
            <a:r>
              <a:rPr lang="en-US"/>
              <a:t>The Three Guiding Principles 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3434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300" dirty="0">
                <a:latin typeface="+mj-lt"/>
              </a:rPr>
              <a:t>Create positive climates and focus on prevention </a:t>
            </a:r>
          </a:p>
          <a:p>
            <a:pPr marL="514350" indent="-514350">
              <a:buFont typeface="+mj-lt"/>
              <a:buAutoNum type="arabicPeriod"/>
            </a:pPr>
            <a:endParaRPr lang="en-US" sz="3300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300" dirty="0">
                <a:latin typeface="+mj-lt"/>
              </a:rPr>
              <a:t>Develop clear, appropriate, and consistent expectations and consequences to address disruptive student behaviors</a:t>
            </a:r>
          </a:p>
          <a:p>
            <a:pPr marL="514350" indent="-514350">
              <a:buFont typeface="+mj-lt"/>
              <a:buAutoNum type="arabicPeriod"/>
            </a:pPr>
            <a:endParaRPr lang="en-US" sz="3300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300" dirty="0">
                <a:latin typeface="+mj-lt"/>
              </a:rPr>
              <a:t>Ensure fairness, equity, and continuous improvement</a:t>
            </a:r>
            <a:r>
              <a:rPr lang="en-US" sz="3300" dirty="0"/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305800" cy="2743200"/>
          </a:xfrm>
        </p:spPr>
        <p:txBody>
          <a:bodyPr>
            <a:normAutofit fontScale="90000"/>
          </a:bodyPr>
          <a:lstStyle/>
          <a:p>
            <a:br>
              <a:rPr lang="en-US" b="1" dirty="0"/>
            </a:br>
            <a:r>
              <a:rPr lang="en-US" b="1" dirty="0"/>
              <a:t>Example from</a:t>
            </a:r>
            <a:br>
              <a:rPr lang="en-US" b="1" dirty="0"/>
            </a:br>
            <a:r>
              <a:rPr lang="en-US" b="1" dirty="0"/>
              <a:t>Guiding Principle 3: </a:t>
            </a:r>
            <a:br>
              <a:rPr lang="en-US" b="1" dirty="0"/>
            </a:br>
            <a:r>
              <a:rPr lang="en-US" b="1" dirty="0"/>
              <a:t>Action Steps Checklist: 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971800"/>
            <a:ext cx="8229600" cy="4389120"/>
          </a:xfrm>
        </p:spPr>
        <p:txBody>
          <a:bodyPr/>
          <a:lstStyle/>
          <a:p>
            <a:r>
              <a:rPr lang="en-US" dirty="0">
                <a:latin typeface="+mj-lt"/>
              </a:rPr>
              <a:t> Train all school staff to apply school discipline policies and practices in a fair and equitable manner. </a:t>
            </a:r>
          </a:p>
          <a:p>
            <a:pPr>
              <a:buNone/>
            </a:pPr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Use proactive, data-driven efforts … to prevent, identify, reduce, and eliminate discriminatory discipline and unintended consequences.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990600"/>
            <a:ext cx="8458200" cy="302971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/>
              <a:t>Appendix 1: </a:t>
            </a:r>
            <a:br>
              <a:rPr lang="en-US" b="1" dirty="0"/>
            </a:br>
            <a:r>
              <a:rPr lang="en-US" b="1" dirty="0"/>
              <a:t>Directory of Federal School</a:t>
            </a:r>
            <a:br>
              <a:rPr lang="en-US" b="1" dirty="0"/>
            </a:br>
            <a:r>
              <a:rPr lang="en-US" b="1" dirty="0"/>
              <a:t>Climate and Discipline</a:t>
            </a:r>
            <a:br>
              <a:rPr lang="en-US" b="1" dirty="0"/>
            </a:br>
            <a:r>
              <a:rPr lang="en-US" b="1" dirty="0"/>
              <a:t>Resources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2286000"/>
            <a:ext cx="8229600" cy="4389120"/>
          </a:xfrm>
        </p:spPr>
        <p:txBody>
          <a:bodyPr/>
          <a:lstStyle/>
          <a:p>
            <a:r>
              <a:rPr lang="en-US" sz="2800" dirty="0">
                <a:latin typeface="+mj-lt"/>
              </a:rPr>
              <a:t>PDF of the presentation is available at </a:t>
            </a:r>
            <a:r>
              <a:rPr lang="en-US" sz="2800" dirty="0">
                <a:latin typeface="+mj-lt"/>
                <a:hlinkClick r:id="rId3"/>
              </a:rPr>
              <a:t>http://rec9nm.org/index.cfm?pID=5381</a:t>
            </a:r>
            <a:r>
              <a:rPr lang="en-US" sz="2800" dirty="0">
                <a:latin typeface="+mj-lt"/>
              </a:rPr>
              <a:t>.</a:t>
            </a:r>
          </a:p>
          <a:p>
            <a:pPr>
              <a:buNone/>
            </a:pPr>
            <a:r>
              <a:rPr lang="en-US" sz="2800" dirty="0">
                <a:latin typeface="+mj-lt"/>
              </a:rPr>
              <a:t>	This is also where the webinar will be archived.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Questions will be compiled and answers will be sent out via e-mail to all attendees.</a:t>
            </a:r>
          </a:p>
          <a:p>
            <a:endParaRPr lang="en-US" dirty="0">
              <a:latin typeface="+mj-lt"/>
            </a:endParaRPr>
          </a:p>
          <a:p>
            <a:pPr>
              <a:buNone/>
            </a:pPr>
            <a:endParaRPr lang="en-US" dirty="0">
              <a:latin typeface="+mj-lt"/>
            </a:endParaRPr>
          </a:p>
          <a:p>
            <a:pPr>
              <a:buNone/>
            </a:pP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pendix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46048"/>
            <a:ext cx="9144000" cy="571195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Directory Includes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648200"/>
          </a:xfrm>
          <a:ln>
            <a:solidFill>
              <a:schemeClr val="accent2"/>
            </a:solidFill>
          </a:ln>
        </p:spPr>
        <p:txBody>
          <a:bodyPr>
            <a:normAutofit fontScale="92500" lnSpcReduction="20000"/>
          </a:bodyPr>
          <a:lstStyle/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Products and Tools</a:t>
            </a:r>
          </a:p>
          <a:p>
            <a:pPr lvl="1"/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Data Resources</a:t>
            </a:r>
          </a:p>
          <a:p>
            <a:pPr lvl="1"/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Policy Guidance</a:t>
            </a:r>
          </a:p>
          <a:p>
            <a:pPr lvl="1"/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Technical Assistance Centers</a:t>
            </a:r>
          </a:p>
          <a:p>
            <a:pPr lvl="1"/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Research</a:t>
            </a:r>
          </a:p>
          <a:p>
            <a:pPr lvl="1"/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lvl="1"/>
            <a:r>
              <a:rPr lang="en-US" sz="2800" b="1" dirty="0">
                <a:solidFill>
                  <a:srgbClr val="00B050"/>
                </a:solidFill>
                <a:latin typeface="+mj-lt"/>
              </a:rPr>
              <a:t>Federal Initiatives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6" descr="yellow-p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2819400"/>
            <a:ext cx="3778576" cy="251460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0111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Appendix 2:</a:t>
            </a:r>
            <a:br>
              <a:rPr lang="en-US" b="1" dirty="0"/>
            </a:br>
            <a:r>
              <a:rPr lang="en-US" b="1" dirty="0"/>
              <a:t>Compendium of School Discipline Laws and Regulations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mpendium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19538"/>
            <a:ext cx="9144000" cy="501892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State Law Compendium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+mj-lt"/>
              </a:rPr>
              <a:t>On-line tool that includes state school discipline laws, regulations, and policies </a:t>
            </a:r>
          </a:p>
          <a:p>
            <a:pPr>
              <a:buNone/>
            </a:pPr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Covers 50 states, Washington D.C., and Puerto Rico </a:t>
            </a:r>
          </a:p>
          <a:p>
            <a:pPr>
              <a:buNone/>
            </a:pPr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Searchable database accessible by</a:t>
            </a:r>
          </a:p>
          <a:p>
            <a:pPr lvl="1"/>
            <a:r>
              <a:rPr lang="en-US" sz="2800" dirty="0">
                <a:latin typeface="+mj-lt"/>
              </a:rPr>
              <a:t>state </a:t>
            </a:r>
          </a:p>
          <a:p>
            <a:pPr lvl="1"/>
            <a:r>
              <a:rPr lang="en-US" sz="2800" dirty="0">
                <a:latin typeface="+mj-lt"/>
              </a:rPr>
              <a:t>category across one or more states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b="1" dirty="0"/>
              <a:t>State Law Compendium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latin typeface="+mj-lt"/>
              </a:rPr>
              <a:t>Searchable Categories: General Provisions </a:t>
            </a:r>
          </a:p>
          <a:p>
            <a:pPr>
              <a:buNone/>
            </a:pPr>
            <a:endParaRPr lang="en-US" sz="1200" b="1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In-School Discipline </a:t>
            </a:r>
          </a:p>
          <a:p>
            <a:pPr lvl="1"/>
            <a:r>
              <a:rPr lang="en-US" dirty="0">
                <a:latin typeface="+mj-lt"/>
              </a:rPr>
              <a:t>Out-of -School and Exclusionary Discipline </a:t>
            </a:r>
          </a:p>
          <a:p>
            <a:pPr lvl="1"/>
            <a:r>
              <a:rPr lang="en-US" dirty="0">
                <a:latin typeface="+mj-lt"/>
              </a:rPr>
              <a:t>Discipline Approaches Addressing Specific Infractions </a:t>
            </a:r>
          </a:p>
          <a:p>
            <a:pPr lvl="1"/>
            <a:r>
              <a:rPr lang="en-US" dirty="0">
                <a:latin typeface="+mj-lt"/>
              </a:rPr>
              <a:t>Prevention and Behavioral Supports </a:t>
            </a:r>
          </a:p>
          <a:p>
            <a:pPr lvl="1"/>
            <a:r>
              <a:rPr lang="en-US" dirty="0">
                <a:latin typeface="+mj-lt"/>
              </a:rPr>
              <a:t>Monitoring and Accountability </a:t>
            </a:r>
          </a:p>
          <a:p>
            <a:pPr lvl="1"/>
            <a:r>
              <a:rPr lang="en-US" dirty="0">
                <a:latin typeface="+mj-lt"/>
              </a:rPr>
              <a:t>School Resources and Safety Offices </a:t>
            </a:r>
          </a:p>
          <a:p>
            <a:pPr lvl="1"/>
            <a:r>
              <a:rPr lang="en-US" dirty="0">
                <a:latin typeface="+mj-lt"/>
              </a:rPr>
              <a:t>State Education Agency Support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16736"/>
            <a:ext cx="7845552" cy="2874264"/>
          </a:xfrm>
        </p:spPr>
        <p:txBody>
          <a:bodyPr/>
          <a:lstStyle/>
          <a:p>
            <a:r>
              <a:rPr lang="en-US" dirty="0"/>
              <a:t>Supportive School Discipline Initiative</a:t>
            </a:r>
            <a:br>
              <a:rPr lang="en-US" dirty="0"/>
            </a:br>
            <a:r>
              <a:rPr lang="en-US" dirty="0"/>
              <a:t>Special Education Resources </a:t>
            </a:r>
          </a:p>
        </p:txBody>
      </p:sp>
      <p:pic>
        <p:nvPicPr>
          <p:cNvPr id="6" name="Picture 5" descr="NMPED_ic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4191000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734312"/>
          </a:xfrm>
        </p:spPr>
        <p:txBody>
          <a:bodyPr>
            <a:normAutofit fontScale="90000"/>
          </a:bodyPr>
          <a:lstStyle/>
          <a:p>
            <a:r>
              <a:rPr lang="en-US" sz="6000" dirty="0"/>
              <a:t>Supportive School Discipline Initiative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381000" y="2971800"/>
            <a:ext cx="8229600" cy="2743200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latin typeface="+mj-lt"/>
              </a:rPr>
              <a:t>Created due to the collection of nationwide data by the Office for Civil Rights. </a:t>
            </a:r>
          </a:p>
          <a:p>
            <a:pPr lvl="0"/>
            <a:endParaRPr lang="en-US" dirty="0">
              <a:latin typeface="+mj-lt"/>
            </a:endParaRPr>
          </a:p>
          <a:p>
            <a:pPr lvl="0"/>
            <a:r>
              <a:rPr lang="en-US" dirty="0">
                <a:latin typeface="+mj-lt"/>
              </a:rPr>
              <a:t>Youths with disabilities are disproportionately impacted by suspensions and expulsions.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Students who receive special education services represent 12% of students in the country, and:</a:t>
            </a:r>
          </a:p>
        </p:txBody>
      </p:sp>
      <p:sp>
        <p:nvSpPr>
          <p:cNvPr id="4" name="Title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None/>
            </a:pPr>
            <a:br>
              <a:rPr lang="en-US" sz="2800" dirty="0">
                <a:latin typeface="+mj-lt"/>
              </a:rPr>
            </a:br>
            <a:br>
              <a:rPr lang="en-US" sz="2800" dirty="0">
                <a:latin typeface="+mj-lt"/>
              </a:rPr>
            </a:br>
            <a:br>
              <a:rPr lang="en-US" sz="2800" dirty="0">
                <a:latin typeface="+mj-lt"/>
              </a:rPr>
            </a:br>
            <a:br>
              <a:rPr lang="en-US" sz="2800" dirty="0">
                <a:latin typeface="+mj-lt"/>
              </a:rPr>
            </a:br>
            <a:endParaRPr lang="en-US" sz="2800" dirty="0">
              <a:latin typeface="+mj-lt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533400" y="167640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/>
              <a:t>New Mexico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  <a:p>
            <a:pPr lvl="0"/>
            <a:r>
              <a:rPr lang="en-US" dirty="0">
                <a:latin typeface="+mj-lt"/>
              </a:rPr>
              <a:t>To date, the data for New Mexico shows students with disabilities are not disproportionately suspended or expelled.</a:t>
            </a:r>
          </a:p>
          <a:p>
            <a:pPr lvl="0">
              <a:buNone/>
            </a:pPr>
            <a:endParaRPr lang="en-US" dirty="0">
              <a:latin typeface="+mj-lt"/>
            </a:endParaRPr>
          </a:p>
          <a:p>
            <a:pPr lvl="0"/>
            <a:r>
              <a:rPr lang="en-US" dirty="0">
                <a:latin typeface="+mj-lt"/>
              </a:rPr>
              <a:t>There are many resources available to help us continue to support out students with disabilities.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4038600" cy="44348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solidFill>
                  <a:srgbClr val="00B050"/>
                </a:solidFill>
                <a:latin typeface="+mj-lt"/>
              </a:rPr>
              <a:t>Perdita Wexler</a:t>
            </a:r>
          </a:p>
          <a:p>
            <a:pPr>
              <a:buNone/>
            </a:pPr>
            <a:r>
              <a:rPr lang="en-US" sz="1900" dirty="0">
                <a:latin typeface="+mj-lt"/>
              </a:rPr>
              <a:t>Health Education Coordinator</a:t>
            </a:r>
          </a:p>
          <a:p>
            <a:pPr>
              <a:buNone/>
            </a:pPr>
            <a:r>
              <a:rPr lang="en-US" sz="1900" dirty="0">
                <a:latin typeface="+mj-lt"/>
              </a:rPr>
              <a:t>	</a:t>
            </a:r>
            <a:r>
              <a:rPr lang="en-US" sz="1600" dirty="0">
                <a:latin typeface="+mj-lt"/>
              </a:rPr>
              <a:t> School and Family Support Bureau</a:t>
            </a:r>
          </a:p>
          <a:p>
            <a:pPr>
              <a:buNone/>
            </a:pPr>
            <a:r>
              <a:rPr lang="en-US" sz="1600" dirty="0">
                <a:latin typeface="+mj-lt"/>
              </a:rPr>
              <a:t>	 Public Education Department</a:t>
            </a:r>
          </a:p>
          <a:p>
            <a:pPr>
              <a:buNone/>
            </a:pPr>
            <a:r>
              <a:rPr lang="en-US" sz="1600" dirty="0">
                <a:solidFill>
                  <a:srgbClr val="0070C0"/>
                </a:solidFill>
                <a:latin typeface="+mj-lt"/>
              </a:rPr>
              <a:t>	 perdita.wexler@state.nm.us</a:t>
            </a:r>
          </a:p>
          <a:p>
            <a:pPr>
              <a:buNone/>
            </a:pPr>
            <a:endParaRPr lang="en-US" sz="2000" dirty="0">
              <a:latin typeface="+mj-lt"/>
            </a:endParaRPr>
          </a:p>
          <a:p>
            <a:pPr>
              <a:buNone/>
            </a:pPr>
            <a:r>
              <a:rPr lang="en-US" b="1" dirty="0">
                <a:solidFill>
                  <a:srgbClr val="00B050"/>
                </a:solidFill>
                <a:latin typeface="+mj-lt"/>
              </a:rPr>
              <a:t>Lori Goetz</a:t>
            </a:r>
          </a:p>
          <a:p>
            <a:pPr>
              <a:buNone/>
            </a:pPr>
            <a:r>
              <a:rPr lang="en-US" sz="1900" dirty="0">
                <a:latin typeface="+mj-lt"/>
              </a:rPr>
              <a:t>Education Administrator</a:t>
            </a:r>
          </a:p>
          <a:p>
            <a:pPr>
              <a:buNone/>
            </a:pPr>
            <a:r>
              <a:rPr lang="en-US" sz="1900" dirty="0">
                <a:latin typeface="+mj-lt"/>
              </a:rPr>
              <a:t>	</a:t>
            </a:r>
            <a:r>
              <a:rPr lang="en-US" sz="1500" dirty="0">
                <a:latin typeface="+mj-lt"/>
              </a:rPr>
              <a:t>Special Education Bureau</a:t>
            </a:r>
          </a:p>
          <a:p>
            <a:pPr>
              <a:buNone/>
            </a:pPr>
            <a:r>
              <a:rPr lang="en-US" sz="1500" dirty="0">
                <a:latin typeface="+mj-lt"/>
              </a:rPr>
              <a:t>	Public Education Department</a:t>
            </a:r>
          </a:p>
          <a:p>
            <a:pPr>
              <a:buNone/>
            </a:pPr>
            <a:r>
              <a:rPr lang="en-US" sz="1500" dirty="0">
                <a:latin typeface="+mj-lt"/>
              </a:rPr>
              <a:t>	</a:t>
            </a:r>
            <a:r>
              <a:rPr lang="en-US" sz="1500" dirty="0">
                <a:solidFill>
                  <a:srgbClr val="0070C0"/>
                </a:solidFill>
                <a:latin typeface="+mj-lt"/>
              </a:rPr>
              <a:t>lori.goetz@state.nm.us</a:t>
            </a:r>
          </a:p>
          <a:p>
            <a:pPr lvl="2">
              <a:buNone/>
            </a:pPr>
            <a:r>
              <a:rPr lang="en-US" sz="1400" dirty="0">
                <a:latin typeface="+mj-lt"/>
              </a:rPr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486400" y="2590800"/>
            <a:ext cx="3276600" cy="3215640"/>
          </a:xfrm>
          <a:ln w="1905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solidFill>
                  <a:srgbClr val="00B050"/>
                </a:solidFill>
                <a:latin typeface="+mj-lt"/>
              </a:rPr>
              <a:t>Trina Raper</a:t>
            </a:r>
          </a:p>
          <a:p>
            <a:pPr>
              <a:buNone/>
            </a:pPr>
            <a:r>
              <a:rPr lang="en-US" sz="2100" dirty="0">
                <a:latin typeface="+mj-lt"/>
              </a:rPr>
              <a:t>	</a:t>
            </a:r>
            <a:r>
              <a:rPr lang="en-US" sz="1900" dirty="0">
                <a:latin typeface="+mj-lt"/>
              </a:rPr>
              <a:t>Response to Intervention         Coordinator</a:t>
            </a:r>
          </a:p>
          <a:p>
            <a:pPr>
              <a:buNone/>
            </a:pPr>
            <a:r>
              <a:rPr lang="en-US" sz="1900" dirty="0">
                <a:latin typeface="+mj-lt"/>
              </a:rPr>
              <a:t>	</a:t>
            </a:r>
            <a:r>
              <a:rPr lang="en-US" sz="1500" dirty="0">
                <a:latin typeface="+mj-lt"/>
              </a:rPr>
              <a:t>	Santa Fe Public Schools</a:t>
            </a:r>
          </a:p>
          <a:p>
            <a:pPr>
              <a:buNone/>
            </a:pPr>
            <a:r>
              <a:rPr lang="en-US" sz="1500" dirty="0">
                <a:latin typeface="+mj-lt"/>
              </a:rPr>
              <a:t>	</a:t>
            </a:r>
            <a:r>
              <a:rPr lang="en-US" sz="1500" dirty="0">
                <a:solidFill>
                  <a:srgbClr val="0070C0"/>
                </a:solidFill>
                <a:latin typeface="+mj-lt"/>
              </a:rPr>
              <a:t>traper@sfps.info</a:t>
            </a:r>
          </a:p>
          <a:p>
            <a:pPr>
              <a:buNone/>
            </a:pPr>
            <a:r>
              <a:rPr lang="en-US" sz="2100" dirty="0"/>
              <a:t>	</a:t>
            </a:r>
          </a:p>
        </p:txBody>
      </p:sp>
      <p:pic>
        <p:nvPicPr>
          <p:cNvPr id="6" name="Picture 5" descr="good hai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1676400"/>
            <a:ext cx="1524000" cy="1447800"/>
          </a:xfrm>
          <a:prstGeom prst="rect">
            <a:avLst/>
          </a:prstGeom>
        </p:spPr>
      </p:pic>
      <p:pic>
        <p:nvPicPr>
          <p:cNvPr id="9" name="Picture 8" descr="Lori 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4648200"/>
            <a:ext cx="1548384" cy="1548384"/>
          </a:xfrm>
          <a:prstGeom prst="rect">
            <a:avLst/>
          </a:prstGeom>
        </p:spPr>
      </p:pic>
      <p:pic>
        <p:nvPicPr>
          <p:cNvPr id="1026" name="Picture 2" descr="43c29b76-22c2-46e7-bb85-4313c9a0386a@sta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00400"/>
            <a:ext cx="1375954" cy="1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Directory of Federal School Climate and Discipline Resources: Special Education Highlights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1456" t="11465" r="32432" b="5208"/>
          <a:stretch>
            <a:fillRect/>
          </a:stretch>
        </p:blipFill>
        <p:spPr>
          <a:xfrm>
            <a:off x="3005804" y="2098036"/>
            <a:ext cx="3132391" cy="4063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77112"/>
          </a:xfrm>
        </p:spPr>
        <p:txBody>
          <a:bodyPr>
            <a:noAutofit/>
          </a:bodyPr>
          <a:lstStyle/>
          <a:p>
            <a:r>
              <a:rPr lang="en-US" sz="2800" b="1" dirty="0"/>
              <a:t>Directory of Federal School Climate and Discipline Resources: Special Education Highlights</a:t>
            </a:r>
            <a:br>
              <a:rPr lang="en-US" sz="2800" b="1" dirty="0"/>
            </a:br>
            <a:endParaRPr lang="en-US" sz="28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891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/>
              <a:t> </a:t>
            </a:r>
            <a:endParaRPr lang="en-US" sz="3100" dirty="0"/>
          </a:p>
          <a:p>
            <a:r>
              <a:rPr lang="en-US" sz="3100" dirty="0">
                <a:latin typeface="+mj-lt"/>
              </a:rPr>
              <a:t>IRIS Training  Module- </a:t>
            </a:r>
            <a:r>
              <a:rPr lang="en-US" sz="3100" i="1" dirty="0">
                <a:latin typeface="+mj-lt"/>
              </a:rPr>
              <a:t>He Just Needs a Little Bit of Discipline </a:t>
            </a:r>
            <a:r>
              <a:rPr lang="en-US" sz="3100" dirty="0">
                <a:latin typeface="+mj-lt"/>
              </a:rPr>
              <a:t>(pg. 8)  </a:t>
            </a:r>
          </a:p>
          <a:p>
            <a:pPr>
              <a:buNone/>
            </a:pPr>
            <a:endParaRPr lang="en-US" sz="3100" dirty="0">
              <a:latin typeface="+mj-lt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en-US" sz="3100" dirty="0">
                <a:latin typeface="+mj-lt"/>
              </a:rPr>
              <a:t>Module 19 - </a:t>
            </a:r>
            <a:r>
              <a:rPr lang="en-US" sz="3100" i="1" dirty="0">
                <a:latin typeface="+mj-lt"/>
              </a:rPr>
              <a:t>Key Issues in Discipline for Students with Disabilities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100" dirty="0">
                <a:latin typeface="+mj-lt"/>
              </a:rPr>
              <a:t>    (pg.13)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None/>
            </a:pPr>
            <a:endParaRPr lang="en-US" sz="3100" dirty="0">
              <a:latin typeface="+mj-lt"/>
            </a:endParaRPr>
          </a:p>
          <a:p>
            <a:pPr lvl="0"/>
            <a:r>
              <a:rPr lang="en-US" sz="3100" i="1" dirty="0">
                <a:latin typeface="+mj-lt"/>
              </a:rPr>
              <a:t>Partnership Dialogue Guide for Building the Legacy IDEA 2004 Discipline Regulation </a:t>
            </a:r>
            <a:r>
              <a:rPr lang="en-US" sz="3100" dirty="0">
                <a:latin typeface="+mj-lt"/>
              </a:rPr>
              <a:t>(pg. 13)</a:t>
            </a:r>
          </a:p>
          <a:p>
            <a:pPr lvl="0"/>
            <a:endParaRPr lang="en-US" sz="3100" dirty="0">
              <a:latin typeface="+mj-lt"/>
            </a:endParaRPr>
          </a:p>
          <a:p>
            <a:pPr lvl="0"/>
            <a:r>
              <a:rPr lang="en-US" sz="3100" i="1" dirty="0">
                <a:latin typeface="+mj-lt"/>
              </a:rPr>
              <a:t>Equity by Design-Using Peer-Mediated Learning to Advance Equity for All Student </a:t>
            </a:r>
            <a:r>
              <a:rPr lang="en-US" sz="3100" dirty="0">
                <a:latin typeface="+mj-lt"/>
              </a:rPr>
              <a:t>(pg.17) </a:t>
            </a:r>
          </a:p>
          <a:p>
            <a:pPr lvl="0"/>
            <a:endParaRPr lang="en-US" sz="3100" dirty="0">
              <a:latin typeface="+mj-lt"/>
            </a:endParaRPr>
          </a:p>
          <a:p>
            <a:pPr lvl="0"/>
            <a:r>
              <a:rPr lang="en-US" sz="3100" i="1" dirty="0">
                <a:latin typeface="+mj-lt"/>
              </a:rPr>
              <a:t>Civil Rights in the Classroom: Special Education, Discipline, and Homelessness </a:t>
            </a:r>
            <a:r>
              <a:rPr lang="en-US" sz="3100" dirty="0">
                <a:latin typeface="+mj-lt"/>
              </a:rPr>
              <a:t>(pg.20)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Directory of Federal School Climate and Discipline</a:t>
            </a:r>
            <a:endParaRPr lang="en-US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705" t="9440" r="31555" b="5208"/>
          <a:stretch>
            <a:fillRect/>
          </a:stretch>
        </p:blipFill>
        <p:spPr bwMode="auto">
          <a:xfrm>
            <a:off x="1981200" y="1219200"/>
            <a:ext cx="4909940" cy="548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Equity by Design: Using Peer-Mediated Learning</a:t>
            </a:r>
            <a:br>
              <a:rPr lang="en-US" sz="2800" b="1" dirty="0"/>
            </a:br>
            <a:r>
              <a:rPr lang="en-US" sz="2800" b="1" dirty="0"/>
              <a:t>to Advance Equity for All Students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8210" t="17360" r="29476" b="4521"/>
          <a:stretch>
            <a:fillRect/>
          </a:stretch>
        </p:blipFill>
        <p:spPr bwMode="auto">
          <a:xfrm>
            <a:off x="2669931" y="1935162"/>
            <a:ext cx="396235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153400" cy="257251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The Technical Assistance Center on </a:t>
            </a:r>
            <a:br>
              <a:rPr lang="en-US" sz="3200" b="1" dirty="0"/>
            </a:br>
            <a:r>
              <a:rPr lang="en-US" sz="3200" b="1" dirty="0"/>
              <a:t>Positive Behavioral Interventions and Supports</a:t>
            </a:r>
            <a:br>
              <a:rPr lang="en-US" sz="3100" b="1" dirty="0"/>
            </a:br>
            <a:br>
              <a:rPr lang="en-US" sz="3100" b="1" dirty="0"/>
            </a:br>
            <a:r>
              <a:rPr lang="en-US" sz="4400" b="1" dirty="0"/>
              <a:t>pbis.org</a:t>
            </a:r>
            <a:endParaRPr lang="en-US" sz="4400" dirty="0"/>
          </a:p>
        </p:txBody>
      </p:sp>
      <p:pic>
        <p:nvPicPr>
          <p:cNvPr id="4" name="Content Placeholder 3" descr="E:\pbis-im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657600"/>
            <a:ext cx="6451042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Technical Assistance Center on Positive Behavioral Interventions and Supports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9120"/>
          </a:xfrm>
        </p:spPr>
        <p:txBody>
          <a:bodyPr/>
          <a:lstStyle/>
          <a:p>
            <a:endParaRPr lang="en-US" sz="2400" dirty="0"/>
          </a:p>
          <a:p>
            <a:r>
              <a:rPr lang="en-US" sz="2800" dirty="0">
                <a:latin typeface="+mj-lt"/>
              </a:rPr>
              <a:t>Positive Behavioral Interventions and Supports (PBIS)/School-wide PBIS.</a:t>
            </a:r>
          </a:p>
          <a:p>
            <a:r>
              <a:rPr lang="en-US" sz="2800" dirty="0">
                <a:latin typeface="+mj-lt"/>
              </a:rPr>
              <a:t>Functional Behavioral Assessment</a:t>
            </a:r>
          </a:p>
          <a:p>
            <a:r>
              <a:rPr lang="en-US" sz="2800" dirty="0">
                <a:latin typeface="+mj-lt"/>
              </a:rPr>
              <a:t>Bullying Prevention</a:t>
            </a:r>
          </a:p>
          <a:p>
            <a:r>
              <a:rPr lang="en-US" sz="2800" dirty="0">
                <a:latin typeface="+mj-lt"/>
              </a:rPr>
              <a:t>School Mental Health</a:t>
            </a:r>
          </a:p>
          <a:p>
            <a:r>
              <a:rPr lang="en-US" sz="2800" dirty="0">
                <a:latin typeface="+mj-lt"/>
              </a:rPr>
              <a:t>Response to Intervention (RTI)</a:t>
            </a:r>
            <a:r>
              <a:rPr lang="en-US" sz="2800" b="1" dirty="0">
                <a:latin typeface="+mj-lt"/>
              </a:rPr>
              <a:t> </a:t>
            </a:r>
          </a:p>
          <a:p>
            <a:r>
              <a:rPr lang="en-US" sz="2800" dirty="0">
                <a:latin typeface="+mj-lt"/>
              </a:rPr>
              <a:t>Positive Behavioral Supports and the Law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/>
              <a:t>http://ped.state.nm.us/ped/index.html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68373" y="1935163"/>
            <a:ext cx="780725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382000" cy="1810512"/>
          </a:xfrm>
        </p:spPr>
        <p:txBody>
          <a:bodyPr>
            <a:normAutofit/>
          </a:bodyPr>
          <a:lstStyle/>
          <a:p>
            <a:pPr algn="ctr"/>
            <a:br>
              <a:rPr lang="en-US" sz="3600" b="1" dirty="0"/>
            </a:br>
            <a:r>
              <a:rPr lang="en-US" sz="3600" b="1" dirty="0"/>
              <a:t>Special Education Bureau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114800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latin typeface="+mj-lt"/>
              </a:rPr>
              <a:t>Student Discipline Technical Assistance Manual for Students with Disabilities</a:t>
            </a: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latin typeface="+mj-lt"/>
              </a:rPr>
              <a:t>Addressing Student Behavior Manual</a:t>
            </a:r>
            <a:endParaRPr lang="en-US" sz="2400" dirty="0">
              <a:latin typeface="+mj-lt"/>
            </a:endParaRPr>
          </a:p>
          <a:p>
            <a:pPr lvl="0"/>
            <a:endParaRPr lang="en-US" sz="2400" b="1" dirty="0">
              <a:latin typeface="+mj-lt"/>
            </a:endParaRPr>
          </a:p>
          <a:p>
            <a:pPr lvl="0"/>
            <a:r>
              <a:rPr lang="en-US" sz="2400" b="1" dirty="0">
                <a:latin typeface="+mj-lt"/>
              </a:rPr>
              <a:t>Memo on Use of Time-Out Rooms as a Behavioral Intervention</a:t>
            </a:r>
          </a:p>
          <a:p>
            <a:pPr lvl="0">
              <a:buNone/>
            </a:pPr>
            <a:endParaRPr lang="en-US" sz="2400" dirty="0">
              <a:latin typeface="+mj-lt"/>
            </a:endParaRPr>
          </a:p>
          <a:p>
            <a:pPr lvl="0"/>
            <a:r>
              <a:rPr lang="en-US" sz="2400" b="1" dirty="0">
                <a:latin typeface="+mj-lt"/>
              </a:rPr>
              <a:t>Memo on Use of Physical Restraint as Behavioral Intervention</a:t>
            </a:r>
          </a:p>
          <a:p>
            <a:pPr lvl="0">
              <a:buNone/>
            </a:pPr>
            <a:endParaRPr lang="en-US" sz="2400" dirty="0">
              <a:latin typeface="+mj-lt"/>
            </a:endParaRPr>
          </a:p>
          <a:p>
            <a:pPr lvl="0"/>
            <a:endParaRPr lang="en-US" sz="2400" b="1" dirty="0">
              <a:latin typeface="+mj-lt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New Mexico </a:t>
            </a:r>
            <a:br>
              <a:rPr lang="en-US" sz="2800" b="1" dirty="0"/>
            </a:br>
            <a:r>
              <a:rPr lang="en-US" sz="2800" b="1" dirty="0"/>
              <a:t>Special Education Bureau</a:t>
            </a:r>
          </a:p>
        </p:txBody>
      </p:sp>
      <p:pic>
        <p:nvPicPr>
          <p:cNvPr id="4" name="Content Placeholder 1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5128" t="742" r="2264" b="742"/>
          <a:stretch>
            <a:fillRect/>
          </a:stretch>
        </p:blipFill>
        <p:spPr>
          <a:xfrm>
            <a:off x="876300" y="1935163"/>
            <a:ext cx="7391400" cy="4389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569" t="9052" r="31722" b="5208"/>
          <a:stretch>
            <a:fillRect/>
          </a:stretch>
        </p:blipFill>
        <p:spPr bwMode="auto">
          <a:xfrm>
            <a:off x="2514600" y="1066800"/>
            <a:ext cx="388620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67200"/>
          </a:xfrm>
          <a:ln w="19050"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2800" b="1" dirty="0"/>
          </a:p>
          <a:p>
            <a:pPr lvl="1"/>
            <a:r>
              <a:rPr lang="en-US" sz="3200" b="1" dirty="0">
                <a:latin typeface="+mj-lt"/>
              </a:rPr>
              <a:t>Overview of Supportive School Discipline Initiative</a:t>
            </a:r>
          </a:p>
          <a:p>
            <a:pPr lvl="1">
              <a:buNone/>
            </a:pPr>
            <a:endParaRPr lang="en-US" sz="3200" b="1" dirty="0">
              <a:latin typeface="+mj-lt"/>
            </a:endParaRPr>
          </a:p>
          <a:p>
            <a:pPr lvl="1"/>
            <a:r>
              <a:rPr lang="en-US" sz="3200" b="1" dirty="0">
                <a:latin typeface="+mj-lt"/>
              </a:rPr>
              <a:t>Special Education Resources</a:t>
            </a:r>
          </a:p>
          <a:p>
            <a:pPr lvl="1">
              <a:buNone/>
            </a:pPr>
            <a:endParaRPr lang="en-US" sz="3200" b="1" dirty="0">
              <a:latin typeface="+mj-lt"/>
            </a:endParaRPr>
          </a:p>
          <a:p>
            <a:pPr lvl="1"/>
            <a:r>
              <a:rPr lang="en-US" sz="3200" b="1" dirty="0">
                <a:latin typeface="+mj-lt"/>
              </a:rPr>
              <a:t>Highlight Response To Intervention (</a:t>
            </a:r>
            <a:r>
              <a:rPr lang="en-US" sz="3200" b="1" dirty="0" err="1">
                <a:latin typeface="+mj-lt"/>
              </a:rPr>
              <a:t>RtI</a:t>
            </a:r>
            <a:r>
              <a:rPr lang="en-US" sz="3200" b="1" dirty="0">
                <a:latin typeface="+mj-lt"/>
              </a:rPr>
              <a:t>)</a:t>
            </a:r>
          </a:p>
          <a:p>
            <a:pPr lvl="1">
              <a:buNone/>
            </a:pPr>
            <a:endParaRPr lang="en-US" sz="3200" b="1" dirty="0">
              <a:latin typeface="+mj-lt"/>
            </a:endParaRPr>
          </a:p>
          <a:p>
            <a:pPr lvl="1"/>
            <a:r>
              <a:rPr lang="en-US" sz="3200" b="1" dirty="0">
                <a:latin typeface="+mj-lt"/>
              </a:rPr>
              <a:t>Wrap Up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Special Education Bureau </a:t>
            </a:r>
            <a:br>
              <a:rPr lang="en-US" sz="2800" b="1" dirty="0"/>
            </a:br>
            <a:r>
              <a:rPr lang="en-US" sz="2800" b="1" dirty="0"/>
              <a:t>Technical Manual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75" t="6257" r="2260" b="5208"/>
          <a:stretch>
            <a:fillRect/>
          </a:stretch>
        </p:blipFill>
        <p:spPr bwMode="auto">
          <a:xfrm>
            <a:off x="741957" y="1935163"/>
            <a:ext cx="7660085" cy="4389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999488"/>
          </a:xfrm>
        </p:spPr>
        <p:txBody>
          <a:bodyPr>
            <a:normAutofit fontScale="90000"/>
          </a:bodyPr>
          <a:lstStyle/>
          <a:p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br>
              <a:rPr lang="en-US" sz="5400" dirty="0"/>
            </a:br>
            <a:r>
              <a:rPr lang="en-US" sz="3100" b="1" dirty="0"/>
              <a:t>Special Education Bureau </a:t>
            </a:r>
            <a:br>
              <a:rPr lang="en-US" sz="3100" b="1" dirty="0"/>
            </a:br>
            <a:r>
              <a:rPr lang="en-US" sz="3100" b="1" dirty="0"/>
              <a:t>Technical Manual</a:t>
            </a: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75" t="6257" r="2260" b="5208"/>
          <a:stretch>
            <a:fillRect/>
          </a:stretch>
        </p:blipFill>
        <p:spPr bwMode="auto">
          <a:xfrm>
            <a:off x="741957" y="1935163"/>
            <a:ext cx="7660085" cy="4389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Special Education Bureau</a:t>
            </a:r>
            <a:br>
              <a:rPr lang="en-US" sz="2800" b="1" dirty="0"/>
            </a:br>
            <a:r>
              <a:rPr lang="en-US" sz="2800" b="1" dirty="0"/>
              <a:t>Behavioral Memos</a:t>
            </a: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750" t="9000" r="10000" b="21000"/>
          <a:stretch>
            <a:fillRect/>
          </a:stretch>
        </p:blipFill>
        <p:spPr bwMode="auto">
          <a:xfrm>
            <a:off x="496094" y="1935163"/>
            <a:ext cx="8151812" cy="4389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Response to Intervention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Response to Intervention</a:t>
            </a:r>
          </a:p>
        </p:txBody>
      </p:sp>
      <p:pic>
        <p:nvPicPr>
          <p:cNvPr id="4" name="Content Placeholder 3" descr="3 Tiers of Rt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905000"/>
            <a:ext cx="8458200" cy="4267200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ier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6377"/>
            <a:ext cx="9144000" cy="6816437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7246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er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1763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rina Char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7400" y="762000"/>
            <a:ext cx="5449330" cy="6400800"/>
          </a:xfrm>
        </p:spPr>
      </p:pic>
      <p:sp>
        <p:nvSpPr>
          <p:cNvPr id="4" name="TextBox 3"/>
          <p:cNvSpPr txBox="1"/>
          <p:nvPr/>
        </p:nvSpPr>
        <p:spPr>
          <a:xfrm>
            <a:off x="1828800" y="304800"/>
            <a:ext cx="5943600" cy="5847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Student Assistance Team Process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ttom of ch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66800"/>
            <a:ext cx="9144000" cy="50103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704088"/>
            <a:ext cx="8458200" cy="1734312"/>
          </a:xfrm>
        </p:spPr>
        <p:txBody>
          <a:bodyPr>
            <a:normAutofit/>
          </a:bodyPr>
          <a:lstStyle/>
          <a:p>
            <a:r>
              <a:rPr lang="en-US" b="1" dirty="0"/>
              <a:t>Purpose of Supportive School Discipline Initiative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85800" y="2667000"/>
            <a:ext cx="7391400" cy="3046988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Released January 2014 </a:t>
            </a:r>
          </a:p>
          <a:p>
            <a:r>
              <a:rPr lang="en-US" sz="3200" dirty="0">
                <a:latin typeface="+mj-lt"/>
              </a:rPr>
              <a:t>Assists schools in meeting Federal law obligations</a:t>
            </a:r>
          </a:p>
          <a:p>
            <a:pPr>
              <a:buNone/>
            </a:pPr>
            <a:r>
              <a:rPr lang="en-US" sz="2800" b="1" u="sng" dirty="0">
                <a:latin typeface="+mj-lt"/>
              </a:rPr>
              <a:t>Focus:</a:t>
            </a:r>
            <a:r>
              <a:rPr lang="en-US" sz="2800" b="1" dirty="0">
                <a:latin typeface="+mj-lt"/>
              </a:rPr>
              <a:t>  Administer student discipline without discriminating on the basis of race, color or national origin.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p of ch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16428"/>
            <a:ext cx="9144000" cy="522514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RtI Website take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49149" y="1219200"/>
            <a:ext cx="9193149" cy="480060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http://</a:t>
            </a:r>
            <a:r>
              <a:rPr lang="en-US" sz="2800" b="1" dirty="0">
                <a:hlinkClick r:id="rId3"/>
              </a:rPr>
              <a:t>www2.ed.gov/policy/gen/guid/school-discipline/index.html</a:t>
            </a:r>
            <a:endParaRPr lang="en-US" sz="28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7190" y="1935163"/>
            <a:ext cx="552962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http://</a:t>
            </a:r>
            <a:r>
              <a:rPr lang="en-US" sz="2800" b="1" dirty="0">
                <a:hlinkClick r:id="rId3"/>
              </a:rPr>
              <a:t>safesupportivelearning.ed.gov/events/webinars</a:t>
            </a:r>
            <a:endParaRPr lang="en-US" sz="2800" b="1" dirty="0"/>
          </a:p>
        </p:txBody>
      </p:sp>
      <p:pic>
        <p:nvPicPr>
          <p:cNvPr id="4" name="Content Placeholder 3" descr="Safe Supportive Learning screen shot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752600"/>
            <a:ext cx="6730470" cy="4389437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mpendium screen sh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57200" y="1066800"/>
            <a:ext cx="1005840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latin typeface="+mj-lt"/>
              <a:hlinkClick r:id="rId3"/>
            </a:endParaRPr>
          </a:p>
          <a:p>
            <a:pPr algn="ctr">
              <a:buNone/>
            </a:pPr>
            <a:r>
              <a:rPr lang="en-US" sz="3200" dirty="0">
                <a:latin typeface="+mj-lt"/>
              </a:rPr>
              <a:t>Webinar will be archived at</a:t>
            </a:r>
            <a:endParaRPr lang="en-US" sz="3200" dirty="0">
              <a:latin typeface="+mj-lt"/>
              <a:hlinkClick r:id="rId3"/>
            </a:endParaRPr>
          </a:p>
          <a:p>
            <a:pPr algn="ctr">
              <a:buNone/>
            </a:pPr>
            <a:r>
              <a:rPr lang="en-US" sz="3200" dirty="0">
                <a:latin typeface="+mj-lt"/>
                <a:hlinkClick r:id="rId3"/>
              </a:rPr>
              <a:t>http://rec9nm.org/index.cfm?pID=5381</a:t>
            </a:r>
            <a:endParaRPr lang="en-US" sz="3200" dirty="0">
              <a:latin typeface="+mj-lt"/>
            </a:endParaRPr>
          </a:p>
          <a:p>
            <a:pPr>
              <a:buNone/>
            </a:pPr>
            <a:r>
              <a:rPr lang="en-US" dirty="0">
                <a:latin typeface="+mj-lt"/>
              </a:rPr>
              <a:t>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27249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/>
              <a:t>New Mexico Public School Suspension Rates School Year 2012-13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124200"/>
            <a:ext cx="8305800" cy="3200400"/>
          </a:xfrm>
        </p:spPr>
        <p:txBody>
          <a:bodyPr>
            <a:normAutofit lnSpcReduction="10000"/>
          </a:bodyPr>
          <a:lstStyle/>
          <a:p>
            <a:endParaRPr lang="en-US" dirty="0">
              <a:latin typeface="+mj-lt"/>
            </a:endParaRPr>
          </a:p>
          <a:p>
            <a:r>
              <a:rPr lang="en-US" sz="3200" dirty="0">
                <a:latin typeface="+mj-lt"/>
              </a:rPr>
              <a:t>3.4% of all students received out-of-school suspensions</a:t>
            </a:r>
          </a:p>
          <a:p>
            <a:pPr>
              <a:buNone/>
            </a:pPr>
            <a:endParaRPr lang="en-US" sz="3200" dirty="0">
              <a:latin typeface="+mj-lt"/>
            </a:endParaRPr>
          </a:p>
          <a:p>
            <a:r>
              <a:rPr lang="en-US" sz="3200" dirty="0">
                <a:latin typeface="+mj-lt"/>
              </a:rPr>
              <a:t>0.98% of all students received in school suspensions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912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en-US" sz="2800" u="sng" dirty="0">
                <a:latin typeface="+mj-lt"/>
              </a:rPr>
              <a:t>Civil Rights Data Collection </a:t>
            </a:r>
          </a:p>
          <a:p>
            <a:pPr>
              <a:buNone/>
            </a:pPr>
            <a:r>
              <a:rPr lang="en-US" sz="2800" dirty="0">
                <a:latin typeface="+mj-lt"/>
              </a:rPr>
              <a:t>    increasing number of students losing important instructional time due to exclusionary discipline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u="sng" dirty="0">
                <a:latin typeface="+mj-lt"/>
              </a:rPr>
              <a:t>Disciplinary sanctions</a:t>
            </a:r>
            <a:r>
              <a:rPr lang="en-US" sz="2800" dirty="0">
                <a:latin typeface="+mj-lt"/>
              </a:rPr>
              <a:t> </a:t>
            </a:r>
          </a:p>
          <a:p>
            <a:pPr>
              <a:buNone/>
            </a:pPr>
            <a:r>
              <a:rPr lang="en-US" sz="2800" dirty="0">
                <a:latin typeface="+mj-lt"/>
              </a:rPr>
              <a:t>	in-school/out-of-school suspensions, expulsions create potential for significant negative educational outcomes</a:t>
            </a:r>
          </a:p>
          <a:p>
            <a:pPr>
              <a:buNone/>
            </a:pPr>
            <a:r>
              <a:rPr lang="en-US" sz="28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Exclusionary Discipline Policies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+mj-lt"/>
              </a:rPr>
              <a:t>Studies have shown correlations between exclusionary discipline policies and practices and an array of serious educational, economic, and social problems:</a:t>
            </a:r>
          </a:p>
          <a:p>
            <a:pPr marL="457200" indent="0">
              <a:buFont typeface="Courier New" pitchFamily="49" charset="0"/>
              <a:buChar char="o"/>
            </a:pPr>
            <a:r>
              <a:rPr lang="en-US" sz="2800" dirty="0">
                <a:latin typeface="+mj-lt"/>
              </a:rPr>
              <a:t>Decreased academic achievement</a:t>
            </a:r>
          </a:p>
          <a:p>
            <a:pPr marL="457200" indent="0">
              <a:buFont typeface="Courier New" pitchFamily="49" charset="0"/>
              <a:buChar char="o"/>
            </a:pPr>
            <a:r>
              <a:rPr lang="en-US" sz="2800" dirty="0">
                <a:latin typeface="+mj-lt"/>
              </a:rPr>
              <a:t>Increased behavior problems</a:t>
            </a:r>
          </a:p>
          <a:p>
            <a:pPr marL="457200" indent="0">
              <a:buFont typeface="Courier New" pitchFamily="49" charset="0"/>
              <a:buChar char="o"/>
            </a:pPr>
            <a:r>
              <a:rPr lang="en-US" sz="2800" dirty="0">
                <a:latin typeface="+mj-lt"/>
              </a:rPr>
              <a:t>Increased likelihood of dropping out</a:t>
            </a:r>
          </a:p>
          <a:p>
            <a:pPr marL="457200" indent="0">
              <a:buFont typeface="Courier New" pitchFamily="49" charset="0"/>
              <a:buChar char="o"/>
            </a:pPr>
            <a:r>
              <a:rPr lang="en-US" sz="2800" dirty="0">
                <a:latin typeface="+mj-lt"/>
              </a:rPr>
              <a:t>Substance abuse</a:t>
            </a:r>
          </a:p>
          <a:p>
            <a:pPr marL="457200" indent="0">
              <a:buFont typeface="Courier New" pitchFamily="49" charset="0"/>
              <a:buChar char="o"/>
            </a:pPr>
            <a:r>
              <a:rPr lang="en-US" sz="2800" dirty="0">
                <a:latin typeface="+mj-lt"/>
              </a:rPr>
              <a:t>Involvement with juvenile justice system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Supportive School </a:t>
            </a:r>
            <a:br>
              <a:rPr lang="en-US" dirty="0"/>
            </a:br>
            <a:r>
              <a:rPr lang="en-US" dirty="0"/>
              <a:t>Discipline Initiative Overview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33400" y="2667000"/>
            <a:ext cx="8229600" cy="3619936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marL="640080" marR="0" lvl="1" indent="-246888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Dear Colleague Letter</a:t>
            </a:r>
          </a:p>
          <a:p>
            <a:pPr marL="640080" marR="0" lvl="1" indent="-246888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Guiding Principles: A Resource Guide on Improving  School Climate and Discipline</a:t>
            </a:r>
          </a:p>
          <a:p>
            <a:pPr marL="640080" marR="0" lvl="1" indent="-246888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Directory of Federal School Climate and Discipline Resources</a:t>
            </a:r>
          </a:p>
          <a:p>
            <a:pPr marL="640080" marR="0" lvl="1" indent="-246888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Compendium of School Discipline Laws and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Regulations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1345</TotalTime>
  <Words>1394</Words>
  <Application>Microsoft Office PowerPoint</Application>
  <PresentationFormat>On-screen Show (4:3)</PresentationFormat>
  <Paragraphs>274</Paragraphs>
  <Slides>55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Calibri</vt:lpstr>
      <vt:lpstr>Constantia</vt:lpstr>
      <vt:lpstr>Courier New</vt:lpstr>
      <vt:lpstr>Wingdings</vt:lpstr>
      <vt:lpstr>Wingdings 2</vt:lpstr>
      <vt:lpstr>Flow</vt:lpstr>
      <vt:lpstr>Supportive School  Discipline Initiative Overview </vt:lpstr>
      <vt:lpstr>Logistics</vt:lpstr>
      <vt:lpstr>Presenters</vt:lpstr>
      <vt:lpstr>Agenda</vt:lpstr>
      <vt:lpstr>Purpose of Supportive School Discipline Initiative</vt:lpstr>
      <vt:lpstr>New Mexico Public School Suspension Rates School Year 2012-13 </vt:lpstr>
      <vt:lpstr>PowerPoint Presentation</vt:lpstr>
      <vt:lpstr>Exclusionary Discipline Policies</vt:lpstr>
      <vt:lpstr>Supportive School  Discipline Initiative Overview</vt:lpstr>
      <vt:lpstr>Dear Colleague Letter (DCL)</vt:lpstr>
      <vt:lpstr>PowerPoint Presentation</vt:lpstr>
      <vt:lpstr>PowerPoint Presentation</vt:lpstr>
      <vt:lpstr> The Appendix to the DCL </vt:lpstr>
      <vt:lpstr>Guiding Principles:  A Resource Guide for Improving School Climate and Discipline   </vt:lpstr>
      <vt:lpstr>Guiding Principles</vt:lpstr>
      <vt:lpstr>The Principles Are and Are Not</vt:lpstr>
      <vt:lpstr>  The Three Guiding Principles   </vt:lpstr>
      <vt:lpstr> Example from Guiding Principle 3:  Action Steps Checklist:  </vt:lpstr>
      <vt:lpstr>     Appendix 1:  Directory of Federal School Climate and Discipline Resources</vt:lpstr>
      <vt:lpstr>PowerPoint Presentation</vt:lpstr>
      <vt:lpstr>The Directory Includes </vt:lpstr>
      <vt:lpstr> Appendix 2: Compendium of School Discipline Laws and Regulations</vt:lpstr>
      <vt:lpstr>PowerPoint Presentation</vt:lpstr>
      <vt:lpstr> State Law Compendium </vt:lpstr>
      <vt:lpstr>State Law Compendium</vt:lpstr>
      <vt:lpstr>Supportive School Discipline Initiative Special Education Resources </vt:lpstr>
      <vt:lpstr>Supportive School Discipline Initiative</vt:lpstr>
      <vt:lpstr>Students who receive special education services represent 12% of students in the country, and:</vt:lpstr>
      <vt:lpstr>New Mexico</vt:lpstr>
      <vt:lpstr>Directory of Federal School Climate and Discipline Resources: Special Education Highlights</vt:lpstr>
      <vt:lpstr>Directory of Federal School Climate and Discipline Resources: Special Education Highlights </vt:lpstr>
      <vt:lpstr>Directory of Federal School Climate and Discipline</vt:lpstr>
      <vt:lpstr>Equity by Design: Using Peer-Mediated Learning to Advance Equity for All Students</vt:lpstr>
      <vt:lpstr>The Technical Assistance Center on  Positive Behavioral Interventions and Supports  pbis.org</vt:lpstr>
      <vt:lpstr>The Technical Assistance Center on Positive Behavioral Interventions and Supports</vt:lpstr>
      <vt:lpstr>http://ped.state.nm.us/ped/index.html</vt:lpstr>
      <vt:lpstr> Special Education Bureau</vt:lpstr>
      <vt:lpstr>New Mexico  Special Education Bureau</vt:lpstr>
      <vt:lpstr>PowerPoint Presentation</vt:lpstr>
      <vt:lpstr>Special Education Bureau  Technical Manual</vt:lpstr>
      <vt:lpstr>    Special Education Bureau  Technical Manual</vt:lpstr>
      <vt:lpstr>Special Education Bureau Behavioral Memos</vt:lpstr>
      <vt:lpstr>Response to Intervention</vt:lpstr>
      <vt:lpstr>Response to Intervention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http://www2.ed.gov/policy/gen/guid/school-discipline/index.html</vt:lpstr>
      <vt:lpstr>http://safesupportivelearning.ed.gov/events/webinars</vt:lpstr>
      <vt:lpstr>PowerPoint Presentation</vt:lpstr>
      <vt:lpstr>Thank You!</vt:lpstr>
    </vt:vector>
  </TitlesOfParts>
  <Company>NMPED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Supportive School  Discipline Initiative</dc:title>
  <dc:creator>Perdita.Wexler</dc:creator>
  <cp:lastModifiedBy>Ivy Castro</cp:lastModifiedBy>
  <cp:revision>144</cp:revision>
  <dcterms:created xsi:type="dcterms:W3CDTF">2014-03-26T20:05:55Z</dcterms:created>
  <dcterms:modified xsi:type="dcterms:W3CDTF">2025-01-09T23:49:13Z</dcterms:modified>
</cp:coreProperties>
</file>