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4"/>
  </p:sldMasterIdLst>
  <p:notesMasterIdLst>
    <p:notesMasterId r:id="rId22"/>
  </p:notesMasterIdLst>
  <p:sldIdLst>
    <p:sldId id="256" r:id="rId5"/>
    <p:sldId id="257" r:id="rId6"/>
    <p:sldId id="258" r:id="rId7"/>
    <p:sldId id="279" r:id="rId8"/>
    <p:sldId id="280" r:id="rId9"/>
    <p:sldId id="282" r:id="rId10"/>
    <p:sldId id="281" r:id="rId11"/>
    <p:sldId id="283" r:id="rId12"/>
    <p:sldId id="278" r:id="rId13"/>
    <p:sldId id="260" r:id="rId14"/>
    <p:sldId id="273" r:id="rId15"/>
    <p:sldId id="274" r:id="rId16"/>
    <p:sldId id="261" r:id="rId17"/>
    <p:sldId id="277" r:id="rId18"/>
    <p:sldId id="275" r:id="rId19"/>
    <p:sldId id="276" r:id="rId20"/>
    <p:sldId id="271" r:id="rId21"/>
  </p:sldIdLst>
  <p:sldSz cx="12192000" cy="6858000"/>
  <p:notesSz cx="6858000" cy="9144000"/>
  <p:embeddedFontLst>
    <p:embeddedFont>
      <p:font typeface="Book Antiqua" panose="02040602050305030304" pitchFamily="18" charset="0"/>
      <p:regular r:id="rId23"/>
      <p:bold r:id="rId24"/>
      <p:italic r:id="rId25"/>
      <p:boldItalic r:id="rId26"/>
    </p:embeddedFont>
    <p:embeddedFont>
      <p:font typeface="Times" panose="02020603050405020304" pitchFamily="18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37" roundtripDataSignature="AMtx7mjKKSVc8kPX8q4qcO5GK39G/YKLM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8A8A706-5177-B145-78F2-350CD2B7FE66}" name="Brenning, Julie, PED" initials="BJ" userId="S::julie.brenning@ped.nm.gov::ee43184d-5f66-4256-8860-f66878d0a689" providerId="AD"/>
  <p188:author id="{3D171E91-F1D0-D0C2-A681-DFFEC5EBEA18}" name="Melinda.Trujillo, PED" initials="MP" userId="S::melinda.trujillo@ped.nm.gov::bd6ed780-377a-4add-ae74-563130999fca" providerId="AD"/>
  <p188:author id="{85941FF7-652C-C801-56A5-6D9A59E88474}" name="Florez, Amy (Contractor), PED" initials="FP" userId="S::amy.florez@ped.nm.gov::88f7fdbd-4c15-4bc1-b8cf-e70dd59f3a59" providerId="AD"/>
  <p188:author id="{8C05FCFD-937F-A070-E18B-9D7EBA100078}" name="Ledgerwood, Tyson, PED" initials="LT" userId="S::tyson.ledgerwood@ped.nm.gov::631e220c-9650-4262-9569-7cba4b27006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3D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4.fntdata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3.fntdata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7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2.fntdata"/><Relationship Id="rId37" Type="http://customschemas.google.com/relationships/presentationmetadata" Target="metadata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91" name="Google Shape;9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>
          <a:extLst>
            <a:ext uri="{FF2B5EF4-FFF2-40B4-BE49-F238E27FC236}">
              <a16:creationId xmlns:a16="http://schemas.microsoft.com/office/drawing/2014/main" id="{E968F595-C2BC-4703-ACEC-EB95B9640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2dd2ce7cc4_1_0:notes">
            <a:extLst>
              <a:ext uri="{FF2B5EF4-FFF2-40B4-BE49-F238E27FC236}">
                <a16:creationId xmlns:a16="http://schemas.microsoft.com/office/drawing/2014/main" id="{94EC670A-6E1E-779A-48C6-DDFB93CC13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g32dd2ce7cc4_1_0:notes">
            <a:extLst>
              <a:ext uri="{FF2B5EF4-FFF2-40B4-BE49-F238E27FC236}">
                <a16:creationId xmlns:a16="http://schemas.microsoft.com/office/drawing/2014/main" id="{D33C069A-EA2D-7D13-4DBD-C414C5326B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g32dd2ce7cc4_1_0:notes">
            <a:extLst>
              <a:ext uri="{FF2B5EF4-FFF2-40B4-BE49-F238E27FC236}">
                <a16:creationId xmlns:a16="http://schemas.microsoft.com/office/drawing/2014/main" id="{62BF00AD-4320-6B62-79DE-9BE490ED1EC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82600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>
          <a:extLst>
            <a:ext uri="{FF2B5EF4-FFF2-40B4-BE49-F238E27FC236}">
              <a16:creationId xmlns:a16="http://schemas.microsoft.com/office/drawing/2014/main" id="{84CB4D65-B56B-4579-2DD9-50DEA40BD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2dd2ce7cc4_1_0:notes">
            <a:extLst>
              <a:ext uri="{FF2B5EF4-FFF2-40B4-BE49-F238E27FC236}">
                <a16:creationId xmlns:a16="http://schemas.microsoft.com/office/drawing/2014/main" id="{5B6AF907-3D55-E0D4-5884-5E2BC7E80E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g32dd2ce7cc4_1_0:notes">
            <a:extLst>
              <a:ext uri="{FF2B5EF4-FFF2-40B4-BE49-F238E27FC236}">
                <a16:creationId xmlns:a16="http://schemas.microsoft.com/office/drawing/2014/main" id="{FA958312-1623-06A8-6D6D-FE7ECD5AAA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g32dd2ce7cc4_1_0:notes">
            <a:extLst>
              <a:ext uri="{FF2B5EF4-FFF2-40B4-BE49-F238E27FC236}">
                <a16:creationId xmlns:a16="http://schemas.microsoft.com/office/drawing/2014/main" id="{F6BE93A6-BE48-C09B-5F4C-C3A1BAE1F3D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24905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2dd2ce7cc4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" name="Google Shape;133;g32dd2ce7cc4_1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4" name="Google Shape;134;g32dd2ce7cc4_1_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>
          <a:extLst>
            <a:ext uri="{FF2B5EF4-FFF2-40B4-BE49-F238E27FC236}">
              <a16:creationId xmlns:a16="http://schemas.microsoft.com/office/drawing/2014/main" id="{C6F96276-BD1C-ECF3-879F-75CF9EE8A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2dd2ce7cc4_1_8:notes">
            <a:extLst>
              <a:ext uri="{FF2B5EF4-FFF2-40B4-BE49-F238E27FC236}">
                <a16:creationId xmlns:a16="http://schemas.microsoft.com/office/drawing/2014/main" id="{4B0393EE-9B09-CC82-1BAF-8E0AC18FED2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" name="Google Shape;133;g32dd2ce7cc4_1_8:notes">
            <a:extLst>
              <a:ext uri="{FF2B5EF4-FFF2-40B4-BE49-F238E27FC236}">
                <a16:creationId xmlns:a16="http://schemas.microsoft.com/office/drawing/2014/main" id="{896EE514-21CE-EF93-1C82-C3E949B51E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4" name="Google Shape;134;g32dd2ce7cc4_1_8:notes">
            <a:extLst>
              <a:ext uri="{FF2B5EF4-FFF2-40B4-BE49-F238E27FC236}">
                <a16:creationId xmlns:a16="http://schemas.microsoft.com/office/drawing/2014/main" id="{AC87A91F-B315-33CE-F881-D793C3A77E3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422563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>
          <a:extLst>
            <a:ext uri="{FF2B5EF4-FFF2-40B4-BE49-F238E27FC236}">
              <a16:creationId xmlns:a16="http://schemas.microsoft.com/office/drawing/2014/main" id="{7297FAB5-A218-AE7D-CCB8-482B9B624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2dd2ce7cc4_1_8:notes">
            <a:extLst>
              <a:ext uri="{FF2B5EF4-FFF2-40B4-BE49-F238E27FC236}">
                <a16:creationId xmlns:a16="http://schemas.microsoft.com/office/drawing/2014/main" id="{E9955A90-7B47-BD92-5FFB-DC380C51D1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" name="Google Shape;133;g32dd2ce7cc4_1_8:notes">
            <a:extLst>
              <a:ext uri="{FF2B5EF4-FFF2-40B4-BE49-F238E27FC236}">
                <a16:creationId xmlns:a16="http://schemas.microsoft.com/office/drawing/2014/main" id="{BC7E0F10-787B-C836-9635-B8184D9EE67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4" name="Google Shape;134;g32dd2ce7cc4_1_8:notes">
            <a:extLst>
              <a:ext uri="{FF2B5EF4-FFF2-40B4-BE49-F238E27FC236}">
                <a16:creationId xmlns:a16="http://schemas.microsoft.com/office/drawing/2014/main" id="{4E410509-16EA-9597-C195-B5CF9CBE651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29350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>
          <a:extLst>
            <a:ext uri="{FF2B5EF4-FFF2-40B4-BE49-F238E27FC236}">
              <a16:creationId xmlns:a16="http://schemas.microsoft.com/office/drawing/2014/main" id="{2DAFB2D4-8436-FF9F-F7E4-9287F72AA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2dd2ce7cc4_1_8:notes">
            <a:extLst>
              <a:ext uri="{FF2B5EF4-FFF2-40B4-BE49-F238E27FC236}">
                <a16:creationId xmlns:a16="http://schemas.microsoft.com/office/drawing/2014/main" id="{2BA6B053-2916-81B1-F19E-9C336DC3A7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" name="Google Shape;133;g32dd2ce7cc4_1_8:notes">
            <a:extLst>
              <a:ext uri="{FF2B5EF4-FFF2-40B4-BE49-F238E27FC236}">
                <a16:creationId xmlns:a16="http://schemas.microsoft.com/office/drawing/2014/main" id="{60EAE0D0-CE95-A42A-39FE-FF2E4D8407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4" name="Google Shape;134;g32dd2ce7cc4_1_8:notes">
            <a:extLst>
              <a:ext uri="{FF2B5EF4-FFF2-40B4-BE49-F238E27FC236}">
                <a16:creationId xmlns:a16="http://schemas.microsoft.com/office/drawing/2014/main" id="{85146180-89E6-85A7-4244-22EEF490BED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88591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5f9dcab8b2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" name="Google Shape;220;g15f9dcab8b2_0_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1" name="Google Shape;221;g15f9dcab8b2_0_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b2d300e590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2b2d300e590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g2b2d300e590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5be0ce96e7_1_1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g15be0ce96e7_1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A4F6C1E5-4C62-C13C-F68E-73106718D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6001117d3c_0_30:notes">
            <a:extLst>
              <a:ext uri="{FF2B5EF4-FFF2-40B4-BE49-F238E27FC236}">
                <a16:creationId xmlns:a16="http://schemas.microsoft.com/office/drawing/2014/main" id="{FFDBCAEB-0E89-4597-1BD5-F0449B3B96D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g16001117d3c_0_30:notes">
            <a:extLst>
              <a:ext uri="{FF2B5EF4-FFF2-40B4-BE49-F238E27FC236}">
                <a16:creationId xmlns:a16="http://schemas.microsoft.com/office/drawing/2014/main" id="{37BC9BEC-86E0-87BF-74BA-43F7A1E57DE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" name="Google Shape;118;g16001117d3c_0_30:notes">
            <a:extLst>
              <a:ext uri="{FF2B5EF4-FFF2-40B4-BE49-F238E27FC236}">
                <a16:creationId xmlns:a16="http://schemas.microsoft.com/office/drawing/2014/main" id="{B29ECDB2-3CE9-7EFD-86B2-0B256570CA8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9015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52C0C1A9-357B-3E50-08F9-0208D4679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6001117d3c_0_30:notes">
            <a:extLst>
              <a:ext uri="{FF2B5EF4-FFF2-40B4-BE49-F238E27FC236}">
                <a16:creationId xmlns:a16="http://schemas.microsoft.com/office/drawing/2014/main" id="{272BCFBD-B902-66B1-BECD-FA52AEC60B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g16001117d3c_0_30:notes">
            <a:extLst>
              <a:ext uri="{FF2B5EF4-FFF2-40B4-BE49-F238E27FC236}">
                <a16:creationId xmlns:a16="http://schemas.microsoft.com/office/drawing/2014/main" id="{FD5A077C-38CC-DDAA-91C1-E1D8CF09BD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" name="Google Shape;118;g16001117d3c_0_30:notes">
            <a:extLst>
              <a:ext uri="{FF2B5EF4-FFF2-40B4-BE49-F238E27FC236}">
                <a16:creationId xmlns:a16="http://schemas.microsoft.com/office/drawing/2014/main" id="{9EC6255E-0285-D5C7-0B48-DC4A5D246F3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86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91E28297-8045-E465-69D7-BE44B51112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6001117d3c_0_30:notes">
            <a:extLst>
              <a:ext uri="{FF2B5EF4-FFF2-40B4-BE49-F238E27FC236}">
                <a16:creationId xmlns:a16="http://schemas.microsoft.com/office/drawing/2014/main" id="{4EBA005D-C687-02C7-A44C-1125A5B282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g16001117d3c_0_30:notes">
            <a:extLst>
              <a:ext uri="{FF2B5EF4-FFF2-40B4-BE49-F238E27FC236}">
                <a16:creationId xmlns:a16="http://schemas.microsoft.com/office/drawing/2014/main" id="{7B07D820-6A82-6108-4F01-08BDACE875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" name="Google Shape;118;g16001117d3c_0_30:notes">
            <a:extLst>
              <a:ext uri="{FF2B5EF4-FFF2-40B4-BE49-F238E27FC236}">
                <a16:creationId xmlns:a16="http://schemas.microsoft.com/office/drawing/2014/main" id="{02FDCF98-A6EA-ABFC-DCEC-EADC9462D6E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1413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058354B0-BF44-D84E-69FE-73868E586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6001117d3c_0_30:notes">
            <a:extLst>
              <a:ext uri="{FF2B5EF4-FFF2-40B4-BE49-F238E27FC236}">
                <a16:creationId xmlns:a16="http://schemas.microsoft.com/office/drawing/2014/main" id="{4F54753E-7F27-B7C1-DC24-E63047998A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g16001117d3c_0_30:notes">
            <a:extLst>
              <a:ext uri="{FF2B5EF4-FFF2-40B4-BE49-F238E27FC236}">
                <a16:creationId xmlns:a16="http://schemas.microsoft.com/office/drawing/2014/main" id="{55FB9CC4-9CF4-E5E4-3DDB-E2BECB3A9C5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" name="Google Shape;118;g16001117d3c_0_30:notes">
            <a:extLst>
              <a:ext uri="{FF2B5EF4-FFF2-40B4-BE49-F238E27FC236}">
                <a16:creationId xmlns:a16="http://schemas.microsoft.com/office/drawing/2014/main" id="{FE84A11E-59FB-6911-F3B7-0BEB4F9B47C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6719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011973CA-BA72-48A7-749A-81FC41B19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6001117d3c_0_30:notes">
            <a:extLst>
              <a:ext uri="{FF2B5EF4-FFF2-40B4-BE49-F238E27FC236}">
                <a16:creationId xmlns:a16="http://schemas.microsoft.com/office/drawing/2014/main" id="{E50A4EC4-9AC0-EFC5-B405-571820026C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g16001117d3c_0_30:notes">
            <a:extLst>
              <a:ext uri="{FF2B5EF4-FFF2-40B4-BE49-F238E27FC236}">
                <a16:creationId xmlns:a16="http://schemas.microsoft.com/office/drawing/2014/main" id="{80FAF098-94CB-EC2C-DD82-CA70812364F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" name="Google Shape;118;g16001117d3c_0_30:notes">
            <a:extLst>
              <a:ext uri="{FF2B5EF4-FFF2-40B4-BE49-F238E27FC236}">
                <a16:creationId xmlns:a16="http://schemas.microsoft.com/office/drawing/2014/main" id="{9A5D7C08-E5AD-7E04-48B7-3D376CA17BF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17309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2dd2ce7cc4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g32dd2ce7cc4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g32dd2ce7cc4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with Picture">
  <p:cSld name="Title Slide with Pictur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/>
          <p:nvPr/>
        </p:nvSpPr>
        <p:spPr>
          <a:xfrm>
            <a:off x="6540504" y="0"/>
            <a:ext cx="5647964" cy="6858000"/>
          </a:xfrm>
          <a:custGeom>
            <a:avLst/>
            <a:gdLst/>
            <a:ahLst/>
            <a:cxnLst/>
            <a:rect l="l" t="t" r="r" b="b"/>
            <a:pathLst>
              <a:path w="4238622" h="6858000" extrusionOk="0">
                <a:moveTo>
                  <a:pt x="0" y="0"/>
                </a:moveTo>
                <a:lnTo>
                  <a:pt x="4086222" y="0"/>
                </a:lnTo>
                <a:lnTo>
                  <a:pt x="4237035" y="0"/>
                </a:lnTo>
                <a:lnTo>
                  <a:pt x="4238622" y="0"/>
                </a:lnTo>
                <a:lnTo>
                  <a:pt x="4238622" y="6858000"/>
                </a:lnTo>
                <a:lnTo>
                  <a:pt x="4237035" y="6858000"/>
                </a:lnTo>
                <a:lnTo>
                  <a:pt x="4086222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rgbClr val="3A3D4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20" name="Google Shape;20;p14"/>
          <p:cNvSpPr/>
          <p:nvPr/>
        </p:nvSpPr>
        <p:spPr>
          <a:xfrm>
            <a:off x="6256868" y="0"/>
            <a:ext cx="1671124" cy="6858000"/>
          </a:xfrm>
          <a:custGeom>
            <a:avLst/>
            <a:gdLst/>
            <a:ahLst/>
            <a:cxnLst/>
            <a:rect l="l" t="t" r="r" b="b"/>
            <a:pathLst>
              <a:path w="1254127" h="6858000" extrusionOk="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21" name="Google Shape;21;p14"/>
          <p:cNvSpPr/>
          <p:nvPr/>
        </p:nvSpPr>
        <p:spPr>
          <a:xfrm>
            <a:off x="5979587" y="0"/>
            <a:ext cx="1527277" cy="6858000"/>
          </a:xfrm>
          <a:custGeom>
            <a:avLst/>
            <a:gdLst/>
            <a:ahLst/>
            <a:cxnLst/>
            <a:rect l="l" t="t" r="r" b="b"/>
            <a:pathLst>
              <a:path w="1146174" h="6858000" extrusionOk="0">
                <a:moveTo>
                  <a:pt x="0" y="0"/>
                </a:moveTo>
                <a:lnTo>
                  <a:pt x="253999" y="0"/>
                </a:lnTo>
                <a:lnTo>
                  <a:pt x="1146174" y="4337050"/>
                </a:lnTo>
                <a:lnTo>
                  <a:pt x="51117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rgbClr val="048A8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22" name="Google Shape;22;p14"/>
          <p:cNvSpPr txBox="1">
            <a:spLocks noGrp="1"/>
          </p:cNvSpPr>
          <p:nvPr>
            <p:ph type="ctrTitle"/>
          </p:nvPr>
        </p:nvSpPr>
        <p:spPr>
          <a:xfrm>
            <a:off x="1295401" y="1873584"/>
            <a:ext cx="5120700" cy="256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D4B"/>
              </a:buClr>
              <a:buSzPts val="4000"/>
              <a:buFont typeface="Calibri"/>
              <a:buNone/>
              <a:defRPr sz="4000">
                <a:solidFill>
                  <a:srgbClr val="3A3D4B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 descr="An empty placeholder to add an image. Click on the placeholder and select the image that you wish to add"/>
          <p:cNvSpPr>
            <a:spLocks noGrp="1"/>
          </p:cNvSpPr>
          <p:nvPr>
            <p:ph type="pic" idx="2"/>
          </p:nvPr>
        </p:nvSpPr>
        <p:spPr>
          <a:xfrm>
            <a:off x="6743703" y="0"/>
            <a:ext cx="54483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24" name="Google Shape;24;p14"/>
          <p:cNvSpPr txBox="1">
            <a:spLocks noGrp="1"/>
          </p:cNvSpPr>
          <p:nvPr>
            <p:ph type="subTitle" idx="1"/>
          </p:nvPr>
        </p:nvSpPr>
        <p:spPr>
          <a:xfrm>
            <a:off x="1295401" y="4572000"/>
            <a:ext cx="51207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A3D4B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sldNum" idx="12"/>
          </p:nvPr>
        </p:nvSpPr>
        <p:spPr>
          <a:xfrm>
            <a:off x="11409045" y="6333134"/>
            <a:ext cx="731700" cy="5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5"/>
          <p:cNvSpPr txBox="1">
            <a:spLocks noGrp="1"/>
          </p:cNvSpPr>
          <p:nvPr>
            <p:ph type="title"/>
          </p:nvPr>
        </p:nvSpPr>
        <p:spPr>
          <a:xfrm>
            <a:off x="1295400" y="255134"/>
            <a:ext cx="96012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body" idx="1"/>
          </p:nvPr>
        </p:nvSpPr>
        <p:spPr>
          <a:xfrm rot="5400000">
            <a:off x="3924300" y="-800100"/>
            <a:ext cx="4343400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✔"/>
              <a:defRPr/>
            </a:lvl3pPr>
            <a:lvl4pPr marL="1828800" lvl="3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5be0ce96e7_1_96"/>
          <p:cNvSpPr txBox="1">
            <a:spLocks noGrp="1"/>
          </p:cNvSpPr>
          <p:nvPr>
            <p:ph type="title"/>
          </p:nvPr>
        </p:nvSpPr>
        <p:spPr>
          <a:xfrm>
            <a:off x="415600" y="390467"/>
            <a:ext cx="11360700" cy="10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g15be0ce96e7_1_96"/>
          <p:cNvSpPr txBox="1">
            <a:spLocks noGrp="1"/>
          </p:cNvSpPr>
          <p:nvPr>
            <p:ph type="body" idx="1"/>
          </p:nvPr>
        </p:nvSpPr>
        <p:spPr>
          <a:xfrm>
            <a:off x="415600" y="1638233"/>
            <a:ext cx="11360700" cy="44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2400"/>
              <a:buChar char="•"/>
              <a:defRPr/>
            </a:lvl1pPr>
            <a:lvl2pPr marL="914400" lvl="1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✔"/>
              <a:defRPr/>
            </a:lvl3pPr>
            <a:lvl4pPr marL="1828800" lvl="3" indent="-330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600"/>
              <a:buChar char="•"/>
              <a:defRPr/>
            </a:lvl4pPr>
            <a:lvl5pPr marL="2286000" lvl="4" indent="-330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600"/>
              <a:buChar char="•"/>
              <a:defRPr/>
            </a:lvl5pPr>
            <a:lvl6pPr marL="2743200" lvl="5" indent="-330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600"/>
              <a:buChar char="•"/>
              <a:defRPr/>
            </a:lvl6pPr>
            <a:lvl7pPr marL="3200400" lvl="6" indent="-330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600"/>
              <a:buChar char="•"/>
              <a:defRPr/>
            </a:lvl7pPr>
            <a:lvl8pPr marL="3657600" lvl="7" indent="-330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600"/>
              <a:buChar char="•"/>
              <a:defRPr/>
            </a:lvl8pPr>
            <a:lvl9pPr marL="4114800" lvl="8" indent="-330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6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g15be0ce96e7_1_96"/>
          <p:cNvSpPr txBox="1">
            <a:spLocks noGrp="1"/>
          </p:cNvSpPr>
          <p:nvPr>
            <p:ph type="sldNum" idx="12"/>
          </p:nvPr>
        </p:nvSpPr>
        <p:spPr>
          <a:xfrm>
            <a:off x="10144060" y="6225797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">
  <p:cSld name="CUSTOM_1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2dd2ce7cc4_1_179"/>
          <p:cNvSpPr txBox="1">
            <a:spLocks noGrp="1"/>
          </p:cNvSpPr>
          <p:nvPr>
            <p:ph type="title"/>
          </p:nvPr>
        </p:nvSpPr>
        <p:spPr>
          <a:xfrm>
            <a:off x="1295400" y="255134"/>
            <a:ext cx="9601200" cy="1036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g32dd2ce7cc4_1_179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7" name="Google Shape;87;g32dd2ce7cc4_1_179"/>
          <p:cNvSpPr/>
          <p:nvPr/>
        </p:nvSpPr>
        <p:spPr>
          <a:xfrm>
            <a:off x="-40950" y="0"/>
            <a:ext cx="12273900" cy="16911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5"/>
          <p:cNvSpPr txBox="1">
            <a:spLocks noGrp="1"/>
          </p:cNvSpPr>
          <p:nvPr>
            <p:ph type="title"/>
          </p:nvPr>
        </p:nvSpPr>
        <p:spPr>
          <a:xfrm>
            <a:off x="1295400" y="255134"/>
            <a:ext cx="96012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5"/>
          <p:cNvSpPr txBox="1">
            <a:spLocks noGrp="1"/>
          </p:cNvSpPr>
          <p:nvPr>
            <p:ph type="body" idx="1"/>
          </p:nvPr>
        </p:nvSpPr>
        <p:spPr>
          <a:xfrm>
            <a:off x="1295400" y="1828800"/>
            <a:ext cx="9601200" cy="43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✔"/>
              <a:defRPr/>
            </a:lvl3pPr>
            <a:lvl4pPr marL="1828800" lvl="3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6"/>
          <p:cNvSpPr txBox="1">
            <a:spLocks noGrp="1"/>
          </p:cNvSpPr>
          <p:nvPr>
            <p:ph type="title"/>
          </p:nvPr>
        </p:nvSpPr>
        <p:spPr>
          <a:xfrm>
            <a:off x="1295400" y="255134"/>
            <a:ext cx="96012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body" idx="1"/>
          </p:nvPr>
        </p:nvSpPr>
        <p:spPr>
          <a:xfrm>
            <a:off x="1295400" y="1828800"/>
            <a:ext cx="9601200" cy="43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✔"/>
              <a:defRPr/>
            </a:lvl3pPr>
            <a:lvl4pPr marL="1828800" lvl="3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body" idx="2"/>
          </p:nvPr>
        </p:nvSpPr>
        <p:spPr>
          <a:xfrm>
            <a:off x="6324600" y="1828799"/>
            <a:ext cx="4572000" cy="43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✔"/>
              <a:defRPr/>
            </a:lvl3pPr>
            <a:lvl4pPr marL="1828800" lvl="3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7"/>
          <p:cNvSpPr/>
          <p:nvPr/>
        </p:nvSpPr>
        <p:spPr>
          <a:xfrm>
            <a:off x="8429022" y="0"/>
            <a:ext cx="3762978" cy="6858000"/>
          </a:xfrm>
          <a:custGeom>
            <a:avLst/>
            <a:gdLst/>
            <a:ahLst/>
            <a:cxnLst/>
            <a:rect l="l" t="t" r="r" b="b"/>
            <a:pathLst>
              <a:path w="3762978" h="6858000" extrusionOk="0">
                <a:moveTo>
                  <a:pt x="0" y="0"/>
                </a:moveTo>
                <a:lnTo>
                  <a:pt x="3762978" y="0"/>
                </a:lnTo>
                <a:lnTo>
                  <a:pt x="3762978" y="6858000"/>
                </a:lnTo>
                <a:lnTo>
                  <a:pt x="338667" y="6858000"/>
                </a:lnTo>
                <a:lnTo>
                  <a:pt x="1189567" y="4337050"/>
                </a:lnTo>
                <a:close/>
              </a:path>
            </a:pathLst>
          </a:custGeom>
          <a:solidFill>
            <a:srgbClr val="3A3D4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7" name="Google Shape;37;p17"/>
          <p:cNvSpPr/>
          <p:nvPr/>
        </p:nvSpPr>
        <p:spPr>
          <a:xfrm>
            <a:off x="8145385" y="0"/>
            <a:ext cx="1671124" cy="6858000"/>
          </a:xfrm>
          <a:custGeom>
            <a:avLst/>
            <a:gdLst/>
            <a:ahLst/>
            <a:cxnLst/>
            <a:rect l="l" t="t" r="r" b="b"/>
            <a:pathLst>
              <a:path w="1254127" h="6858000" extrusionOk="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8" name="Google Shape;38;p17"/>
          <p:cNvSpPr/>
          <p:nvPr/>
        </p:nvSpPr>
        <p:spPr>
          <a:xfrm>
            <a:off x="7807568" y="0"/>
            <a:ext cx="1527277" cy="6858000"/>
          </a:xfrm>
          <a:custGeom>
            <a:avLst/>
            <a:gdLst/>
            <a:ahLst/>
            <a:cxnLst/>
            <a:rect l="l" t="t" r="r" b="b"/>
            <a:pathLst>
              <a:path w="1146174" h="6858000" extrusionOk="0">
                <a:moveTo>
                  <a:pt x="0" y="0"/>
                </a:moveTo>
                <a:lnTo>
                  <a:pt x="253999" y="0"/>
                </a:lnTo>
                <a:lnTo>
                  <a:pt x="1146174" y="4337050"/>
                </a:lnTo>
                <a:lnTo>
                  <a:pt x="51117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rgbClr val="048A8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9" name="Google Shape;39;p17"/>
          <p:cNvSpPr txBox="1">
            <a:spLocks noGrp="1"/>
          </p:cNvSpPr>
          <p:nvPr>
            <p:ph type="ctrTitle"/>
          </p:nvPr>
        </p:nvSpPr>
        <p:spPr>
          <a:xfrm>
            <a:off x="1295400" y="1873584"/>
            <a:ext cx="6400800" cy="256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D4B"/>
              </a:buClr>
              <a:buSzPts val="4000"/>
              <a:buFont typeface="Calibri"/>
              <a:buNone/>
              <a:defRPr sz="4000">
                <a:solidFill>
                  <a:srgbClr val="3A3D4B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subTitle" idx="1"/>
          </p:nvPr>
        </p:nvSpPr>
        <p:spPr>
          <a:xfrm>
            <a:off x="1295400" y="4572000"/>
            <a:ext cx="64008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3A3D4B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1" name="Google Shape;41;p17"/>
          <p:cNvSpPr txBox="1">
            <a:spLocks noGrp="1"/>
          </p:cNvSpPr>
          <p:nvPr>
            <p:ph type="sldNum" idx="12"/>
          </p:nvPr>
        </p:nvSpPr>
        <p:spPr>
          <a:xfrm>
            <a:off x="11409045" y="6333134"/>
            <a:ext cx="731700" cy="5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8"/>
          <p:cNvSpPr/>
          <p:nvPr/>
        </p:nvSpPr>
        <p:spPr>
          <a:xfrm>
            <a:off x="9622368" y="0"/>
            <a:ext cx="2568026" cy="6858000"/>
          </a:xfrm>
          <a:custGeom>
            <a:avLst/>
            <a:gdLst/>
            <a:ahLst/>
            <a:cxnLst/>
            <a:rect l="l" t="t" r="r" b="b"/>
            <a:pathLst>
              <a:path w="1927224" h="6858000" extrusionOk="0">
                <a:moveTo>
                  <a:pt x="0" y="0"/>
                </a:moveTo>
                <a:lnTo>
                  <a:pt x="1927224" y="0"/>
                </a:lnTo>
                <a:lnTo>
                  <a:pt x="192722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rgbClr val="3A3D4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44" name="Google Shape;44;p18"/>
          <p:cNvSpPr/>
          <p:nvPr/>
        </p:nvSpPr>
        <p:spPr>
          <a:xfrm>
            <a:off x="9237132" y="0"/>
            <a:ext cx="1671124" cy="6858000"/>
          </a:xfrm>
          <a:custGeom>
            <a:avLst/>
            <a:gdLst/>
            <a:ahLst/>
            <a:cxnLst/>
            <a:rect l="l" t="t" r="r" b="b"/>
            <a:pathLst>
              <a:path w="1254127" h="6858000" extrusionOk="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rgbClr val="FF914D"/>
          </a:solidFill>
          <a:ln>
            <a:noFill/>
          </a:ln>
          <a:effectLst>
            <a:outerShdw blurRad="101600" dist="50800" algn="l" rotWithShape="0">
              <a:srgbClr val="000000">
                <a:alpha val="2392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45" name="Google Shape;45;p18"/>
          <p:cNvSpPr/>
          <p:nvPr/>
        </p:nvSpPr>
        <p:spPr>
          <a:xfrm>
            <a:off x="9173633" y="0"/>
            <a:ext cx="1459586" cy="6858000"/>
          </a:xfrm>
          <a:custGeom>
            <a:avLst/>
            <a:gdLst/>
            <a:ahLst/>
            <a:cxnLst/>
            <a:rect l="l" t="t" r="r" b="b"/>
            <a:pathLst>
              <a:path w="1095374" h="6858000" extrusionOk="0">
                <a:moveTo>
                  <a:pt x="0" y="0"/>
                </a:moveTo>
                <a:lnTo>
                  <a:pt x="203199" y="0"/>
                </a:lnTo>
                <a:lnTo>
                  <a:pt x="1095374" y="4337050"/>
                </a:lnTo>
                <a:lnTo>
                  <a:pt x="460374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50800" algn="l" rotWithShape="0">
              <a:srgbClr val="000000">
                <a:alpha val="2392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46" name="Google Shape;46;p18"/>
          <p:cNvSpPr/>
          <p:nvPr/>
        </p:nvSpPr>
        <p:spPr>
          <a:xfrm>
            <a:off x="9173633" y="0"/>
            <a:ext cx="1459586" cy="6858000"/>
          </a:xfrm>
          <a:custGeom>
            <a:avLst/>
            <a:gdLst/>
            <a:ahLst/>
            <a:cxnLst/>
            <a:rect l="l" t="t" r="r" b="b"/>
            <a:pathLst>
              <a:path w="1095374" h="6858000" extrusionOk="0">
                <a:moveTo>
                  <a:pt x="0" y="0"/>
                </a:moveTo>
                <a:lnTo>
                  <a:pt x="203199" y="0"/>
                </a:lnTo>
                <a:lnTo>
                  <a:pt x="1095374" y="4337050"/>
                </a:lnTo>
                <a:lnTo>
                  <a:pt x="460374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rgbClr val="048A8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47" name="Google Shape;47;p18"/>
          <p:cNvSpPr txBox="1">
            <a:spLocks noGrp="1"/>
          </p:cNvSpPr>
          <p:nvPr>
            <p:ph type="title"/>
          </p:nvPr>
        </p:nvSpPr>
        <p:spPr>
          <a:xfrm>
            <a:off x="1295398" y="2914650"/>
            <a:ext cx="8046600" cy="15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D4B"/>
              </a:buClr>
              <a:buSzPts val="3200"/>
              <a:buFont typeface="Calibri"/>
              <a:buNone/>
              <a:defRPr sz="3200">
                <a:solidFill>
                  <a:srgbClr val="3A3D4B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8"/>
          <p:cNvSpPr txBox="1">
            <a:spLocks noGrp="1"/>
          </p:cNvSpPr>
          <p:nvPr>
            <p:ph type="body" idx="1"/>
          </p:nvPr>
        </p:nvSpPr>
        <p:spPr>
          <a:xfrm>
            <a:off x="1295398" y="4589463"/>
            <a:ext cx="8046600" cy="10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3A3D4B"/>
              </a:buClr>
              <a:buSzPts val="2400"/>
              <a:buNone/>
              <a:defRPr sz="2400">
                <a:solidFill>
                  <a:srgbClr val="3A3D4B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999999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999999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999999"/>
              </a:buClr>
              <a:buSzPts val="1600"/>
              <a:buNone/>
              <a:defRPr sz="1600">
                <a:solidFill>
                  <a:srgbClr val="999999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999999"/>
              </a:buClr>
              <a:buSzPts val="1600"/>
              <a:buNone/>
              <a:defRPr sz="1600">
                <a:solidFill>
                  <a:srgbClr val="999999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999999"/>
              </a:buClr>
              <a:buSzPts val="1600"/>
              <a:buNone/>
              <a:defRPr sz="1600">
                <a:solidFill>
                  <a:srgbClr val="999999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999999"/>
              </a:buClr>
              <a:buSzPts val="1600"/>
              <a:buNone/>
              <a:defRPr sz="1600">
                <a:solidFill>
                  <a:srgbClr val="999999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999999"/>
              </a:buClr>
              <a:buSzPts val="1600"/>
              <a:buNone/>
              <a:defRPr sz="1600">
                <a:solidFill>
                  <a:srgbClr val="999999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999999"/>
              </a:buClr>
              <a:buSzPts val="1600"/>
              <a:buNone/>
              <a:defRPr sz="1600"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8"/>
          <p:cNvSpPr txBox="1">
            <a:spLocks noGrp="1"/>
          </p:cNvSpPr>
          <p:nvPr>
            <p:ph type="sldNum" idx="12"/>
          </p:nvPr>
        </p:nvSpPr>
        <p:spPr>
          <a:xfrm>
            <a:off x="11409045" y="6333134"/>
            <a:ext cx="731700" cy="5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>
            <a:spLocks noGrp="1"/>
          </p:cNvSpPr>
          <p:nvPr>
            <p:ph type="title"/>
          </p:nvPr>
        </p:nvSpPr>
        <p:spPr>
          <a:xfrm>
            <a:off x="1295400" y="255134"/>
            <a:ext cx="96012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9"/>
          <p:cNvSpPr txBox="1">
            <a:spLocks noGrp="1"/>
          </p:cNvSpPr>
          <p:nvPr>
            <p:ph type="body" idx="1"/>
          </p:nvPr>
        </p:nvSpPr>
        <p:spPr>
          <a:xfrm>
            <a:off x="1295400" y="1828800"/>
            <a:ext cx="4572000" cy="85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A3D4B"/>
              </a:buClr>
              <a:buSzPts val="2600"/>
              <a:buNone/>
              <a:defRPr sz="2600" b="0"/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3" name="Google Shape;53;p19"/>
          <p:cNvSpPr txBox="1">
            <a:spLocks noGrp="1"/>
          </p:cNvSpPr>
          <p:nvPr>
            <p:ph type="body" idx="2"/>
          </p:nvPr>
        </p:nvSpPr>
        <p:spPr>
          <a:xfrm>
            <a:off x="1295400" y="2705100"/>
            <a:ext cx="4572000" cy="346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✔"/>
              <a:defRPr/>
            </a:lvl3pPr>
            <a:lvl4pPr marL="1828800" lvl="3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19"/>
          <p:cNvSpPr txBox="1">
            <a:spLocks noGrp="1"/>
          </p:cNvSpPr>
          <p:nvPr>
            <p:ph type="body" idx="3"/>
          </p:nvPr>
        </p:nvSpPr>
        <p:spPr>
          <a:xfrm>
            <a:off x="6324600" y="1828800"/>
            <a:ext cx="4572000" cy="8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A3D4B"/>
              </a:buClr>
              <a:buSzPts val="2600"/>
              <a:buNone/>
              <a:defRPr sz="2600" b="0"/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19"/>
          <p:cNvSpPr txBox="1">
            <a:spLocks noGrp="1"/>
          </p:cNvSpPr>
          <p:nvPr>
            <p:ph type="body" idx="4"/>
          </p:nvPr>
        </p:nvSpPr>
        <p:spPr>
          <a:xfrm>
            <a:off x="6324600" y="2705100"/>
            <a:ext cx="4572000" cy="346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✔"/>
              <a:defRPr/>
            </a:lvl3pPr>
            <a:lvl4pPr marL="1828800" lvl="3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0"/>
          <p:cNvSpPr txBox="1">
            <a:spLocks noGrp="1"/>
          </p:cNvSpPr>
          <p:nvPr>
            <p:ph type="title"/>
          </p:nvPr>
        </p:nvSpPr>
        <p:spPr>
          <a:xfrm>
            <a:off x="1295400" y="2314843"/>
            <a:ext cx="96012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3"/>
          <p:cNvSpPr txBox="1">
            <a:spLocks noGrp="1"/>
          </p:cNvSpPr>
          <p:nvPr>
            <p:ph type="title"/>
          </p:nvPr>
        </p:nvSpPr>
        <p:spPr>
          <a:xfrm>
            <a:off x="1295400" y="255134"/>
            <a:ext cx="96012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3" descr="An empty placeholder to add an image. Click on the placeholder and select the image that you wish to add"/>
          <p:cNvSpPr>
            <a:spLocks noGrp="1"/>
          </p:cNvSpPr>
          <p:nvPr>
            <p:ph type="pic" idx="2"/>
          </p:nvPr>
        </p:nvSpPr>
        <p:spPr>
          <a:xfrm>
            <a:off x="4724400" y="1828801"/>
            <a:ext cx="6172200" cy="43434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23"/>
          <p:cNvSpPr txBox="1">
            <a:spLocks noGrp="1"/>
          </p:cNvSpPr>
          <p:nvPr>
            <p:ph type="body" idx="1"/>
          </p:nvPr>
        </p:nvSpPr>
        <p:spPr>
          <a:xfrm>
            <a:off x="1295400" y="1828800"/>
            <a:ext cx="3017400" cy="43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3A3D4B"/>
              </a:buClr>
              <a:buSzPts val="2000"/>
              <a:buNone/>
              <a:defRPr sz="2000"/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4" name="Google Shape;64;p23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Pictures with Captions">
  <p:cSld name="Two Pictures with Captio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4"/>
          <p:cNvSpPr/>
          <p:nvPr/>
        </p:nvSpPr>
        <p:spPr>
          <a:xfrm>
            <a:off x="1295400" y="5257800"/>
            <a:ext cx="4572000" cy="914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7" name="Google Shape;67;p24"/>
          <p:cNvSpPr/>
          <p:nvPr/>
        </p:nvSpPr>
        <p:spPr>
          <a:xfrm>
            <a:off x="6324599" y="5257800"/>
            <a:ext cx="4572000" cy="914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8" name="Google Shape;68;p24"/>
          <p:cNvSpPr/>
          <p:nvPr/>
        </p:nvSpPr>
        <p:spPr>
          <a:xfrm>
            <a:off x="1295400" y="5257800"/>
            <a:ext cx="4572000" cy="54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9" name="Google Shape;69;p24"/>
          <p:cNvSpPr/>
          <p:nvPr/>
        </p:nvSpPr>
        <p:spPr>
          <a:xfrm>
            <a:off x="6324599" y="5257800"/>
            <a:ext cx="4572000" cy="54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0" name="Google Shape;70;p24"/>
          <p:cNvSpPr txBox="1">
            <a:spLocks noGrp="1"/>
          </p:cNvSpPr>
          <p:nvPr>
            <p:ph type="title"/>
          </p:nvPr>
        </p:nvSpPr>
        <p:spPr>
          <a:xfrm>
            <a:off x="1295400" y="255134"/>
            <a:ext cx="96012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4" descr="An empty placeholder to add an image. Click on the placeholder and select the image that you wish to add"/>
          <p:cNvSpPr>
            <a:spLocks noGrp="1"/>
          </p:cNvSpPr>
          <p:nvPr>
            <p:ph type="pic" idx="2"/>
          </p:nvPr>
        </p:nvSpPr>
        <p:spPr>
          <a:xfrm>
            <a:off x="1298448" y="1828801"/>
            <a:ext cx="4572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24"/>
          <p:cNvSpPr txBox="1">
            <a:spLocks noGrp="1"/>
          </p:cNvSpPr>
          <p:nvPr>
            <p:ph type="body" idx="1"/>
          </p:nvPr>
        </p:nvSpPr>
        <p:spPr>
          <a:xfrm>
            <a:off x="1371273" y="5333098"/>
            <a:ext cx="4420200" cy="8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24" descr="An empty placeholder to add an image. Click on the placeholder and select the image that you wish to add"/>
          <p:cNvSpPr>
            <a:spLocks noGrp="1"/>
          </p:cNvSpPr>
          <p:nvPr>
            <p:ph type="pic" idx="3"/>
          </p:nvPr>
        </p:nvSpPr>
        <p:spPr>
          <a:xfrm>
            <a:off x="6324600" y="1828801"/>
            <a:ext cx="4572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24"/>
          <p:cNvSpPr txBox="1">
            <a:spLocks noGrp="1"/>
          </p:cNvSpPr>
          <p:nvPr>
            <p:ph type="body" idx="4"/>
          </p:nvPr>
        </p:nvSpPr>
        <p:spPr>
          <a:xfrm>
            <a:off x="6412954" y="5333098"/>
            <a:ext cx="4420200" cy="8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/>
          <p:nvPr/>
        </p:nvSpPr>
        <p:spPr>
          <a:xfrm>
            <a:off x="0" y="0"/>
            <a:ext cx="12192000" cy="1371600"/>
          </a:xfrm>
          <a:prstGeom prst="rect">
            <a:avLst/>
          </a:prstGeom>
          <a:solidFill>
            <a:srgbClr val="3A3D4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1" name="Google Shape;11;p13"/>
          <p:cNvSpPr/>
          <p:nvPr/>
        </p:nvSpPr>
        <p:spPr>
          <a:xfrm>
            <a:off x="0" y="1371600"/>
            <a:ext cx="12192000" cy="82200"/>
          </a:xfrm>
          <a:prstGeom prst="rect">
            <a:avLst/>
          </a:prstGeom>
          <a:solidFill>
            <a:srgbClr val="FF914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2" name="Google Shape;12;p13"/>
          <p:cNvSpPr/>
          <p:nvPr/>
        </p:nvSpPr>
        <p:spPr>
          <a:xfrm>
            <a:off x="0" y="1443006"/>
            <a:ext cx="12192000" cy="82200"/>
          </a:xfrm>
          <a:prstGeom prst="rect">
            <a:avLst/>
          </a:prstGeom>
          <a:solidFill>
            <a:srgbClr val="048A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3" name="Google Shape;13;p13"/>
          <p:cNvSpPr txBox="1">
            <a:spLocks noGrp="1"/>
          </p:cNvSpPr>
          <p:nvPr>
            <p:ph type="title"/>
          </p:nvPr>
        </p:nvSpPr>
        <p:spPr>
          <a:xfrm>
            <a:off x="1295400" y="255134"/>
            <a:ext cx="96012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  <a:defRPr sz="4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3"/>
          <p:cNvSpPr txBox="1">
            <a:spLocks noGrp="1"/>
          </p:cNvSpPr>
          <p:nvPr>
            <p:ph type="body" idx="1"/>
          </p:nvPr>
        </p:nvSpPr>
        <p:spPr>
          <a:xfrm>
            <a:off x="1295400" y="1828800"/>
            <a:ext cx="9601200" cy="43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A3D4B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914D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48A81"/>
              </a:buClr>
              <a:buSzPts val="1800"/>
              <a:buFont typeface="Noto Sans Symbols"/>
              <a:buChar char="✔"/>
              <a:defRPr sz="18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30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30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30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5" name="Google Shape;15;p13"/>
          <p:cNvSpPr txBox="1">
            <a:spLocks noGrp="1"/>
          </p:cNvSpPr>
          <p:nvPr>
            <p:ph type="ftr" idx="11"/>
          </p:nvPr>
        </p:nvSpPr>
        <p:spPr>
          <a:xfrm>
            <a:off x="1295399" y="6374999"/>
            <a:ext cx="62433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6" name="Google Shape;16;p13"/>
          <p:cNvSpPr txBox="1">
            <a:spLocks noGrp="1"/>
          </p:cNvSpPr>
          <p:nvPr>
            <p:ph type="dt" idx="10"/>
          </p:nvPr>
        </p:nvSpPr>
        <p:spPr>
          <a:xfrm>
            <a:off x="7791449" y="6374999"/>
            <a:ext cx="14808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steamonedu.eu/news/stem-discovery-campaign-2020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"/>
          <p:cNvSpPr txBox="1">
            <a:spLocks noGrp="1"/>
          </p:cNvSpPr>
          <p:nvPr>
            <p:ph type="ctrTitle"/>
          </p:nvPr>
        </p:nvSpPr>
        <p:spPr>
          <a:xfrm>
            <a:off x="660136" y="1089875"/>
            <a:ext cx="5688578" cy="27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4700" b="1"/>
              <a:t>21st Century Community Learning Centers </a:t>
            </a:r>
            <a:endParaRPr lang="en-US"/>
          </a:p>
        </p:txBody>
      </p:sp>
      <p:sp>
        <p:nvSpPr>
          <p:cNvPr id="94" name="Google Shape;94;p1"/>
          <p:cNvSpPr txBox="1">
            <a:spLocks noGrp="1"/>
          </p:cNvSpPr>
          <p:nvPr>
            <p:ph type="subTitle" idx="1"/>
          </p:nvPr>
        </p:nvSpPr>
        <p:spPr>
          <a:xfrm>
            <a:off x="693325" y="4075325"/>
            <a:ext cx="5674352" cy="1219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lnSpc>
                <a:spcPct val="70000"/>
              </a:lnSpc>
              <a:spcBef>
                <a:spcPts val="0"/>
              </a:spcBef>
            </a:pPr>
            <a:r>
              <a:rPr lang="en-US" sz="2600">
                <a:solidFill>
                  <a:schemeClr val="dk2"/>
                </a:solidFill>
              </a:rPr>
              <a:t>Julie Brenning, Community Schools and 21st CCLC SEA Coordinator</a:t>
            </a:r>
            <a:endParaRPr>
              <a:solidFill>
                <a:schemeClr val="dk2"/>
              </a:solidFill>
            </a:endParaRPr>
          </a:p>
          <a:p>
            <a:pPr marL="0" indent="0">
              <a:lnSpc>
                <a:spcPct val="70000"/>
              </a:lnSpc>
              <a:spcBef>
                <a:spcPts val="600"/>
              </a:spcBef>
            </a:pPr>
            <a:r>
              <a:rPr lang="en-US" sz="2600">
                <a:solidFill>
                  <a:schemeClr val="dk2"/>
                </a:solidFill>
              </a:rPr>
              <a:t>Amy Florez, 21st CCLC Monitoring Specialist</a:t>
            </a:r>
            <a:endParaRPr>
              <a:solidFill>
                <a:schemeClr val="dk2"/>
              </a:solidFill>
            </a:endParaRPr>
          </a:p>
          <a:p>
            <a:pPr marL="0" lvl="0" indent="0" algn="l" rtl="0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SzPts val="2400"/>
              <a:buNone/>
            </a:pPr>
            <a:endParaRPr lang="en-US" sz="2600">
              <a:solidFill>
                <a:schemeClr val="dk2"/>
              </a:solidFill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693325" y="5521825"/>
            <a:ext cx="45546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April 2025</a:t>
            </a:r>
            <a:endParaRPr sz="2000" b="0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"/>
          <p:cNvSpPr txBox="1">
            <a:spLocks noGrp="1"/>
          </p:cNvSpPr>
          <p:nvPr>
            <p:ph type="sldNum" idx="12"/>
          </p:nvPr>
        </p:nvSpPr>
        <p:spPr>
          <a:xfrm>
            <a:off x="11409045" y="6333134"/>
            <a:ext cx="731700" cy="5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578075" y="120325"/>
            <a:ext cx="4487785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2025 Spring Budget</a:t>
            </a:r>
            <a:endParaRPr sz="1800" b="0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" name="Google Shape;98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05425" y="1089875"/>
            <a:ext cx="3969025" cy="4362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2dd2ce7cc4_1_0"/>
          <p:cNvSpPr txBox="1">
            <a:spLocks noGrp="1"/>
          </p:cNvSpPr>
          <p:nvPr>
            <p:ph type="title"/>
          </p:nvPr>
        </p:nvSpPr>
        <p:spPr>
          <a:xfrm>
            <a:off x="176981" y="255125"/>
            <a:ext cx="118578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/>
              <a:t>Subgrantee Monitoring</a:t>
            </a:r>
            <a:endParaRPr lang="en-US"/>
          </a:p>
        </p:txBody>
      </p:sp>
      <p:sp>
        <p:nvSpPr>
          <p:cNvPr id="130" name="Google Shape;130;g32dd2ce7cc4_1_0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425CCF1-6F87-FE4D-44C8-D59596071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5640" y="1907572"/>
            <a:ext cx="6928151" cy="3998382"/>
          </a:xfrm>
          <a:prstGeom prst="rect">
            <a:avLst/>
          </a:prstGeom>
        </p:spPr>
      </p:pic>
      <p:sp>
        <p:nvSpPr>
          <p:cNvPr id="11" name="Google Shape;112;g15be0ce96e7_1_100">
            <a:extLst>
              <a:ext uri="{FF2B5EF4-FFF2-40B4-BE49-F238E27FC236}">
                <a16:creationId xmlns:a16="http://schemas.microsoft.com/office/drawing/2014/main" id="{846119A6-F4DE-4337-14F9-7F075A37D1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87350" y="1718715"/>
            <a:ext cx="5503774" cy="4798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85750" indent="-285750"/>
            <a:r>
              <a:rPr lang="en-US" b="1"/>
              <a:t>ESSA Sec. 4205(b)(1)</a:t>
            </a:r>
            <a:r>
              <a:rPr lang="en-US"/>
              <a:t>: 21st CCLC programs must monitor and evaluate progress toward academic enrichment and achievement standards.</a:t>
            </a:r>
          </a:p>
          <a:p>
            <a:pPr marL="285750" indent="-285750"/>
            <a:r>
              <a:rPr lang="en-US" b="1"/>
              <a:t>NMPED Monitoring</a:t>
            </a:r>
            <a:r>
              <a:rPr lang="en-US"/>
              <a:t>: Subgrantees will undergo at least two onsite visits per funded center during the five-year grant period.</a:t>
            </a:r>
          </a:p>
          <a:p>
            <a:pPr marL="285750" indent="-285750"/>
            <a:r>
              <a:rPr lang="en-US" b="1"/>
              <a:t>Risk Assessment</a:t>
            </a:r>
            <a:r>
              <a:rPr lang="en-US"/>
              <a:t>: Monitoring visits will include evaluations of subgrantee programs.</a:t>
            </a:r>
          </a:p>
          <a:p>
            <a:pPr marL="285750" indent="-285750"/>
            <a:r>
              <a:rPr lang="en-US" b="1"/>
              <a:t>Additional Visits</a:t>
            </a:r>
            <a:r>
              <a:rPr lang="en-US"/>
              <a:t>: May be conducted based on ongoing monitoring and risk assessment results.</a:t>
            </a:r>
            <a:endParaRPr/>
          </a:p>
          <a:p>
            <a:pPr lvl="0" indent="0" algn="l">
              <a:spcAft>
                <a:spcPts val="0"/>
              </a:spcAft>
              <a:buNone/>
            </a:pPr>
            <a:endParaRPr lang="en-US">
              <a:latin typeface="Times"/>
              <a:cs typeface="Times"/>
            </a:endParaRPr>
          </a:p>
          <a:p>
            <a:pPr marL="114300" lvl="0" indent="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</a:pPr>
            <a:endParaRPr sz="4224" u="sng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>
          <a:extLst>
            <a:ext uri="{FF2B5EF4-FFF2-40B4-BE49-F238E27FC236}">
              <a16:creationId xmlns:a16="http://schemas.microsoft.com/office/drawing/2014/main" id="{9BC968C5-223F-CF80-4605-4BA4A14A5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2dd2ce7cc4_1_0">
            <a:extLst>
              <a:ext uri="{FF2B5EF4-FFF2-40B4-BE49-F238E27FC236}">
                <a16:creationId xmlns:a16="http://schemas.microsoft.com/office/drawing/2014/main" id="{15818446-6ACD-ABDC-2578-C7B262D2E69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6981" y="255125"/>
            <a:ext cx="118578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/>
              <a:t>Risk Assessment</a:t>
            </a:r>
            <a:endParaRPr lang="en-US"/>
          </a:p>
        </p:txBody>
      </p:sp>
      <p:sp>
        <p:nvSpPr>
          <p:cNvPr id="129" name="Google Shape;129;g32dd2ce7cc4_1_0">
            <a:extLst>
              <a:ext uri="{FF2B5EF4-FFF2-40B4-BE49-F238E27FC236}">
                <a16:creationId xmlns:a16="http://schemas.microsoft.com/office/drawing/2014/main" id="{0A5A0159-C1D2-E504-B787-6BD7FA78E0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6125" y="1494649"/>
            <a:ext cx="11466187" cy="1695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None/>
            </a:pPr>
            <a:r>
              <a:rPr lang="en-US" sz="2600" b="1" dirty="0"/>
              <a:t>Purpose</a:t>
            </a:r>
            <a:r>
              <a:rPr lang="en-US" sz="2600" dirty="0"/>
              <a:t>: Assess compliance with federal and state requirements for </a:t>
            </a:r>
            <a:endParaRPr lang="en-US" dirty="0"/>
          </a:p>
          <a:p>
            <a:pPr algn="ctr">
              <a:buNone/>
            </a:pPr>
            <a:r>
              <a:rPr lang="en-US" sz="2600" b="1" dirty="0"/>
              <a:t>Conducted By</a:t>
            </a:r>
            <a:r>
              <a:rPr lang="en-US" sz="2600" dirty="0"/>
              <a:t>: CSEL Bureau in October 2024</a:t>
            </a:r>
            <a:endParaRPr lang="en-US" dirty="0"/>
          </a:p>
        </p:txBody>
      </p:sp>
      <p:sp>
        <p:nvSpPr>
          <p:cNvPr id="130" name="Google Shape;130;g32dd2ce7cc4_1_0">
            <a:extLst>
              <a:ext uri="{FF2B5EF4-FFF2-40B4-BE49-F238E27FC236}">
                <a16:creationId xmlns:a16="http://schemas.microsoft.com/office/drawing/2014/main" id="{93337E6B-9F93-BCB7-704B-8D22DF1AC56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5" name="Google Shape;129;g32dd2ce7cc4_1_0">
            <a:extLst>
              <a:ext uri="{FF2B5EF4-FFF2-40B4-BE49-F238E27FC236}">
                <a16:creationId xmlns:a16="http://schemas.microsoft.com/office/drawing/2014/main" id="{2E5A9BC9-8BF7-11D2-DFDB-AE41834E60BF}"/>
              </a:ext>
            </a:extLst>
          </p:cNvPr>
          <p:cNvSpPr txBox="1">
            <a:spLocks/>
          </p:cNvSpPr>
          <p:nvPr/>
        </p:nvSpPr>
        <p:spPr>
          <a:xfrm>
            <a:off x="223445" y="2738289"/>
            <a:ext cx="10157848" cy="4657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A3D4B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914D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48A81"/>
              </a:buClr>
              <a:buSzPts val="1800"/>
              <a:buFont typeface="Noto Sans Symbols"/>
              <a:buChar char="✔"/>
              <a:defRPr sz="18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114300" indent="0">
              <a:buNone/>
            </a:pPr>
            <a:r>
              <a:rPr lang="en-US" sz="2600" b="1" dirty="0"/>
              <a:t>Key Indicators Reviewed</a:t>
            </a:r>
            <a:r>
              <a:rPr lang="en-US" sz="2600" dirty="0"/>
              <a:t>:</a:t>
            </a: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300" b="1" dirty="0"/>
              <a:t>Programmatic adherence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300" b="1" dirty="0"/>
              <a:t>Fiscal management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300" b="1" dirty="0"/>
              <a:t>Professional development</a:t>
            </a:r>
            <a:endParaRPr lang="en-US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300" b="1" dirty="0"/>
              <a:t>Audit compliance</a:t>
            </a:r>
            <a:endParaRPr lang="en-US" b="1" dirty="0"/>
          </a:p>
          <a:p>
            <a:pPr marL="0" indent="0">
              <a:buNone/>
            </a:pPr>
            <a:endParaRPr lang="en-US" sz="2600" b="1" dirty="0"/>
          </a:p>
        </p:txBody>
      </p:sp>
      <p:sp>
        <p:nvSpPr>
          <p:cNvPr id="6" name="Google Shape;129;g32dd2ce7cc4_1_0">
            <a:extLst>
              <a:ext uri="{FF2B5EF4-FFF2-40B4-BE49-F238E27FC236}">
                <a16:creationId xmlns:a16="http://schemas.microsoft.com/office/drawing/2014/main" id="{6ECC93F3-236E-0D4D-3552-46792A9B42DD}"/>
              </a:ext>
            </a:extLst>
          </p:cNvPr>
          <p:cNvSpPr txBox="1">
            <a:spLocks/>
          </p:cNvSpPr>
          <p:nvPr/>
        </p:nvSpPr>
        <p:spPr>
          <a:xfrm>
            <a:off x="4128686" y="2739178"/>
            <a:ext cx="7892633" cy="3240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A3D4B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914D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48A81"/>
              </a:buClr>
              <a:buSzPts val="1800"/>
              <a:buFont typeface="Noto Sans Symbols"/>
              <a:buChar char="✔"/>
              <a:defRPr sz="18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A3D4B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3A3D4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114300" indent="0">
              <a:buNone/>
            </a:pPr>
            <a:r>
              <a:rPr lang="en-US" sz="2600" b="1" dirty="0"/>
              <a:t>Risk Levels</a:t>
            </a:r>
            <a:r>
              <a:rPr lang="en-US" sz="2600" dirty="0"/>
              <a:t>:</a:t>
            </a:r>
            <a:endParaRPr lang="en-US" sz="2600" dirty="0">
              <a:solidFill>
                <a:srgbClr val="595959"/>
              </a:solidFill>
            </a:endParaRPr>
          </a:p>
          <a:p>
            <a:r>
              <a:rPr lang="en-US" sz="2300" b="1" dirty="0"/>
              <a:t>Low Risk:</a:t>
            </a:r>
            <a:r>
              <a:rPr lang="en-US" sz="2300" dirty="0"/>
              <a:t> Subrecipient has experience with a successful program</a:t>
            </a:r>
          </a:p>
          <a:p>
            <a:r>
              <a:rPr lang="en-US" sz="2300" b="1" dirty="0"/>
              <a:t>Moderate Risk: </a:t>
            </a:r>
            <a:r>
              <a:rPr lang="en-US" sz="2300" dirty="0"/>
              <a:t>Subrecipient has some areas of concern, such as staff turn over or inconsistent data reporting </a:t>
            </a:r>
            <a:endParaRPr lang="en-US" sz="2000" dirty="0">
              <a:solidFill>
                <a:srgbClr val="000000"/>
              </a:solidFill>
            </a:endParaRPr>
          </a:p>
          <a:p>
            <a:r>
              <a:rPr lang="en-US" sz="2300" b="1" dirty="0"/>
              <a:t>High Risk:</a:t>
            </a:r>
            <a:r>
              <a:rPr lang="en-US" sz="2300" dirty="0"/>
              <a:t> Subrecipient has financial discrepancies, program quality gaps, and is not meeting attendance goals (regular correspondence with QMC team for technical assistance will be provided to ensure compliance and sustainability)</a:t>
            </a:r>
            <a:endParaRPr lang="en-US" sz="2300">
              <a:solidFill>
                <a:srgbClr val="000000"/>
              </a:solidFill>
            </a:endParaRPr>
          </a:p>
          <a:p>
            <a:endParaRPr lang="en-US" sz="23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A081D7-FAAB-F75A-BCBD-3AA4A58C86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6388" b="21094"/>
          <a:stretch/>
        </p:blipFill>
        <p:spPr>
          <a:xfrm>
            <a:off x="1118131" y="4832294"/>
            <a:ext cx="1803973" cy="181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755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>
          <a:extLst>
            <a:ext uri="{FF2B5EF4-FFF2-40B4-BE49-F238E27FC236}">
              <a16:creationId xmlns:a16="http://schemas.microsoft.com/office/drawing/2014/main" id="{6956ED54-DC6D-E6A1-BE8E-D6D0570B2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2dd2ce7cc4_1_0">
            <a:extLst>
              <a:ext uri="{FF2B5EF4-FFF2-40B4-BE49-F238E27FC236}">
                <a16:creationId xmlns:a16="http://schemas.microsoft.com/office/drawing/2014/main" id="{63DB1E17-0E5D-2A14-C694-08FB60DED88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6981" y="255125"/>
            <a:ext cx="118578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/>
              <a:t>Subgrantee Monitoring</a:t>
            </a:r>
            <a:endParaRPr lang="en-US"/>
          </a:p>
        </p:txBody>
      </p:sp>
      <p:sp>
        <p:nvSpPr>
          <p:cNvPr id="130" name="Google Shape;130;g32dd2ce7cc4_1_0">
            <a:extLst>
              <a:ext uri="{FF2B5EF4-FFF2-40B4-BE49-F238E27FC236}">
                <a16:creationId xmlns:a16="http://schemas.microsoft.com/office/drawing/2014/main" id="{77EEE2A3-FA0A-6946-81F8-70F63395027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750731-62A3-8B47-4C32-2FADB5133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935" y="1526517"/>
            <a:ext cx="9814883" cy="484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941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2dd2ce7cc4_1_8"/>
          <p:cNvSpPr txBox="1">
            <a:spLocks noGrp="1"/>
          </p:cNvSpPr>
          <p:nvPr>
            <p:ph type="title"/>
          </p:nvPr>
        </p:nvSpPr>
        <p:spPr>
          <a:xfrm>
            <a:off x="176981" y="255125"/>
            <a:ext cx="118578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/>
              <a:t>Site Visits</a:t>
            </a:r>
            <a:endParaRPr lang="en-US"/>
          </a:p>
        </p:txBody>
      </p:sp>
      <p:sp>
        <p:nvSpPr>
          <p:cNvPr id="137" name="Google Shape;137;g32dd2ce7cc4_1_8"/>
          <p:cNvSpPr txBox="1">
            <a:spLocks noGrp="1"/>
          </p:cNvSpPr>
          <p:nvPr>
            <p:ph type="body" idx="1"/>
          </p:nvPr>
        </p:nvSpPr>
        <p:spPr>
          <a:xfrm>
            <a:off x="366125" y="1843454"/>
            <a:ext cx="7725335" cy="4531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/>
              <a:t>Program Observations</a:t>
            </a:r>
            <a:r>
              <a:rPr lang="en-US" sz="2800"/>
              <a:t>:</a:t>
            </a:r>
          </a:p>
          <a:p>
            <a:pPr marL="285750" indent="0">
              <a:lnSpc>
                <a:spcPct val="100000"/>
              </a:lnSpc>
              <a:spcBef>
                <a:spcPts val="0"/>
              </a:spcBef>
            </a:pPr>
            <a:r>
              <a:rPr lang="en-US" sz="2600"/>
              <a:t>Classroom environment and student engagement.</a:t>
            </a:r>
          </a:p>
          <a:p>
            <a:pPr marL="285750" indent="0">
              <a:lnSpc>
                <a:spcPct val="100000"/>
              </a:lnSpc>
              <a:spcBef>
                <a:spcPts val="0"/>
              </a:spcBef>
            </a:pPr>
            <a:r>
              <a:rPr lang="en-US" sz="2600"/>
              <a:t>Alignment of activities with program goals.</a:t>
            </a:r>
          </a:p>
          <a:p>
            <a:pPr marL="285750" indent="0">
              <a:lnSpc>
                <a:spcPct val="100000"/>
              </a:lnSpc>
              <a:spcBef>
                <a:spcPts val="0"/>
              </a:spcBef>
            </a:pPr>
            <a:endParaRPr lang="en-US" sz="2600" b="1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/>
              <a:t>Findings</a:t>
            </a:r>
            <a:r>
              <a:rPr lang="en-US" sz="2800"/>
              <a:t>:</a:t>
            </a:r>
          </a:p>
          <a:p>
            <a:pPr marL="285750" indent="0">
              <a:lnSpc>
                <a:spcPct val="100000"/>
              </a:lnSpc>
              <a:spcBef>
                <a:spcPts val="0"/>
              </a:spcBef>
            </a:pPr>
            <a:r>
              <a:rPr lang="en-US" sz="2600"/>
              <a:t>Strengths: Compliance with reporting, strong fiscal controls, and effective programming in low-risk sites.</a:t>
            </a:r>
          </a:p>
          <a:p>
            <a:pPr marL="285750" indent="0">
              <a:lnSpc>
                <a:spcPct val="100000"/>
              </a:lnSpc>
              <a:spcBef>
                <a:spcPts val="0"/>
              </a:spcBef>
            </a:pPr>
            <a:r>
              <a:rPr lang="en-US" sz="2600"/>
              <a:t>Challenges: Irregularities in documentation, audit findings, and attendance targets in moderate-risk sites.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600" b="1"/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600"/>
          </a:p>
        </p:txBody>
      </p:sp>
      <p:sp>
        <p:nvSpPr>
          <p:cNvPr id="138" name="Google Shape;138;g32dd2ce7cc4_1_8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C726A6A-56A4-2DEB-AC6E-01820914AA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980000">
            <a:off x="7714890" y="2462842"/>
            <a:ext cx="3657600" cy="2743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978BDB-25ED-399D-6967-DF123B7DDE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546" t="11477" r="11427" b="25972"/>
          <a:stretch/>
        </p:blipFill>
        <p:spPr>
          <a:xfrm rot="540000">
            <a:off x="9632656" y="4092891"/>
            <a:ext cx="2058146" cy="228789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BFD6A993-F0D1-6B74-AE85-868F8370E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2dd2ce7cc4_1_8">
            <a:extLst>
              <a:ext uri="{FF2B5EF4-FFF2-40B4-BE49-F238E27FC236}">
                <a16:creationId xmlns:a16="http://schemas.microsoft.com/office/drawing/2014/main" id="{23E8FE82-2673-967F-6EA3-E07729CAF02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6981" y="255125"/>
            <a:ext cx="118578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>
                <a:solidFill>
                  <a:srgbClr val="FFFFFF"/>
                </a:solidFill>
              </a:rPr>
              <a:t>2026 RFA/RFP Information</a:t>
            </a:r>
            <a:endParaRPr lang="en-US"/>
          </a:p>
        </p:txBody>
      </p:sp>
      <p:sp>
        <p:nvSpPr>
          <p:cNvPr id="137" name="Google Shape;137;g32dd2ce7cc4_1_8">
            <a:extLst>
              <a:ext uri="{FF2B5EF4-FFF2-40B4-BE49-F238E27FC236}">
                <a16:creationId xmlns:a16="http://schemas.microsoft.com/office/drawing/2014/main" id="{13D72FD7-7646-9F06-6087-DA8A6E28EC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6125" y="1744362"/>
            <a:ext cx="11679992" cy="4630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buNone/>
            </a:pPr>
            <a:r>
              <a:rPr lang="en-US" sz="2600" b="1" dirty="0"/>
              <a:t>RFA and RFP</a:t>
            </a:r>
            <a:endParaRPr lang="en-US" dirty="0"/>
          </a:p>
          <a:p>
            <a:pPr indent="-393700">
              <a:buSzPts val="2600"/>
            </a:pPr>
            <a:r>
              <a:rPr lang="en-US" dirty="0"/>
              <a:t>A successful Community Schools application has been implemented the past two years from the CSEL bureau. A 21st CCLC RFA will be available to LEA's and an RFP will be available for community-based organizations (CBO’s).</a:t>
            </a:r>
            <a:endParaRPr dirty="0"/>
          </a:p>
          <a:p>
            <a:pPr marL="63500" indent="0">
              <a:buSzPts val="2600"/>
              <a:buNone/>
            </a:pPr>
            <a:r>
              <a:rPr lang="en-US" b="1" dirty="0"/>
              <a:t>Absolute and Competitive Priorities</a:t>
            </a:r>
          </a:p>
          <a:p>
            <a:pPr indent="-393700">
              <a:buSzPts val="2600"/>
            </a:pPr>
            <a:r>
              <a:rPr lang="en-US" dirty="0"/>
              <a:t>Absolute priorities are required and must be met before a peer review; competitive priorities will add points on a rubric.</a:t>
            </a:r>
          </a:p>
          <a:p>
            <a:pPr marL="63500" indent="0">
              <a:buSzPts val="2600"/>
              <a:buNone/>
            </a:pPr>
            <a:r>
              <a:rPr lang="en-US" b="1" dirty="0"/>
              <a:t>Input from Community</a:t>
            </a:r>
          </a:p>
          <a:p>
            <a:pPr indent="-393700">
              <a:buSzPts val="2600"/>
            </a:pPr>
            <a:r>
              <a:rPr lang="en-US" dirty="0"/>
              <a:t>Input will be garnered from State Agencies, the community and internal PED agencies on the design of the RFP/RFA.</a:t>
            </a:r>
          </a:p>
          <a:p>
            <a:pPr marL="63500" indent="0">
              <a:buSzPts val="2600"/>
              <a:buNone/>
            </a:pPr>
            <a:endParaRPr lang="en-US" dirty="0"/>
          </a:p>
          <a:p>
            <a:pPr indent="0">
              <a:buNone/>
            </a:pPr>
            <a:endParaRPr lang="en-US" dirty="0"/>
          </a:p>
        </p:txBody>
      </p:sp>
      <p:sp>
        <p:nvSpPr>
          <p:cNvPr id="138" name="Google Shape;138;g32dd2ce7cc4_1_8">
            <a:extLst>
              <a:ext uri="{FF2B5EF4-FFF2-40B4-BE49-F238E27FC236}">
                <a16:creationId xmlns:a16="http://schemas.microsoft.com/office/drawing/2014/main" id="{28A7C0AE-7D8A-80A7-03A6-0418019E7E5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39234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4CCBBB55-2BDF-3380-6FDC-5BA26E252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2dd2ce7cc4_1_8">
            <a:extLst>
              <a:ext uri="{FF2B5EF4-FFF2-40B4-BE49-F238E27FC236}">
                <a16:creationId xmlns:a16="http://schemas.microsoft.com/office/drawing/2014/main" id="{1F53DAC8-481A-8508-4561-73D120147EA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6981" y="255125"/>
            <a:ext cx="118578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>
                <a:solidFill>
                  <a:srgbClr val="FFFFFF"/>
                </a:solidFill>
              </a:rPr>
              <a:t>2026 RFP/RFA Information</a:t>
            </a:r>
            <a:endParaRPr lang="en-US"/>
          </a:p>
        </p:txBody>
      </p:sp>
      <p:sp>
        <p:nvSpPr>
          <p:cNvPr id="137" name="Google Shape;137;g32dd2ce7cc4_1_8">
            <a:extLst>
              <a:ext uri="{FF2B5EF4-FFF2-40B4-BE49-F238E27FC236}">
                <a16:creationId xmlns:a16="http://schemas.microsoft.com/office/drawing/2014/main" id="{CBCDB81C-A36C-B762-C21C-943A6B798F1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6125" y="1508394"/>
            <a:ext cx="11679992" cy="4630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buNone/>
            </a:pPr>
            <a:r>
              <a:rPr lang="en-US" b="1" dirty="0"/>
              <a:t>Focus on Community School 6 Key Practices</a:t>
            </a:r>
            <a:endParaRPr lang="en-US" sz="2600" b="1" dirty="0"/>
          </a:p>
          <a:p>
            <a:pPr indent="-393700">
              <a:buSzPts val="2600"/>
            </a:pPr>
            <a:r>
              <a:rPr lang="en-US" dirty="0"/>
              <a:t>There will be a focus on the 6 key practices of community schools for the design of the 21st CCLC programs: powerful student and family engagement; collaborative leadership, shared power, and voice; expanded, culturally enriched learning opportunities; rigorous, community-connected classroom instruction; a culture of belonging, safety, and care; and integrated systems of support. The implementation of these practices will be supported at the site level by technical assistance and assessed through monitoring.</a:t>
            </a:r>
          </a:p>
          <a:p>
            <a:pPr indent="0">
              <a:buNone/>
            </a:pPr>
            <a:endParaRPr lang="en-US" dirty="0"/>
          </a:p>
        </p:txBody>
      </p:sp>
      <p:sp>
        <p:nvSpPr>
          <p:cNvPr id="138" name="Google Shape;138;g32dd2ce7cc4_1_8">
            <a:extLst>
              <a:ext uri="{FF2B5EF4-FFF2-40B4-BE49-F238E27FC236}">
                <a16:creationId xmlns:a16="http://schemas.microsoft.com/office/drawing/2014/main" id="{4A61BC38-1148-863F-8B50-6A4CFE8303B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68E2A8-4F3D-CC2B-CA19-7A41E565EB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7495" y="4534970"/>
            <a:ext cx="5453550" cy="211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822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0E5403EB-2EC9-2572-08B2-2B0F44BB9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2dd2ce7cc4_1_8">
            <a:extLst>
              <a:ext uri="{FF2B5EF4-FFF2-40B4-BE49-F238E27FC236}">
                <a16:creationId xmlns:a16="http://schemas.microsoft.com/office/drawing/2014/main" id="{5EA8DBAC-2201-E882-7BE0-E36B78D0ACF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6981" y="255125"/>
            <a:ext cx="11857800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>
                <a:solidFill>
                  <a:srgbClr val="FFFFFF"/>
                </a:solidFill>
              </a:rPr>
              <a:t>2026 RFP/RFA Timeline</a:t>
            </a:r>
            <a:endParaRPr lang="en-US"/>
          </a:p>
        </p:txBody>
      </p:sp>
      <p:sp>
        <p:nvSpPr>
          <p:cNvPr id="137" name="Google Shape;137;g32dd2ce7cc4_1_8">
            <a:extLst>
              <a:ext uri="{FF2B5EF4-FFF2-40B4-BE49-F238E27FC236}">
                <a16:creationId xmlns:a16="http://schemas.microsoft.com/office/drawing/2014/main" id="{65FECCAF-D47D-7A8F-EACD-523B7B7795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01844" y="1564669"/>
            <a:ext cx="11402118" cy="4631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None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Spring, 2025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-393700">
              <a:buSzPts val="2600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Community, State Agencies and NM PED Input Consultations</a:t>
            </a:r>
            <a:endParaRPr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3500" indent="0">
              <a:buSzPts val="2600"/>
              <a:buNone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Summer, 2025</a:t>
            </a:r>
          </a:p>
          <a:p>
            <a:pPr indent="-393700">
              <a:buSzPts val="2600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written; internal NM PED input and editing</a:t>
            </a:r>
          </a:p>
          <a:p>
            <a:pPr marL="63500" indent="0">
              <a:buSzPts val="2600"/>
              <a:buNone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Fall, 2025</a:t>
            </a:r>
          </a:p>
          <a:p>
            <a:pPr indent="-393700">
              <a:buSzPts val="2600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Approval and completion</a:t>
            </a:r>
          </a:p>
          <a:p>
            <a:pPr marL="63500" indent="0">
              <a:buSzPts val="2600"/>
              <a:buNone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Winter, 2026</a:t>
            </a:r>
          </a:p>
          <a:p>
            <a:pPr indent="-393700">
              <a:buSzPts val="2600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RFP and RFA applications drop on NM PED website</a:t>
            </a:r>
          </a:p>
          <a:p>
            <a:pPr marL="63500" indent="0">
              <a:buNone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more detailed timeline breakdown is forthcoming at the appropriate time with specific action items to ensure a clear implementation plan.</a:t>
            </a:r>
          </a:p>
          <a:p>
            <a:pPr indent="0">
              <a:buNone/>
            </a:pPr>
            <a:endParaRPr lang="en-US" dirty="0"/>
          </a:p>
        </p:txBody>
      </p:sp>
      <p:sp>
        <p:nvSpPr>
          <p:cNvPr id="138" name="Google Shape;138;g32dd2ce7cc4_1_8">
            <a:extLst>
              <a:ext uri="{FF2B5EF4-FFF2-40B4-BE49-F238E27FC236}">
                <a16:creationId xmlns:a16="http://schemas.microsoft.com/office/drawing/2014/main" id="{FE11A9C8-431A-2109-FBB3-DBBFE3A9F2C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105073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5f9dcab8b2_0_14"/>
          <p:cNvSpPr txBox="1">
            <a:spLocks noGrp="1"/>
          </p:cNvSpPr>
          <p:nvPr>
            <p:ph type="title"/>
          </p:nvPr>
        </p:nvSpPr>
        <p:spPr>
          <a:xfrm>
            <a:off x="162232" y="243609"/>
            <a:ext cx="11901949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 sz="3600" b="1"/>
              <a:t>Questions</a:t>
            </a:r>
            <a:endParaRPr sz="3600" b="1"/>
          </a:p>
        </p:txBody>
      </p:sp>
      <p:pic>
        <p:nvPicPr>
          <p:cNvPr id="224" name="Google Shape;224;g15f9dcab8b2_0_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74350" y="1921000"/>
            <a:ext cx="6243300" cy="3904613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5" name="Google Shape;225;g15f9dcab8b2_0_14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b2d300e590_1_0"/>
          <p:cNvSpPr txBox="1">
            <a:spLocks noGrp="1"/>
          </p:cNvSpPr>
          <p:nvPr>
            <p:ph type="ctrTitle"/>
          </p:nvPr>
        </p:nvSpPr>
        <p:spPr>
          <a:xfrm>
            <a:off x="217826" y="1726339"/>
            <a:ext cx="6760145" cy="5663297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SzPts val="990"/>
            </a:pP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br>
              <a:rPr lang="en-US" sz="2400" b="1" dirty="0"/>
            </a:br>
            <a:r>
              <a:rPr lang="en-US" sz="2400" b="1" dirty="0"/>
              <a:t>Agenda:</a:t>
            </a:r>
            <a:br>
              <a:rPr lang="en-US" sz="2400" b="1" dirty="0"/>
            </a:br>
            <a:r>
              <a:rPr lang="en-US" sz="2400" dirty="0"/>
              <a:t> </a:t>
            </a:r>
          </a:p>
          <a:p>
            <a:pPr>
              <a:buSzPts val="990"/>
            </a:pPr>
            <a:r>
              <a:rPr lang="en-US" sz="2400" dirty="0"/>
              <a:t>Overview of 21st CCLC program in NM – </a:t>
            </a:r>
            <a:r>
              <a:rPr lang="en-US" sz="2400" i="1" dirty="0"/>
              <a:t>Amy Florez</a:t>
            </a:r>
            <a:br>
              <a:rPr lang="en-US" sz="2400" i="1" dirty="0"/>
            </a:br>
            <a:br>
              <a:rPr lang="en-US" sz="2400" dirty="0"/>
            </a:br>
            <a:r>
              <a:rPr lang="en-US" sz="2400" dirty="0"/>
              <a:t>Evaluation – </a:t>
            </a:r>
            <a:r>
              <a:rPr lang="en-US" sz="2400" i="1" dirty="0"/>
              <a:t>Julie Brenning</a:t>
            </a:r>
            <a:r>
              <a:rPr lang="en-US" sz="2400" dirty="0"/>
              <a:t> 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Subgrantee Monitoring – </a:t>
            </a:r>
            <a:r>
              <a:rPr lang="en-US" sz="2400" i="1" dirty="0"/>
              <a:t>Amy Florez</a:t>
            </a:r>
            <a:br>
              <a:rPr lang="en-US" sz="2400" i="1" dirty="0"/>
            </a:br>
            <a:br>
              <a:rPr lang="en-US" sz="2400" dirty="0"/>
            </a:br>
            <a:r>
              <a:rPr lang="en-US" sz="2400" dirty="0"/>
              <a:t>Site Visits – </a:t>
            </a:r>
            <a:r>
              <a:rPr lang="en-US" sz="2400" i="1" dirty="0"/>
              <a:t>Amy Florez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2026 Request for Proposal (RFP)/Request for Application (RFA) - </a:t>
            </a:r>
            <a:r>
              <a:rPr lang="en-US" sz="2400" i="1" dirty="0"/>
              <a:t>Julie Brenning</a:t>
            </a:r>
            <a:br>
              <a:rPr lang="en-US" sz="2400" dirty="0"/>
            </a:br>
            <a:br>
              <a:rPr lang="en-US" sz="2400" dirty="0"/>
            </a:br>
            <a:br>
              <a:rPr lang="en-US" sz="2400" dirty="0"/>
            </a:br>
            <a:endParaRPr lang="en-US" sz="2400" dirty="0"/>
          </a:p>
        </p:txBody>
      </p:sp>
      <p:sp>
        <p:nvSpPr>
          <p:cNvPr id="106" name="Google Shape;106;g2b2d300e590_1_0"/>
          <p:cNvSpPr txBox="1">
            <a:spLocks noGrp="1"/>
          </p:cNvSpPr>
          <p:nvPr>
            <p:ph type="sldNum" idx="12"/>
          </p:nvPr>
        </p:nvSpPr>
        <p:spPr>
          <a:xfrm>
            <a:off x="11409045" y="6333134"/>
            <a:ext cx="731700" cy="525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A05113-8391-BA15-5BE2-D8129E4FB0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26" y="-60756"/>
            <a:ext cx="5364076" cy="239574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D39FF152-51AC-13E2-CF9F-2235C2D57C7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6388" b="21094"/>
          <a:stretch/>
        </p:blipFill>
        <p:spPr>
          <a:xfrm>
            <a:off x="10046306" y="2568473"/>
            <a:ext cx="2006756" cy="1979563"/>
          </a:xfrm>
          <a:prstGeom prst="rect">
            <a:avLst/>
          </a:prstGeom>
        </p:spPr>
      </p:pic>
      <p:sp>
        <p:nvSpPr>
          <p:cNvPr id="111" name="Google Shape;111;g15be0ce96e7_1_100"/>
          <p:cNvSpPr txBox="1">
            <a:spLocks noGrp="1"/>
          </p:cNvSpPr>
          <p:nvPr>
            <p:ph type="title"/>
          </p:nvPr>
        </p:nvSpPr>
        <p:spPr>
          <a:xfrm>
            <a:off x="132734" y="255125"/>
            <a:ext cx="11931447" cy="1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/>
              <a:t>Overview of the 21st CCLC Program</a:t>
            </a:r>
          </a:p>
        </p:txBody>
      </p:sp>
      <p:sp>
        <p:nvSpPr>
          <p:cNvPr id="113" name="Google Shape;113;g15be0ce96e7_1_100"/>
          <p:cNvSpPr txBox="1">
            <a:spLocks noGrp="1"/>
          </p:cNvSpPr>
          <p:nvPr>
            <p:ph type="sldNum" idx="12"/>
          </p:nvPr>
        </p:nvSpPr>
        <p:spPr>
          <a:xfrm>
            <a:off x="9525000" y="6374999"/>
            <a:ext cx="13716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272BB5E-46E5-8C59-0410-548E4808D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240" y="1492927"/>
            <a:ext cx="10369360" cy="5150357"/>
          </a:xfrm>
        </p:spPr>
        <p:txBody>
          <a:bodyPr>
            <a:normAutofit fontScale="77500" lnSpcReduction="20000"/>
          </a:bodyPr>
          <a:lstStyle/>
          <a:p>
            <a:pPr marL="114300" indent="0">
              <a:buNone/>
            </a:pPr>
            <a:r>
              <a:rPr lang="en-US" sz="3400" dirty="0"/>
              <a:t>The </a:t>
            </a:r>
            <a:r>
              <a:rPr lang="en-US" sz="3400" b="1" dirty="0"/>
              <a:t>21st Century Community Learning Centers (21st CCLC)</a:t>
            </a:r>
            <a:r>
              <a:rPr lang="en-US" sz="3400" dirty="0"/>
              <a:t> program, authorized under the </a:t>
            </a:r>
            <a:r>
              <a:rPr lang="en-US" sz="3400" b="1" dirty="0"/>
              <a:t>Every Student Succeeds Act (ESSA)</a:t>
            </a:r>
            <a:r>
              <a:rPr lang="en-US" sz="3400" dirty="0"/>
              <a:t>, supports the creation of community learning centers that provide academic enrichment opportunities for children, particularly those who attend high-poverty and low-performing schools. Key features include:</a:t>
            </a:r>
          </a:p>
          <a:p>
            <a:r>
              <a:rPr lang="en-US" sz="2600" b="1" dirty="0"/>
              <a:t>Academic Support</a:t>
            </a:r>
            <a:r>
              <a:rPr lang="en-US" sz="2600" dirty="0"/>
              <a:t>: Offers tutoring, homework help, and enrichment activities in subjects such as STEM, literacy, and the arts to improve academic achievement.</a:t>
            </a:r>
          </a:p>
          <a:p>
            <a:r>
              <a:rPr lang="en-US" sz="2600" b="1" dirty="0"/>
              <a:t>Family Engagement</a:t>
            </a:r>
            <a:r>
              <a:rPr lang="en-US" sz="2600" dirty="0"/>
              <a:t>: Provides resources and support for families to engage in their children's education and success.</a:t>
            </a:r>
          </a:p>
          <a:p>
            <a:r>
              <a:rPr lang="en-US" sz="2600" b="1" dirty="0"/>
              <a:t>Collaboration</a:t>
            </a:r>
            <a:r>
              <a:rPr lang="en-US" sz="2600" dirty="0"/>
              <a:t>: Encourages partnerships among schools, community organizations, and local agencies to enhance program quality and sustainability.</a:t>
            </a:r>
          </a:p>
          <a:p>
            <a:r>
              <a:rPr lang="en-US" sz="2600" b="1" dirty="0"/>
              <a:t>Outcomes</a:t>
            </a:r>
            <a:r>
              <a:rPr lang="en-US" sz="2600" dirty="0"/>
              <a:t>: Focuses on helping students meet state and local academic standards and on improving overall student performance.</a:t>
            </a:r>
          </a:p>
          <a:p>
            <a:r>
              <a:rPr lang="en-US" sz="2600" dirty="0"/>
              <a:t>Programs are funded through federal grants a</a:t>
            </a:r>
            <a:r>
              <a:rPr lang="en-US" dirty="0"/>
              <a:t>dministered by state education agencies and are monitored for compliance and effectiveness.</a:t>
            </a:r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>
          <a:extLst>
            <a:ext uri="{FF2B5EF4-FFF2-40B4-BE49-F238E27FC236}">
              <a16:creationId xmlns:a16="http://schemas.microsoft.com/office/drawing/2014/main" id="{A1235418-66B7-E46C-6D9F-6C875D873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6001117d3c_0_30">
            <a:extLst>
              <a:ext uri="{FF2B5EF4-FFF2-40B4-BE49-F238E27FC236}">
                <a16:creationId xmlns:a16="http://schemas.microsoft.com/office/drawing/2014/main" id="{647D98B0-EF93-2B92-546F-2E75AFAC00A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390467"/>
            <a:ext cx="11360700" cy="10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/>
              <a:t>Statewide Trends in 21st CCLC Program (2021-2023)</a:t>
            </a:r>
            <a:endParaRPr lang="en-US"/>
          </a:p>
        </p:txBody>
      </p:sp>
      <p:sp>
        <p:nvSpPr>
          <p:cNvPr id="122" name="Google Shape;122;g16001117d3c_0_30">
            <a:extLst>
              <a:ext uri="{FF2B5EF4-FFF2-40B4-BE49-F238E27FC236}">
                <a16:creationId xmlns:a16="http://schemas.microsoft.com/office/drawing/2014/main" id="{FBA89528-D26E-855B-92A2-CB3404F7EF2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44060" y="6225797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99D0C-8634-04CC-52B8-43BC2CA6B1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5600" y="1402259"/>
            <a:ext cx="11360700" cy="4453500"/>
          </a:xfrm>
        </p:spPr>
        <p:txBody>
          <a:bodyPr>
            <a:normAutofit fontScale="77500" lnSpcReduction="20000"/>
          </a:bodyPr>
          <a:lstStyle/>
          <a:p>
            <a:pPr marL="76200" indent="0">
              <a:buNone/>
            </a:pPr>
            <a:endParaRPr lang="en-US" dirty="0"/>
          </a:p>
          <a:p>
            <a:pPr lvl="1"/>
            <a:r>
              <a:rPr lang="en-US" sz="3600" dirty="0"/>
              <a:t>Participation increased from 6,986 (Fall 2021) to 9,079 (2023-2024 academic year).</a:t>
            </a:r>
          </a:p>
          <a:p>
            <a:pPr lvl="1"/>
            <a:r>
              <a:rPr lang="en-US" sz="3600" dirty="0"/>
              <a:t>Engagement in activities grew yearly:</a:t>
            </a:r>
            <a:br>
              <a:rPr lang="en-US" sz="3600" dirty="0"/>
            </a:br>
            <a:r>
              <a:rPr lang="en-US" sz="3600" dirty="0"/>
              <a:t> </a:t>
            </a:r>
          </a:p>
          <a:p>
            <a:pPr lvl="2"/>
            <a:r>
              <a:rPr lang="en-US" sz="3100" dirty="0"/>
              <a:t>Academic enrichment</a:t>
            </a:r>
          </a:p>
          <a:p>
            <a:pPr lvl="2"/>
            <a:r>
              <a:rPr lang="en-US" sz="3100" dirty="0"/>
              <a:t>STEM programs</a:t>
            </a:r>
          </a:p>
          <a:p>
            <a:pPr lvl="2"/>
            <a:r>
              <a:rPr lang="en-US" sz="3100" dirty="0"/>
              <a:t>Healthy lifestyle activities</a:t>
            </a:r>
            <a:br>
              <a:rPr lang="en-US" sz="3100" dirty="0"/>
            </a:br>
            <a:endParaRPr lang="en-US" sz="3100" dirty="0"/>
          </a:p>
          <a:p>
            <a:pPr lvl="1"/>
            <a:r>
              <a:rPr lang="en-US" sz="3600" dirty="0"/>
              <a:t>Student performance improved:</a:t>
            </a:r>
            <a:br>
              <a:rPr lang="en-US" sz="3600" dirty="0"/>
            </a:br>
            <a:r>
              <a:rPr lang="en-US" sz="3600" dirty="0"/>
              <a:t> </a:t>
            </a:r>
          </a:p>
          <a:p>
            <a:pPr lvl="2"/>
            <a:r>
              <a:rPr lang="en-US" sz="3100" dirty="0"/>
              <a:t>Math gains slightly outpaced English gains.</a:t>
            </a:r>
          </a:p>
        </p:txBody>
      </p:sp>
      <p:pic>
        <p:nvPicPr>
          <p:cNvPr id="10" name="Picture 9" descr="Young girl with space explorer aspirations">
            <a:extLst>
              <a:ext uri="{FF2B5EF4-FFF2-40B4-BE49-F238E27FC236}">
                <a16:creationId xmlns:a16="http://schemas.microsoft.com/office/drawing/2014/main" id="{5044B2F1-CD12-9BA5-2C56-82C6CB38DF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661" y="2616804"/>
            <a:ext cx="3499153" cy="347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328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>
          <a:extLst>
            <a:ext uri="{FF2B5EF4-FFF2-40B4-BE49-F238E27FC236}">
              <a16:creationId xmlns:a16="http://schemas.microsoft.com/office/drawing/2014/main" id="{B558C36B-0661-3CA5-2DCD-397290C6F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6001117d3c_0_30">
            <a:extLst>
              <a:ext uri="{FF2B5EF4-FFF2-40B4-BE49-F238E27FC236}">
                <a16:creationId xmlns:a16="http://schemas.microsoft.com/office/drawing/2014/main" id="{E764AFC4-4A21-3F53-FCCC-0B74BCEE735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390467"/>
            <a:ext cx="11360700" cy="10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/>
              <a:t>National Context for 21st CCLC Programs</a:t>
            </a:r>
            <a:endParaRPr lang="en-US"/>
          </a:p>
        </p:txBody>
      </p:sp>
      <p:sp>
        <p:nvSpPr>
          <p:cNvPr id="122" name="Google Shape;122;g16001117d3c_0_30">
            <a:extLst>
              <a:ext uri="{FF2B5EF4-FFF2-40B4-BE49-F238E27FC236}">
                <a16:creationId xmlns:a16="http://schemas.microsoft.com/office/drawing/2014/main" id="{010F2E83-8164-33B7-264B-9148DF525D8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44060" y="6225797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593F62B-D165-EE91-4425-CABFB30BF1C6}"/>
              </a:ext>
            </a:extLst>
          </p:cNvPr>
          <p:cNvGrpSpPr/>
          <p:nvPr/>
        </p:nvGrpSpPr>
        <p:grpSpPr>
          <a:xfrm>
            <a:off x="7765445" y="4099378"/>
            <a:ext cx="4166331" cy="2344325"/>
            <a:chOff x="7088112" y="3518807"/>
            <a:chExt cx="4843664" cy="277975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9CC974C-EC49-48AD-7811-E788134F4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 l="43723" r="141" b="12109"/>
            <a:stretch/>
          </p:blipFill>
          <p:spPr>
            <a:xfrm>
              <a:off x="7119560" y="3518807"/>
              <a:ext cx="4812216" cy="271239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EC07803-6E73-55C7-1573-72359DCA6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 l="92655" t="70196" r="141" b="12549"/>
            <a:stretch/>
          </p:blipFill>
          <p:spPr>
            <a:xfrm>
              <a:off x="7088112" y="5633006"/>
              <a:ext cx="750527" cy="665554"/>
            </a:xfrm>
            <a:prstGeom prst="rect">
              <a:avLst/>
            </a:prstGeom>
          </p:spPr>
        </p:pic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636C17-1090-9A23-AA98-6B179AA93D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5600" y="1710804"/>
            <a:ext cx="11360700" cy="4767976"/>
          </a:xfr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6200" indent="0">
              <a:buNone/>
            </a:pPr>
            <a:r>
              <a:rPr lang="en-US" sz="3200" dirty="0"/>
              <a:t>Over 1.5 million students participate annually nationwide.</a:t>
            </a:r>
            <a:endParaRPr lang="en-US" sz="2800" dirty="0"/>
          </a:p>
          <a:p>
            <a:pPr lvl="1"/>
            <a:endParaRPr lang="en-US" sz="300" dirty="0"/>
          </a:p>
          <a:p>
            <a:pPr lvl="1"/>
            <a:r>
              <a:rPr lang="en-US" sz="2800" dirty="0"/>
              <a:t>Key national trends:</a:t>
            </a:r>
          </a:p>
          <a:p>
            <a:pPr lvl="2">
              <a:buSzPts val="2000"/>
            </a:pPr>
            <a:r>
              <a:rPr lang="en-US" sz="2800" dirty="0"/>
              <a:t>Nearly 50% of chronically absent students improved school-day attendance.</a:t>
            </a:r>
          </a:p>
          <a:p>
            <a:pPr lvl="2">
              <a:buSzPts val="2000"/>
            </a:pPr>
            <a:r>
              <a:rPr lang="en-US" sz="2800" dirty="0"/>
              <a:t>Increased focus on STEM and college-career readiness.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800" dirty="0"/>
              <a:t>Driven by:</a:t>
            </a:r>
          </a:p>
          <a:p>
            <a:pPr lvl="2">
              <a:buSzPts val="2000"/>
            </a:pPr>
            <a:r>
              <a:rPr lang="en-US" sz="2800" dirty="0"/>
              <a:t>Rising demand for afterschool programs</a:t>
            </a:r>
          </a:p>
          <a:p>
            <a:pPr lvl="2"/>
            <a:r>
              <a:rPr lang="en-US" sz="2800" dirty="0"/>
              <a:t>Increased federal and state funding</a:t>
            </a:r>
          </a:p>
          <a:p>
            <a:pPr lvl="1"/>
            <a:endParaRPr lang="en-US" sz="2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181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>
          <a:extLst>
            <a:ext uri="{FF2B5EF4-FFF2-40B4-BE49-F238E27FC236}">
              <a16:creationId xmlns:a16="http://schemas.microsoft.com/office/drawing/2014/main" id="{A5AAC234-716F-9E41-D022-A59FF858F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6001117d3c_0_30">
            <a:extLst>
              <a:ext uri="{FF2B5EF4-FFF2-40B4-BE49-F238E27FC236}">
                <a16:creationId xmlns:a16="http://schemas.microsoft.com/office/drawing/2014/main" id="{D3515E46-724D-976B-14D6-7478E504A6D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390467"/>
            <a:ext cx="11360700" cy="10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/>
              <a:t>New Mexico 21st CCLC Participation 2023-24</a:t>
            </a:r>
            <a:endParaRPr lang="en-US"/>
          </a:p>
        </p:txBody>
      </p:sp>
      <p:sp>
        <p:nvSpPr>
          <p:cNvPr id="121" name="Google Shape;121;g16001117d3c_0_30">
            <a:extLst>
              <a:ext uri="{FF2B5EF4-FFF2-40B4-BE49-F238E27FC236}">
                <a16:creationId xmlns:a16="http://schemas.microsoft.com/office/drawing/2014/main" id="{B585BD93-810D-4930-7A60-9FB4C9DD57A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638233"/>
            <a:ext cx="11360700" cy="44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6200" indent="0">
              <a:buNone/>
            </a:pPr>
            <a:r>
              <a:rPr lang="en-US" sz="3200" b="1" dirty="0"/>
              <a:t>Increased Student Participation &amp; Equity</a:t>
            </a:r>
          </a:p>
          <a:p>
            <a:pPr marL="285750" indent="-285750"/>
            <a:r>
              <a:rPr lang="en-US" sz="2600" b="1" dirty="0"/>
              <a:t>Grade-Level Breakdown</a:t>
            </a:r>
            <a:r>
              <a:rPr lang="en-US" sz="2600" dirty="0"/>
              <a:t> (NM-specific estimate):</a:t>
            </a:r>
            <a:br>
              <a:rPr lang="en-US" sz="2600" dirty="0"/>
            </a:br>
            <a:r>
              <a:rPr lang="en-US" sz="2600" dirty="0"/>
              <a:t> </a:t>
            </a:r>
            <a:endParaRPr lang="en-US" dirty="0"/>
          </a:p>
          <a:p>
            <a:pPr lvl="1"/>
            <a:r>
              <a:rPr lang="en-US" sz="2600" dirty="0"/>
              <a:t>Elementary (K-5): ~4,540 (50%) – Largest group, focus on early intervention</a:t>
            </a:r>
          </a:p>
          <a:p>
            <a:pPr lvl="1"/>
            <a:r>
              <a:rPr lang="en-US" sz="2600" dirty="0"/>
              <a:t>Middle (6-8): ~3,175 (35%) – Critical support for transitions</a:t>
            </a:r>
            <a:endParaRPr lang="en-US" dirty="0"/>
          </a:p>
          <a:p>
            <a:pPr lvl="1"/>
            <a:r>
              <a:rPr lang="en-US" sz="2600" dirty="0"/>
              <a:t>High (9-12): ~1,364 (15%) – Emphasis on college/career readiness</a:t>
            </a:r>
            <a:endParaRPr lang="en-US" dirty="0"/>
          </a:p>
          <a:p>
            <a:pPr lvl="1"/>
            <a:endParaRPr lang="en-US" sz="2600" dirty="0"/>
          </a:p>
          <a:p>
            <a:pPr lvl="2"/>
            <a:r>
              <a:rPr lang="en-US" sz="2400" dirty="0"/>
              <a:t>96% qualify for free/reduced-price lunch; 83% Hispanic or Latino</a:t>
            </a:r>
          </a:p>
          <a:p>
            <a:pPr lvl="2"/>
            <a:r>
              <a:rPr lang="en-US" sz="2400" dirty="0"/>
              <a:t>Strong reach to high-need communities</a:t>
            </a:r>
          </a:p>
          <a:p>
            <a:pPr marL="0" indent="0">
              <a:buNone/>
            </a:pPr>
            <a:endParaRPr lang="en-US" sz="2600" b="1" dirty="0"/>
          </a:p>
        </p:txBody>
      </p:sp>
      <p:sp>
        <p:nvSpPr>
          <p:cNvPr id="122" name="Google Shape;122;g16001117d3c_0_30">
            <a:extLst>
              <a:ext uri="{FF2B5EF4-FFF2-40B4-BE49-F238E27FC236}">
                <a16:creationId xmlns:a16="http://schemas.microsoft.com/office/drawing/2014/main" id="{FBB23186-6E53-37C0-662C-8A39F451171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44060" y="6225797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dirty="0"/>
              <a:t>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32236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>
          <a:extLst>
            <a:ext uri="{FF2B5EF4-FFF2-40B4-BE49-F238E27FC236}">
              <a16:creationId xmlns:a16="http://schemas.microsoft.com/office/drawing/2014/main" id="{4069E165-57F7-672A-A21B-931E0DE72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6001117d3c_0_30">
            <a:extLst>
              <a:ext uri="{FF2B5EF4-FFF2-40B4-BE49-F238E27FC236}">
                <a16:creationId xmlns:a16="http://schemas.microsoft.com/office/drawing/2014/main" id="{9E2E62A5-8D5E-DFD0-3C0E-87CB852CC17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390467"/>
            <a:ext cx="11360700" cy="10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/>
              <a:t>New Mexico 21st CCLC Academic Gains 2023-24</a:t>
            </a:r>
            <a:endParaRPr lang="en-US"/>
          </a:p>
        </p:txBody>
      </p:sp>
      <p:sp>
        <p:nvSpPr>
          <p:cNvPr id="121" name="Google Shape;121;g16001117d3c_0_30">
            <a:extLst>
              <a:ext uri="{FF2B5EF4-FFF2-40B4-BE49-F238E27FC236}">
                <a16:creationId xmlns:a16="http://schemas.microsoft.com/office/drawing/2014/main" id="{47E95560-18F7-7EC7-6D11-5F7D32151B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698709"/>
            <a:ext cx="11360700" cy="4888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buNone/>
            </a:pPr>
            <a:r>
              <a:rPr lang="en-US" sz="3200" b="1"/>
              <a:t> Academic Improvement</a:t>
            </a:r>
          </a:p>
          <a:p>
            <a:pPr marL="857250" lvl="1" indent="-285750"/>
            <a:r>
              <a:rPr lang="en-US" sz="2600"/>
              <a:t>English/Reading: 7.78 to 8.55 (+0.77)</a:t>
            </a:r>
            <a:endParaRPr lang="en-US"/>
          </a:p>
          <a:p>
            <a:pPr marL="857250" lvl="1" indent="-285750"/>
            <a:r>
              <a:rPr lang="en-US" sz="2600"/>
              <a:t>Math: 7.62 to 8.61 (+0.99)</a:t>
            </a:r>
            <a:endParaRPr lang="en-US"/>
          </a:p>
          <a:p>
            <a:pPr marL="1200150" lvl="1" indent="-285750"/>
            <a:endParaRPr lang="en-US" b="1"/>
          </a:p>
          <a:p>
            <a:pPr lvl="1" indent="0">
              <a:buNone/>
            </a:pPr>
            <a:r>
              <a:rPr lang="en-US" b="1"/>
              <a:t>Top Performers</a:t>
            </a:r>
            <a:r>
              <a:rPr lang="en-US"/>
              <a:t>:</a:t>
            </a:r>
          </a:p>
          <a:p>
            <a:pPr lvl="1"/>
            <a:r>
              <a:rPr lang="en-US" sz="2800"/>
              <a:t>American Indian/Alaskan Native students</a:t>
            </a:r>
          </a:p>
          <a:p>
            <a:pPr lvl="1"/>
            <a:r>
              <a:rPr lang="en-US" sz="2800"/>
              <a:t>English Learners</a:t>
            </a:r>
          </a:p>
          <a:p>
            <a:pPr lvl="2" indent="0">
              <a:buNone/>
            </a:pPr>
            <a:endParaRPr lang="en-US" sz="2400" b="1"/>
          </a:p>
          <a:p>
            <a:pPr indent="-285750">
              <a:buNone/>
            </a:pPr>
            <a:r>
              <a:rPr lang="en-US" sz="3000" b="1"/>
              <a:t>Insight</a:t>
            </a:r>
            <a:r>
              <a:rPr lang="en-US" sz="3000"/>
              <a:t>: Notable progress across diverse groups</a:t>
            </a:r>
          </a:p>
        </p:txBody>
      </p:sp>
      <p:sp>
        <p:nvSpPr>
          <p:cNvPr id="122" name="Google Shape;122;g16001117d3c_0_30">
            <a:extLst>
              <a:ext uri="{FF2B5EF4-FFF2-40B4-BE49-F238E27FC236}">
                <a16:creationId xmlns:a16="http://schemas.microsoft.com/office/drawing/2014/main" id="{4E0D9DF9-DCEA-5332-E947-3939313F169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44060" y="6225797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2" name="Picture 1" descr="Maths Mathematics Symbols · Free image on Pixabay">
            <a:extLst>
              <a:ext uri="{FF2B5EF4-FFF2-40B4-BE49-F238E27FC236}">
                <a16:creationId xmlns:a16="http://schemas.microsoft.com/office/drawing/2014/main" id="{483181D7-92E1-C0D5-8AA4-B4F62BAB18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5523" y="1929190"/>
            <a:ext cx="2757715" cy="2757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117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>
          <a:extLst>
            <a:ext uri="{FF2B5EF4-FFF2-40B4-BE49-F238E27FC236}">
              <a16:creationId xmlns:a16="http://schemas.microsoft.com/office/drawing/2014/main" id="{3EF54976-A436-6789-65DD-E8720DA8E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6001117d3c_0_30">
            <a:extLst>
              <a:ext uri="{FF2B5EF4-FFF2-40B4-BE49-F238E27FC236}">
                <a16:creationId xmlns:a16="http://schemas.microsoft.com/office/drawing/2014/main" id="{BD1A1FE5-F97C-D699-C51C-4F1C8EF6F89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390467"/>
            <a:ext cx="11360700" cy="10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3600" b="1"/>
              <a:t>New Mexico 21st CCLC Engagement 2023-24</a:t>
            </a:r>
            <a:endParaRPr lang="en-US"/>
          </a:p>
        </p:txBody>
      </p:sp>
      <p:sp>
        <p:nvSpPr>
          <p:cNvPr id="121" name="Google Shape;121;g16001117d3c_0_30">
            <a:extLst>
              <a:ext uri="{FF2B5EF4-FFF2-40B4-BE49-F238E27FC236}">
                <a16:creationId xmlns:a16="http://schemas.microsoft.com/office/drawing/2014/main" id="{F27C880B-C30A-7F99-B78C-20C8764FA0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698709"/>
            <a:ext cx="11360700" cy="4888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buNone/>
            </a:pPr>
            <a:r>
              <a:rPr lang="en-US" sz="3200" b="1" dirty="0"/>
              <a:t> High Engagement in Enrichment</a:t>
            </a:r>
          </a:p>
          <a:p>
            <a:pPr marL="285750" indent="-285750"/>
            <a:r>
              <a:rPr lang="en-US" sz="3200" b="1" dirty="0"/>
              <a:t>Content</a:t>
            </a:r>
            <a:r>
              <a:rPr lang="en-US" sz="3200" dirty="0"/>
              <a:t>:</a:t>
            </a:r>
          </a:p>
          <a:p>
            <a:pPr marL="1200150" lvl="1" indent="-285750">
              <a:buSzPts val="2400"/>
            </a:pPr>
            <a:r>
              <a:rPr lang="en-US" sz="2600" dirty="0"/>
              <a:t>1.24 million total hours</a:t>
            </a:r>
          </a:p>
          <a:p>
            <a:pPr marL="1657350" lvl="2" indent="-285750">
              <a:buSzPts val="2400"/>
            </a:pPr>
            <a:r>
              <a:rPr lang="en-US" sz="2600" dirty="0"/>
              <a:t>Academic enrichment: 323,810 hours</a:t>
            </a:r>
          </a:p>
          <a:p>
            <a:pPr marL="1657350" lvl="2" indent="-285750">
              <a:buSzPts val="2400"/>
            </a:pPr>
            <a:r>
              <a:rPr lang="en-US" sz="2600" dirty="0"/>
              <a:t>Healthy/active lifestyle: 303,218 hours</a:t>
            </a:r>
          </a:p>
          <a:p>
            <a:pPr marL="1657350" lvl="2" indent="-285750">
              <a:buSzPts val="2400"/>
            </a:pPr>
            <a:r>
              <a:rPr lang="en-US" sz="2600" dirty="0"/>
              <a:t>STEM: 247,930 hours</a:t>
            </a:r>
            <a:br>
              <a:rPr lang="en-US" dirty="0"/>
            </a:br>
            <a:endParaRPr lang="en-US" sz="3200" dirty="0"/>
          </a:p>
          <a:p>
            <a:pPr marL="76200" indent="0">
              <a:buSzPts val="2400"/>
              <a:buNone/>
            </a:pPr>
            <a:r>
              <a:rPr lang="en-US" sz="3000" b="1" dirty="0"/>
              <a:t>Insight</a:t>
            </a:r>
            <a:r>
              <a:rPr lang="en-US" sz="3000" dirty="0"/>
              <a:t>: Well-rounded development &amp; learning retention</a:t>
            </a:r>
          </a:p>
          <a:p>
            <a:pPr marL="0" indent="0">
              <a:buNone/>
            </a:pPr>
            <a:endParaRPr lang="en-US" sz="3200" b="1" dirty="0"/>
          </a:p>
        </p:txBody>
      </p:sp>
      <p:sp>
        <p:nvSpPr>
          <p:cNvPr id="122" name="Google Shape;122;g16001117d3c_0_30">
            <a:extLst>
              <a:ext uri="{FF2B5EF4-FFF2-40B4-BE49-F238E27FC236}">
                <a16:creationId xmlns:a16="http://schemas.microsoft.com/office/drawing/2014/main" id="{56D07D69-459C-39C6-DC61-8E02FF1727B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44060" y="6225797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6784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B44B511-BDF4-E5E3-7831-93E2EE2838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024" t="74219" r="31731" b="221"/>
          <a:stretch/>
        </p:blipFill>
        <p:spPr>
          <a:xfrm rot="21000000">
            <a:off x="9644563" y="4595678"/>
            <a:ext cx="2492923" cy="17831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41DBDE-8432-C998-6BE0-A3E07D979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Site Level Evaluation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79DFD-662A-7C7F-5D15-8F730B5140D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4EE4F2-8563-79D3-755B-1C9529F0C2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00000">
            <a:off x="259871" y="1731792"/>
            <a:ext cx="4209691" cy="494690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A94BC098-425A-5044-F4BC-A00035D8A0E9}"/>
              </a:ext>
            </a:extLst>
          </p:cNvPr>
          <p:cNvGrpSpPr/>
          <p:nvPr/>
        </p:nvGrpSpPr>
        <p:grpSpPr>
          <a:xfrm>
            <a:off x="4732374" y="1962699"/>
            <a:ext cx="5222472" cy="4144336"/>
            <a:chOff x="5890446" y="1962699"/>
            <a:chExt cx="5222472" cy="414433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0B0CC5D-3BC4-0A27-0C4E-79F3E96113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-25" t="874" r="-5" b="26396"/>
            <a:stretch/>
          </p:blipFill>
          <p:spPr>
            <a:xfrm rot="360000">
              <a:off x="5890446" y="1962699"/>
              <a:ext cx="5036665" cy="414433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92735AC-1E54-3113-6A21-2EBD275829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9851" t="-277" r="25247" b="92919"/>
            <a:stretch/>
          </p:blipFill>
          <p:spPr>
            <a:xfrm rot="360000">
              <a:off x="9884818" y="2158957"/>
              <a:ext cx="1228100" cy="3795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625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ales Direction 16X9">
  <a:themeElements>
    <a:clrScheme name="SalesDirection">
      <a:dk1>
        <a:srgbClr val="595959"/>
      </a:dk1>
      <a:lt1>
        <a:srgbClr val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15868C"/>
      </a:hlink>
      <a:folHlink>
        <a:srgbClr val="96989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rgbClr val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FAFE57199C5B409DC95323C4B83677" ma:contentTypeVersion="11" ma:contentTypeDescription="Create a new document." ma:contentTypeScope="" ma:versionID="cf2dd89d1cf296cd3f9bd2891fedb6bd">
  <xsd:schema xmlns:xsd="http://www.w3.org/2001/XMLSchema" xmlns:xs="http://www.w3.org/2001/XMLSchema" xmlns:p="http://schemas.microsoft.com/office/2006/metadata/properties" xmlns:ns3="712e5268-cbc8-45e6-a90a-ab6ef9690390" targetNamespace="http://schemas.microsoft.com/office/2006/metadata/properties" ma:root="true" ma:fieldsID="0c606aa47817f35fe0dd3725d4312e95" ns3:_="">
    <xsd:import namespace="712e5268-cbc8-45e6-a90a-ab6ef9690390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2e5268-cbc8-45e6-a90a-ab6ef9690390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12e5268-cbc8-45e6-a90a-ab6ef9690390" xsi:nil="true"/>
  </documentManagement>
</p:properties>
</file>

<file path=customXml/itemProps1.xml><?xml version="1.0" encoding="utf-8"?>
<ds:datastoreItem xmlns:ds="http://schemas.openxmlformats.org/officeDocument/2006/customXml" ds:itemID="{7BB0EBEB-E932-4B0D-8078-A1CE8F4552A9}">
  <ds:schemaRefs>
    <ds:schemaRef ds:uri="712e5268-cbc8-45e6-a90a-ab6ef969039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8946130-8E35-42F6-92CF-1D3E2B90AD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0DBF174-D87C-4C73-B348-96C666A0ABB1}">
  <ds:schemaRefs>
    <ds:schemaRef ds:uri="712e5268-cbc8-45e6-a90a-ab6ef969039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04aa6bf4-d436-426f-bfa4-04b7a70e60ff}" enabled="0" method="" siteId="{04aa6bf4-d436-426f-bfa4-04b7a70e60f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1079</Words>
  <Application>Microsoft Office PowerPoint</Application>
  <PresentationFormat>Widescreen</PresentationFormat>
  <Paragraphs>139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Calibri</vt:lpstr>
      <vt:lpstr>Book Antiqua</vt:lpstr>
      <vt:lpstr>Times</vt:lpstr>
      <vt:lpstr>Arial</vt:lpstr>
      <vt:lpstr>Sales Direction 16X9</vt:lpstr>
      <vt:lpstr>21st Century Community Learning Centers </vt:lpstr>
      <vt:lpstr>                                Agenda:   Overview of 21st CCLC program in NM – Amy Florez  Evaluation – Julie Brenning   Subgrantee Monitoring – Amy Florez  Site Visits – Amy Florez  2026 Request for Proposal (RFP)/Request for Application (RFA) - Julie Brenning   </vt:lpstr>
      <vt:lpstr>Overview of the 21st CCLC Program</vt:lpstr>
      <vt:lpstr>Statewide Trends in 21st CCLC Program (2021-2023)</vt:lpstr>
      <vt:lpstr>National Context for 21st CCLC Programs</vt:lpstr>
      <vt:lpstr>New Mexico 21st CCLC Participation 2023-24</vt:lpstr>
      <vt:lpstr>New Mexico 21st CCLC Academic Gains 2023-24</vt:lpstr>
      <vt:lpstr>New Mexico 21st CCLC Engagement 2023-24</vt:lpstr>
      <vt:lpstr>Site Level Evaluation</vt:lpstr>
      <vt:lpstr>Subgrantee Monitoring</vt:lpstr>
      <vt:lpstr>Risk Assessment</vt:lpstr>
      <vt:lpstr>Subgrantee Monitoring</vt:lpstr>
      <vt:lpstr>Site Visits</vt:lpstr>
      <vt:lpstr>2026 RFA/RFP Information</vt:lpstr>
      <vt:lpstr>2026 RFP/RFA Information</vt:lpstr>
      <vt:lpstr>2026 RFP/RFA Timeline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Nancy Martira</dc:creator>
  <cp:lastModifiedBy>Boyle, Connor, PED</cp:lastModifiedBy>
  <cp:revision>84</cp:revision>
  <dcterms:created xsi:type="dcterms:W3CDTF">2020-01-22T19:18:44Z</dcterms:created>
  <dcterms:modified xsi:type="dcterms:W3CDTF">2025-03-31T14:41:13Z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0x010100C1FAFE57199C5B409DC95323C4B83677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