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62" r:id="rId6"/>
    <p:sldMasterId id="2147483672"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Lst>
  <p:sldSz cy="6858000" cx="12192000"/>
  <p:notesSz cx="6858000" cy="9144000"/>
  <p:embeddedFontLst>
    <p:embeddedFont>
      <p:font typeface="Roboto Medium"/>
      <p:regular r:id="rId110"/>
      <p:bold r:id="rId111"/>
      <p:italic r:id="rId112"/>
      <p:boldItalic r:id="rId113"/>
    </p:embeddedFont>
    <p:embeddedFont>
      <p:font typeface="Roboto"/>
      <p:regular r:id="rId114"/>
      <p:bold r:id="rId115"/>
      <p:italic r:id="rId116"/>
      <p:boldItalic r:id="rId117"/>
    </p:embeddedFont>
    <p:embeddedFont>
      <p:font typeface="Book Antiqua"/>
      <p:regular r:id="rId118"/>
      <p:bold r:id="rId119"/>
      <p:italic r:id="rId120"/>
      <p:boldItalic r:id="rId1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2" roundtripDataSignature="AMtx7miKwnZ8rcPLhIrwqNC8ghi+VYYixg=="/>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Tamara Burkett"/>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7601059-3B29-4329-A591-CF740F168916}">
  <a:tblStyle styleId="{A7601059-3B29-4329-A591-CF740F16891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55F48787-FA41-4575-B22E-2FA33497B40B}"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slide" Target="slides/slide101.xml"/><Relationship Id="rId108" Type="http://schemas.openxmlformats.org/officeDocument/2006/relationships/slide" Target="slides/slide100.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121" Type="http://schemas.openxmlformats.org/officeDocument/2006/relationships/font" Target="fonts/BookAntiqua-boldItalic.fntdata"/><Relationship Id="rId25" Type="http://schemas.openxmlformats.org/officeDocument/2006/relationships/slide" Target="slides/slide17.xml"/><Relationship Id="rId120" Type="http://schemas.openxmlformats.org/officeDocument/2006/relationships/font" Target="fonts/BookAntiqua-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122" Type="http://customschemas.google.com/relationships/presentationmetadata" Target="metadata"/><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font" Target="fonts/BookAntiqua-regular.fntdata"/><Relationship Id="rId117" Type="http://schemas.openxmlformats.org/officeDocument/2006/relationships/font" Target="fonts/Roboto-boldItalic.fntdata"/><Relationship Id="rId116" Type="http://schemas.openxmlformats.org/officeDocument/2006/relationships/font" Target="fonts/Roboto-italic.fntdata"/><Relationship Id="rId115" Type="http://schemas.openxmlformats.org/officeDocument/2006/relationships/font" Target="fonts/Roboto-bold.fntdata"/><Relationship Id="rId119" Type="http://schemas.openxmlformats.org/officeDocument/2006/relationships/font" Target="fonts/BookAntiqua-bold.fntdata"/><Relationship Id="rId15" Type="http://schemas.openxmlformats.org/officeDocument/2006/relationships/slide" Target="slides/slide7.xml"/><Relationship Id="rId110" Type="http://schemas.openxmlformats.org/officeDocument/2006/relationships/font" Target="fonts/RobotoMedium-regular.fntdata"/><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font" Target="fonts/Roboto-regular.fntdata"/><Relationship Id="rId18" Type="http://schemas.openxmlformats.org/officeDocument/2006/relationships/slide" Target="slides/slide10.xml"/><Relationship Id="rId113" Type="http://schemas.openxmlformats.org/officeDocument/2006/relationships/font" Target="fonts/RobotoMedium-boldItalic.fntdata"/><Relationship Id="rId112" Type="http://schemas.openxmlformats.org/officeDocument/2006/relationships/font" Target="fonts/RobotoMedium-italic.fntdata"/><Relationship Id="rId111" Type="http://schemas.openxmlformats.org/officeDocument/2006/relationships/font" Target="fonts/RobotoMedium-bold.fntdata"/><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6-11T20:05:18.237">
    <p:pos x="6000" y="0"/>
    <p:text>Work on target tool</p:text>
    <p:extLst>
      <p:ext uri="{C676402C-5697-4E1C-873F-D02D1690AC5C}">
        <p15:threadingInfo timeZoneBias="0"/>
      </p:ext>
      <p:ext uri="http://customooxmlschemas.google.com/">
        <go:slidesCustomData xmlns:go="http://customooxmlschemas.google.com/" commentPostId="AAABlnM4H1I"/>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Book Antiqua"/>
                <a:ea typeface="Book Antiqua"/>
                <a:cs typeface="Book Antiqua"/>
                <a:sym typeface="Book Antiqua"/>
              </a:rPr>
              <a:t>‹#›</a:t>
            </a:fld>
            <a:endParaRPr b="0" i="0" sz="1200" u="none" cap="none" strike="noStrike">
              <a:solidFill>
                <a:schemeClr val="dk1"/>
              </a:solidFill>
              <a:latin typeface="Book Antiqua"/>
              <a:ea typeface="Book Antiqua"/>
              <a:cs typeface="Book Antiqua"/>
              <a:sym typeface="Book Antiqua"/>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286" name="Google Shape;2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365ad869b3a_0_7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6" name="Google Shape;376;g365ad869b3a_0_7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1" name="Shape 1271"/>
        <p:cNvGrpSpPr/>
        <p:nvPr/>
      </p:nvGrpSpPr>
      <p:grpSpPr>
        <a:xfrm>
          <a:off x="0" y="0"/>
          <a:ext cx="0" cy="0"/>
          <a:chOff x="0" y="0"/>
          <a:chExt cx="0" cy="0"/>
        </a:xfrm>
      </p:grpSpPr>
      <p:sp>
        <p:nvSpPr>
          <p:cNvPr id="1272" name="Google Shape;1272;g365e1c4e55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3" name="Google Shape;1273;g365e1c4e55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7" name="Shape 1277"/>
        <p:cNvGrpSpPr/>
        <p:nvPr/>
      </p:nvGrpSpPr>
      <p:grpSpPr>
        <a:xfrm>
          <a:off x="0" y="0"/>
          <a:ext cx="0" cy="0"/>
          <a:chOff x="0" y="0"/>
          <a:chExt cx="0" cy="0"/>
        </a:xfrm>
      </p:grpSpPr>
      <p:sp>
        <p:nvSpPr>
          <p:cNvPr id="1278" name="Google Shape;1278;g365ad869b3a_0_17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9" name="Google Shape;1279;g365ad869b3a_0_17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65ad869b3a_0_8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5" name="Google Shape;385;g365ad869b3a_0_8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65ad869b3a_0_3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4" name="Google Shape;394;g365ad869b3a_0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65ad869b3a_0_16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g365ad869b3a_0_16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8" name="Google Shape;408;g365ad869b3a_0_16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65ad869b3a_0_17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1" name="Google Shape;421;g365ad869b3a_0_17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65ad869b3a_0_17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7" name="Google Shape;427;g365ad869b3a_0_17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6881aa2c20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3" name="Google Shape;433;g36881aa2c20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65ad869b3a_0_9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8" name="Google Shape;448;g365ad869b3a_0_9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36ddb40caf_1_18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g336ddb40caf_1_18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8" name="Google Shape;458;g336ddb40caf_1_18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365ad869b3a_0_16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0" name="Google Shape;480;g365ad869b3a_0_16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65ad869b3a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365ad869b3a_0_1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g365ad869b3a_0_10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336ddb40caf_1_20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8" name="Google Shape;488;g336ddb40caf_1_20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9" name="Google Shape;489;g336ddb40caf_1_20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365ad869b3a_0_19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1" name="Google Shape;511;g365ad869b3a_0_19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336ddb40caf_1_22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g336ddb40caf_1_22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0" name="Google Shape;520;g336ddb40caf_1_22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336ddb40caf_1_2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0" name="Google Shape;540;g336ddb40caf_1_226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1" name="Google Shape;541;g336ddb40caf_1_226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365ad869b3a_0_19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0" name="Google Shape;550;g365ad869b3a_0_19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336ddb40caf_1_23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8" name="Google Shape;558;g336ddb40caf_1_23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9" name="Google Shape;559;g336ddb40caf_1_23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336ddb40caf_1_22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8" name="Google Shape;568;g336ddb40caf_1_2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336ddb40caf_1_2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6" name="Google Shape;576;g336ddb40caf_1_23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7" name="Google Shape;577;g336ddb40caf_1_23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336ddb40caf_1_23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6" name="Google Shape;586;g336ddb40caf_1_2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365ad869b3a_0_10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4" name="Google Shape;594;g365ad869b3a_0_10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6850f1ac31_0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g36850f1ac31_0_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g36850f1ac31_0_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g365ad869b3a_0_10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2" name="Google Shape;602;g365ad869b3a_0_10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336ddb40caf_1_2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8" name="Google Shape;608;g336ddb40caf_1_230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9" name="Google Shape;609;g336ddb40caf_1_230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336ddb40caf_1_2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9" name="Google Shape;629;g336ddb40caf_1_23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0" name="Google Shape;630;g336ddb40caf_1_23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g365ad869b3a_0_11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9" name="Google Shape;639;g365ad869b3a_0_1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36850f1ac31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7" name="Google Shape;647;g36850f1ac31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g336ddb40caf_1_2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5" name="Google Shape;655;g336ddb40caf_1_23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6" name="Google Shape;656;g336ddb40caf_1_23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365ad869b3a_0_1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5" name="Google Shape;665;g365ad869b3a_0_1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3685b8e4685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3" name="Google Shape;673;g3685b8e4685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336ddb40caf_1_2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1" name="Google Shape;681;g336ddb40caf_1_23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2" name="Google Shape;682;g336ddb40caf_1_23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3685b8e4685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1" name="Google Shape;691;g3685b8e4685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6881aa2c2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g36881aa2c2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8" name="Google Shape;318;g36881aa2c20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3685b8e4685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9" name="Google Shape;699;g3685b8e4685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336ddb40caf_1_23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g336ddb40caf_1_23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08" name="Google Shape;708;g336ddb40caf_1_23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3685b8e4685_0_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6" name="Google Shape;716;g3685b8e4685_0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3685b8e4685_0_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24" name="Google Shape;724;g3685b8e4685_0_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g336ddb40caf_1_24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2" name="Google Shape;732;g336ddb40caf_1_24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3" name="Google Shape;733;g336ddb40caf_1_24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365e1c4e558_0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3" name="Google Shape;753;g365e1c4e558_0_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4" name="Google Shape;754;g365e1c4e558_0_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3685b8e4685_0_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4" name="Google Shape;764;g3685b8e4685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365ad869b3a_0_12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2" name="Google Shape;772;g365ad869b3a_0_12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336ddb40caf_1_2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9" name="Google Shape;779;g336ddb40caf_1_24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80" name="Google Shape;780;g336ddb40caf_1_24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336ddb40caf_1_2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0" name="Google Shape;800;g336ddb40caf_1_24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1" name="Google Shape;801;g336ddb40caf_1_24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65ad869b3a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6" name="Google Shape;326;g365ad869b3a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g3685b8e4685_0_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1" name="Google Shape;811;g3685b8e4685_0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336ddb40caf_1_25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9" name="Google Shape;819;g336ddb40caf_1_25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0" name="Google Shape;820;g336ddb40caf_1_250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336ddb40caf_1_25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0" name="Google Shape;840;g336ddb40caf_1_25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1" name="Google Shape;841;g336ddb40caf_1_25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3685b8e4685_0_1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51" name="Google Shape;851;g3685b8e4685_0_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336ddb40caf_1_25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9" name="Google Shape;859;g336ddb40caf_1_25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0" name="Google Shape;860;g336ddb40caf_1_25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3685b8e4685_0_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0" name="Google Shape;870;g3685b8e4685_0_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3685b8e4685_0_1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8" name="Google Shape;878;g3685b8e4685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365ad869b3a_0_13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6" name="Google Shape;886;g365ad869b3a_0_13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336ddb40caf_1_25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4" name="Google Shape;894;g336ddb40caf_1_25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5" name="Google Shape;895;g336ddb40caf_1_25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3685b8e4685_0_1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7" name="Google Shape;917;g3685b8e4685_0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65ad869b3a_0_2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g365ad869b3a_0_2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7" name="Google Shape;337;g365ad869b3a_0_26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3685b8e4685_0_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5" name="Google Shape;925;g3685b8e4685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365ad869b3a_0_14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3" name="Google Shape;933;g365ad869b3a_0_1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9" name="Shape 939"/>
        <p:cNvGrpSpPr/>
        <p:nvPr/>
      </p:nvGrpSpPr>
      <p:grpSpPr>
        <a:xfrm>
          <a:off x="0" y="0"/>
          <a:ext cx="0" cy="0"/>
          <a:chOff x="0" y="0"/>
          <a:chExt cx="0" cy="0"/>
        </a:xfrm>
      </p:grpSpPr>
      <p:sp>
        <p:nvSpPr>
          <p:cNvPr id="940" name="Google Shape;940;g336ddb40caf_1_26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1" name="Google Shape;941;g336ddb40caf_1_260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2" name="Google Shape;942;g336ddb40caf_1_260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3685b8e4685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4" name="Google Shape;964;g3685b8e4685_0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3685b8e4685_0_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2" name="Google Shape;972;g3685b8e4685_0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365ad869b3a_0_14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0" name="Google Shape;980;g365ad869b3a_0_14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5" name="Shape 985"/>
        <p:cNvGrpSpPr/>
        <p:nvPr/>
      </p:nvGrpSpPr>
      <p:grpSpPr>
        <a:xfrm>
          <a:off x="0" y="0"/>
          <a:ext cx="0" cy="0"/>
          <a:chOff x="0" y="0"/>
          <a:chExt cx="0" cy="0"/>
        </a:xfrm>
      </p:grpSpPr>
      <p:sp>
        <p:nvSpPr>
          <p:cNvPr id="986" name="Google Shape;986;g365ad869b3a_0_14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7" name="Google Shape;987;g365ad869b3a_0_14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g365ad869b3a_0_14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9" name="Google Shape;999;g365ad869b3a_0_14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6" name="Shape 1006"/>
        <p:cNvGrpSpPr/>
        <p:nvPr/>
      </p:nvGrpSpPr>
      <p:grpSpPr>
        <a:xfrm>
          <a:off x="0" y="0"/>
          <a:ext cx="0" cy="0"/>
          <a:chOff x="0" y="0"/>
          <a:chExt cx="0" cy="0"/>
        </a:xfrm>
      </p:grpSpPr>
      <p:sp>
        <p:nvSpPr>
          <p:cNvPr id="1007" name="Google Shape;1007;g365ad869b3a_0_14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8" name="Google Shape;1008;g365ad869b3a_0_14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g365ad869b3a_0_14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0" name="Google Shape;1020;g365ad869b3a_0_14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65ad869b3a_0_5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365ad869b3a_0_5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365ad869b3a_0_15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8" name="Google Shape;1028;g365ad869b3a_0_15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5" name="Shape 1035"/>
        <p:cNvGrpSpPr/>
        <p:nvPr/>
      </p:nvGrpSpPr>
      <p:grpSpPr>
        <a:xfrm>
          <a:off x="0" y="0"/>
          <a:ext cx="0" cy="0"/>
          <a:chOff x="0" y="0"/>
          <a:chExt cx="0" cy="0"/>
        </a:xfrm>
      </p:grpSpPr>
      <p:sp>
        <p:nvSpPr>
          <p:cNvPr id="1036" name="Google Shape;1036;g15f9dcab8b2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7" name="Google Shape;1037;g15f9dcab8b2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38" name="Google Shape;1038;g15f9dcab8b2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3" name="Shape 1043"/>
        <p:cNvGrpSpPr/>
        <p:nvPr/>
      </p:nvGrpSpPr>
      <p:grpSpPr>
        <a:xfrm>
          <a:off x="0" y="0"/>
          <a:ext cx="0" cy="0"/>
          <a:chOff x="0" y="0"/>
          <a:chExt cx="0" cy="0"/>
        </a:xfrm>
      </p:grpSpPr>
      <p:sp>
        <p:nvSpPr>
          <p:cNvPr id="1044" name="Google Shape;1044;g336ddb40caf_1_20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5" name="Google Shape;1045;g336ddb40caf_1_20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6" name="Google Shape;1046;g336ddb40caf_1_20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365ad869b3a_0_9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2" name="Google Shape;1052;g365ad869b3a_0_9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7" name="Shape 1057"/>
        <p:cNvGrpSpPr/>
        <p:nvPr/>
      </p:nvGrpSpPr>
      <p:grpSpPr>
        <a:xfrm>
          <a:off x="0" y="0"/>
          <a:ext cx="0" cy="0"/>
          <a:chOff x="0" y="0"/>
          <a:chExt cx="0" cy="0"/>
        </a:xfrm>
      </p:grpSpPr>
      <p:sp>
        <p:nvSpPr>
          <p:cNvPr id="1058" name="Google Shape;1058;g365ad869b3a_0_19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9" name="Google Shape;1059;g365ad869b3a_0_19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5" name="Shape 1065"/>
        <p:cNvGrpSpPr/>
        <p:nvPr/>
      </p:nvGrpSpPr>
      <p:grpSpPr>
        <a:xfrm>
          <a:off x="0" y="0"/>
          <a:ext cx="0" cy="0"/>
          <a:chOff x="0" y="0"/>
          <a:chExt cx="0" cy="0"/>
        </a:xfrm>
      </p:grpSpPr>
      <p:sp>
        <p:nvSpPr>
          <p:cNvPr id="1066" name="Google Shape;1066;g365ad869b3a_0_10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7" name="Google Shape;1067;g365ad869b3a_0_10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8" name="Google Shape;1068;g365ad869b3a_0_10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6" name="Shape 1076"/>
        <p:cNvGrpSpPr/>
        <p:nvPr/>
      </p:nvGrpSpPr>
      <p:grpSpPr>
        <a:xfrm>
          <a:off x="0" y="0"/>
          <a:ext cx="0" cy="0"/>
          <a:chOff x="0" y="0"/>
          <a:chExt cx="0" cy="0"/>
        </a:xfrm>
      </p:grpSpPr>
      <p:sp>
        <p:nvSpPr>
          <p:cNvPr id="1077" name="Google Shape;1077;g336ddb40caf_1_20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8" name="Google Shape;1078;g336ddb40caf_1_20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4" name="Shape 1084"/>
        <p:cNvGrpSpPr/>
        <p:nvPr/>
      </p:nvGrpSpPr>
      <p:grpSpPr>
        <a:xfrm>
          <a:off x="0" y="0"/>
          <a:ext cx="0" cy="0"/>
          <a:chOff x="0" y="0"/>
          <a:chExt cx="0" cy="0"/>
        </a:xfrm>
      </p:grpSpPr>
      <p:sp>
        <p:nvSpPr>
          <p:cNvPr id="1085" name="Google Shape;1085;g336ddb40caf_1_20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6" name="Google Shape;1086;g336ddb40caf_1_20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2" name="Shape 1092"/>
        <p:cNvGrpSpPr/>
        <p:nvPr/>
      </p:nvGrpSpPr>
      <p:grpSpPr>
        <a:xfrm>
          <a:off x="0" y="0"/>
          <a:ext cx="0" cy="0"/>
          <a:chOff x="0" y="0"/>
          <a:chExt cx="0" cy="0"/>
        </a:xfrm>
      </p:grpSpPr>
      <p:sp>
        <p:nvSpPr>
          <p:cNvPr id="1093" name="Google Shape;1093;g336ddb40caf_1_20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4" name="Google Shape;1094;g336ddb40caf_1_20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0" name="Shape 1100"/>
        <p:cNvGrpSpPr/>
        <p:nvPr/>
      </p:nvGrpSpPr>
      <p:grpSpPr>
        <a:xfrm>
          <a:off x="0" y="0"/>
          <a:ext cx="0" cy="0"/>
          <a:chOff x="0" y="0"/>
          <a:chExt cx="0" cy="0"/>
        </a:xfrm>
      </p:grpSpPr>
      <p:sp>
        <p:nvSpPr>
          <p:cNvPr id="1101" name="Google Shape;1101;g365ad869b3a_0_10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2" name="Google Shape;1102;g365ad869b3a_0_10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3" name="Google Shape;1103;g365ad869b3a_0_10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65ad869b3a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g365ad869b3a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9" name="Shape 1109"/>
        <p:cNvGrpSpPr/>
        <p:nvPr/>
      </p:nvGrpSpPr>
      <p:grpSpPr>
        <a:xfrm>
          <a:off x="0" y="0"/>
          <a:ext cx="0" cy="0"/>
          <a:chOff x="0" y="0"/>
          <a:chExt cx="0" cy="0"/>
        </a:xfrm>
      </p:grpSpPr>
      <p:sp>
        <p:nvSpPr>
          <p:cNvPr id="1110" name="Google Shape;1110;g336ddb40caf_1_20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1" name="Google Shape;1111;g336ddb40caf_1_20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8" name="Shape 1118"/>
        <p:cNvGrpSpPr/>
        <p:nvPr/>
      </p:nvGrpSpPr>
      <p:grpSpPr>
        <a:xfrm>
          <a:off x="0" y="0"/>
          <a:ext cx="0" cy="0"/>
          <a:chOff x="0" y="0"/>
          <a:chExt cx="0" cy="0"/>
        </a:xfrm>
      </p:grpSpPr>
      <p:sp>
        <p:nvSpPr>
          <p:cNvPr id="1119" name="Google Shape;1119;g336ddb40caf_1_21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0" name="Google Shape;1120;g336ddb40caf_1_2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6" name="Shape 1126"/>
        <p:cNvGrpSpPr/>
        <p:nvPr/>
      </p:nvGrpSpPr>
      <p:grpSpPr>
        <a:xfrm>
          <a:off x="0" y="0"/>
          <a:ext cx="0" cy="0"/>
          <a:chOff x="0" y="0"/>
          <a:chExt cx="0" cy="0"/>
        </a:xfrm>
      </p:grpSpPr>
      <p:sp>
        <p:nvSpPr>
          <p:cNvPr id="1127" name="Google Shape;1127;g336ddb40caf_1_2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8" name="Google Shape;1128;g336ddb40caf_1_2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5" name="Shape 1135"/>
        <p:cNvGrpSpPr/>
        <p:nvPr/>
      </p:nvGrpSpPr>
      <p:grpSpPr>
        <a:xfrm>
          <a:off x="0" y="0"/>
          <a:ext cx="0" cy="0"/>
          <a:chOff x="0" y="0"/>
          <a:chExt cx="0" cy="0"/>
        </a:xfrm>
      </p:grpSpPr>
      <p:sp>
        <p:nvSpPr>
          <p:cNvPr id="1136" name="Google Shape;1136;g336ddb40caf_1_21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7" name="Google Shape;1137;g336ddb40caf_1_2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g365ad869b3a_0_1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6" name="Google Shape;1146;g365ad869b3a_0_12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7" name="Google Shape;1147;g365ad869b3a_0_120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3" name="Shape 1153"/>
        <p:cNvGrpSpPr/>
        <p:nvPr/>
      </p:nvGrpSpPr>
      <p:grpSpPr>
        <a:xfrm>
          <a:off x="0" y="0"/>
          <a:ext cx="0" cy="0"/>
          <a:chOff x="0" y="0"/>
          <a:chExt cx="0" cy="0"/>
        </a:xfrm>
      </p:grpSpPr>
      <p:sp>
        <p:nvSpPr>
          <p:cNvPr id="1154" name="Google Shape;1154;g336ddb40caf_1_21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5" name="Google Shape;1155;g336ddb40caf_1_2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336ddb40caf_1_21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3" name="Google Shape;1163;g336ddb40caf_1_2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8" name="Shape 1168"/>
        <p:cNvGrpSpPr/>
        <p:nvPr/>
      </p:nvGrpSpPr>
      <p:grpSpPr>
        <a:xfrm>
          <a:off x="0" y="0"/>
          <a:ext cx="0" cy="0"/>
          <a:chOff x="0" y="0"/>
          <a:chExt cx="0" cy="0"/>
        </a:xfrm>
      </p:grpSpPr>
      <p:sp>
        <p:nvSpPr>
          <p:cNvPr id="1169" name="Google Shape;1169;g336ddb40caf_1_21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0" name="Google Shape;1170;g336ddb40caf_1_2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365ad869b3a_0_12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8" name="Google Shape;1178;g365ad869b3a_0_12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9" name="Google Shape;1179;g365ad869b3a_0_12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336ddb40caf_1_2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7" name="Google Shape;1187;g336ddb40caf_1_2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65ad869b3a_0_16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g365ad869b3a_0_16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7" name="Google Shape;367;g365ad869b3a_0_160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2" name="Shape 1192"/>
        <p:cNvGrpSpPr/>
        <p:nvPr/>
      </p:nvGrpSpPr>
      <p:grpSpPr>
        <a:xfrm>
          <a:off x="0" y="0"/>
          <a:ext cx="0" cy="0"/>
          <a:chOff x="0" y="0"/>
          <a:chExt cx="0" cy="0"/>
        </a:xfrm>
      </p:grpSpPr>
      <p:sp>
        <p:nvSpPr>
          <p:cNvPr id="1193" name="Google Shape;1193;g336ddb40caf_1_21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4" name="Google Shape;1194;g336ddb40caf_1_2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9" name="Shape 1199"/>
        <p:cNvGrpSpPr/>
        <p:nvPr/>
      </p:nvGrpSpPr>
      <p:grpSpPr>
        <a:xfrm>
          <a:off x="0" y="0"/>
          <a:ext cx="0" cy="0"/>
          <a:chOff x="0" y="0"/>
          <a:chExt cx="0" cy="0"/>
        </a:xfrm>
      </p:grpSpPr>
      <p:sp>
        <p:nvSpPr>
          <p:cNvPr id="1200" name="Google Shape;1200;g336ddb40caf_1_2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1" name="Google Shape;1201;g336ddb40caf_1_2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7" name="Shape 1207"/>
        <p:cNvGrpSpPr/>
        <p:nvPr/>
      </p:nvGrpSpPr>
      <p:grpSpPr>
        <a:xfrm>
          <a:off x="0" y="0"/>
          <a:ext cx="0" cy="0"/>
          <a:chOff x="0" y="0"/>
          <a:chExt cx="0" cy="0"/>
        </a:xfrm>
      </p:grpSpPr>
      <p:sp>
        <p:nvSpPr>
          <p:cNvPr id="1208" name="Google Shape;1208;g365ad869b3a_0_13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9" name="Google Shape;1209;g365ad869b3a_0_13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0" name="Google Shape;1210;g365ad869b3a_0_13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g336ddb40caf_1_2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8" name="Google Shape;1218;g336ddb40caf_1_21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19" name="Google Shape;1219;g336ddb40caf_1_21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4" name="Shape 1224"/>
        <p:cNvGrpSpPr/>
        <p:nvPr/>
      </p:nvGrpSpPr>
      <p:grpSpPr>
        <a:xfrm>
          <a:off x="0" y="0"/>
          <a:ext cx="0" cy="0"/>
          <a:chOff x="0" y="0"/>
          <a:chExt cx="0" cy="0"/>
        </a:xfrm>
      </p:grpSpPr>
      <p:sp>
        <p:nvSpPr>
          <p:cNvPr id="1225" name="Google Shape;1225;g336ddb40caf_1_2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6" name="Google Shape;1226;g336ddb40caf_1_21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27" name="Google Shape;1227;g336ddb40caf_1_21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2" name="Shape 1232"/>
        <p:cNvGrpSpPr/>
        <p:nvPr/>
      </p:nvGrpSpPr>
      <p:grpSpPr>
        <a:xfrm>
          <a:off x="0" y="0"/>
          <a:ext cx="0" cy="0"/>
          <a:chOff x="0" y="0"/>
          <a:chExt cx="0" cy="0"/>
        </a:xfrm>
      </p:grpSpPr>
      <p:sp>
        <p:nvSpPr>
          <p:cNvPr id="1233" name="Google Shape;1233;g365ad869b3a_0_13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4" name="Google Shape;1234;g365ad869b3a_0_13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5" name="Google Shape;1235;g365ad869b3a_0_13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0" name="Shape 1240"/>
        <p:cNvGrpSpPr/>
        <p:nvPr/>
      </p:nvGrpSpPr>
      <p:grpSpPr>
        <a:xfrm>
          <a:off x="0" y="0"/>
          <a:ext cx="0" cy="0"/>
          <a:chOff x="0" y="0"/>
          <a:chExt cx="0" cy="0"/>
        </a:xfrm>
      </p:grpSpPr>
      <p:sp>
        <p:nvSpPr>
          <p:cNvPr id="1241" name="Google Shape;1241;g336ddb40caf_1_21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2" name="Google Shape;1242;g336ddb40caf_1_2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7" name="Shape 1247"/>
        <p:cNvGrpSpPr/>
        <p:nvPr/>
      </p:nvGrpSpPr>
      <p:grpSpPr>
        <a:xfrm>
          <a:off x="0" y="0"/>
          <a:ext cx="0" cy="0"/>
          <a:chOff x="0" y="0"/>
          <a:chExt cx="0" cy="0"/>
        </a:xfrm>
      </p:grpSpPr>
      <p:sp>
        <p:nvSpPr>
          <p:cNvPr id="1248" name="Google Shape;1248;g365ad869b3a_0_14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9" name="Google Shape;1249;g365ad869b3a_0_14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0" name="Google Shape;1250;g365ad869b3a_0_14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5" name="Shape 1255"/>
        <p:cNvGrpSpPr/>
        <p:nvPr/>
      </p:nvGrpSpPr>
      <p:grpSpPr>
        <a:xfrm>
          <a:off x="0" y="0"/>
          <a:ext cx="0" cy="0"/>
          <a:chOff x="0" y="0"/>
          <a:chExt cx="0" cy="0"/>
        </a:xfrm>
      </p:grpSpPr>
      <p:sp>
        <p:nvSpPr>
          <p:cNvPr id="1256" name="Google Shape;1256;g336ddb40caf_1_21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7" name="Google Shape;1257;g336ddb40caf_1_2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g365ad869b3a_0_14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5" name="Google Shape;1265;g365ad869b3a_0_14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6" name="Google Shape;1266;g365ad869b3a_0_145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 name="Shape 18"/>
        <p:cNvGrpSpPr/>
        <p:nvPr/>
      </p:nvGrpSpPr>
      <p:grpSpPr>
        <a:xfrm>
          <a:off x="0" y="0"/>
          <a:ext cx="0" cy="0"/>
          <a:chOff x="0" y="0"/>
          <a:chExt cx="0" cy="0"/>
        </a:xfrm>
      </p:grpSpPr>
      <p:sp>
        <p:nvSpPr>
          <p:cNvPr id="19" name="Google Shape;19;p14"/>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2" name="Google Shape;22;p14"/>
          <p:cNvSpPr txBox="1"/>
          <p:nvPr>
            <p:ph type="ctrTitle"/>
          </p:nvPr>
        </p:nvSpPr>
        <p:spPr>
          <a:xfrm>
            <a:off x="1295401" y="1873584"/>
            <a:ext cx="51207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23" name="Google Shape;23;p14"/>
          <p:cNvSpPr/>
          <p:nvPr>
            <p:ph idx="2" type="pic"/>
          </p:nvPr>
        </p:nvSpPr>
        <p:spPr>
          <a:xfrm>
            <a:off x="6743703" y="0"/>
            <a:ext cx="5448300" cy="6858000"/>
          </a:xfrm>
          <a:prstGeom prst="rect">
            <a:avLst/>
          </a:prstGeom>
          <a:noFill/>
          <a:ln>
            <a:noFill/>
          </a:ln>
        </p:spPr>
      </p:sp>
      <p:sp>
        <p:nvSpPr>
          <p:cNvPr id="24" name="Google Shape;24;p14"/>
          <p:cNvSpPr txBox="1"/>
          <p:nvPr>
            <p:ph idx="1" type="subTitle"/>
          </p:nvPr>
        </p:nvSpPr>
        <p:spPr>
          <a:xfrm>
            <a:off x="1295401" y="4572000"/>
            <a:ext cx="51207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5" name="Google Shape;25;p14"/>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66" name="Shape 66"/>
        <p:cNvGrpSpPr/>
        <p:nvPr/>
      </p:nvGrpSpPr>
      <p:grpSpPr>
        <a:xfrm>
          <a:off x="0" y="0"/>
          <a:ext cx="0" cy="0"/>
          <a:chOff x="0" y="0"/>
          <a:chExt cx="0" cy="0"/>
        </a:xfrm>
      </p:grpSpPr>
      <p:sp>
        <p:nvSpPr>
          <p:cNvPr id="67" name="Google Shape;67;p17"/>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8" name="Google Shape;68;p17"/>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9" name="Google Shape;69;p17"/>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0" name="Google Shape;70;p17"/>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7"/>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72" name="Google Shape;72;p17"/>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73" name="Shape 73"/>
        <p:cNvGrpSpPr/>
        <p:nvPr/>
      </p:nvGrpSpPr>
      <p:grpSpPr>
        <a:xfrm>
          <a:off x="0" y="0"/>
          <a:ext cx="0" cy="0"/>
          <a:chOff x="0" y="0"/>
          <a:chExt cx="0" cy="0"/>
        </a:xfrm>
      </p:grpSpPr>
      <p:sp>
        <p:nvSpPr>
          <p:cNvPr id="74" name="Google Shape;74;p18"/>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5" name="Google Shape;75;p18"/>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2745"/>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6" name="Google Shape;76;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2745"/>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7" name="Google Shape;77;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8" name="Google Shape;78;p18"/>
          <p:cNvSpPr txBox="1"/>
          <p:nvPr>
            <p:ph type="title"/>
          </p:nvPr>
        </p:nvSpPr>
        <p:spPr>
          <a:xfrm>
            <a:off x="1295398" y="2914650"/>
            <a:ext cx="80466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8"/>
          <p:cNvSpPr txBox="1"/>
          <p:nvPr>
            <p:ph idx="1" type="body"/>
          </p:nvPr>
        </p:nvSpPr>
        <p:spPr>
          <a:xfrm>
            <a:off x="1295398" y="4589463"/>
            <a:ext cx="80466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0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800"/>
              <a:buNone/>
              <a:defRPr sz="18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
        <p:nvSpPr>
          <p:cNvPr id="80" name="Google Shape;80;p1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81" name="Shape 81"/>
        <p:cNvGrpSpPr/>
        <p:nvPr/>
      </p:nvGrpSpPr>
      <p:grpSpPr>
        <a:xfrm>
          <a:off x="0" y="0"/>
          <a:ext cx="0" cy="0"/>
          <a:chOff x="0" y="0"/>
          <a:chExt cx="0" cy="0"/>
        </a:xfrm>
      </p:grpSpPr>
      <p:sp>
        <p:nvSpPr>
          <p:cNvPr id="82" name="Google Shape;82;p1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9"/>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4" name="Google Shape;84;p19"/>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5" name="Google Shape;85;p19"/>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6" name="Google Shape;86;p19"/>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7" name="Google Shape;87;p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5"/>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91" name="Google Shape;91;p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1" name="Shape 101"/>
        <p:cNvGrpSpPr/>
        <p:nvPr/>
      </p:nvGrpSpPr>
      <p:grpSpPr>
        <a:xfrm>
          <a:off x="0" y="0"/>
          <a:ext cx="0" cy="0"/>
          <a:chOff x="0" y="0"/>
          <a:chExt cx="0" cy="0"/>
        </a:xfrm>
      </p:grpSpPr>
      <p:sp>
        <p:nvSpPr>
          <p:cNvPr id="102" name="Google Shape;102;g365ad869b3a_0_812"/>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g365ad869b3a_0_81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 name="Google Shape;104;g365ad869b3a_0_812"/>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g365ad869b3a_0_8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6" name="Shape 106"/>
        <p:cNvGrpSpPr/>
        <p:nvPr/>
      </p:nvGrpSpPr>
      <p:grpSpPr>
        <a:xfrm>
          <a:off x="0" y="0"/>
          <a:ext cx="0" cy="0"/>
          <a:chOff x="0" y="0"/>
          <a:chExt cx="0" cy="0"/>
        </a:xfrm>
      </p:grpSpPr>
      <p:sp>
        <p:nvSpPr>
          <p:cNvPr id="107" name="Google Shape;107;g365ad869b3a_0_80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g365ad869b3a_0_80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09" name="Google Shape;109;g365ad869b3a_0_80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g365ad869b3a_0_80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g365ad869b3a_0_8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2" name="Shape 112"/>
        <p:cNvGrpSpPr/>
        <p:nvPr/>
      </p:nvGrpSpPr>
      <p:grpSpPr>
        <a:xfrm>
          <a:off x="0" y="0"/>
          <a:ext cx="0" cy="0"/>
          <a:chOff x="0" y="0"/>
          <a:chExt cx="0" cy="0"/>
        </a:xfrm>
      </p:grpSpPr>
      <p:sp>
        <p:nvSpPr>
          <p:cNvPr id="113" name="Google Shape;113;g365ad869b3a_0_817"/>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g365ad869b3a_0_817"/>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115" name="Google Shape;115;g365ad869b3a_0_817"/>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16" name="Shape 116"/>
        <p:cNvGrpSpPr/>
        <p:nvPr/>
      </p:nvGrpSpPr>
      <p:grpSpPr>
        <a:xfrm>
          <a:off x="0" y="0"/>
          <a:ext cx="0" cy="0"/>
          <a:chOff x="0" y="0"/>
          <a:chExt cx="0" cy="0"/>
        </a:xfrm>
      </p:grpSpPr>
      <p:sp>
        <p:nvSpPr>
          <p:cNvPr id="117" name="Google Shape;117;g365ad869b3a_0_799"/>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8" name="Google Shape;118;g365ad869b3a_0_799"/>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9" name="Google Shape;119;g365ad869b3a_0_799"/>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20" name="Google Shape;120;g365ad869b3a_0_799"/>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g365ad869b3a_0_799"/>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122" name="Google Shape;122;g365ad869b3a_0_799"/>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123" name="Shape 123"/>
        <p:cNvGrpSpPr/>
        <p:nvPr/>
      </p:nvGrpSpPr>
      <p:grpSpPr>
        <a:xfrm>
          <a:off x="0" y="0"/>
          <a:ext cx="0" cy="0"/>
          <a:chOff x="0" y="0"/>
          <a:chExt cx="0" cy="0"/>
        </a:xfrm>
      </p:grpSpPr>
      <p:sp>
        <p:nvSpPr>
          <p:cNvPr id="124" name="Google Shape;124;g365ad869b3a_0_82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g365ad869b3a_0_821"/>
          <p:cNvSpPr txBox="1"/>
          <p:nvPr>
            <p:ph idx="1" type="body"/>
          </p:nvPr>
        </p:nvSpPr>
        <p:spPr>
          <a:xfrm>
            <a:off x="106984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latin typeface="Arial"/>
                <a:ea typeface="Arial"/>
                <a:cs typeface="Arial"/>
                <a:sym typeface="Aria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6" name="Google Shape;126;g365ad869b3a_0_821"/>
          <p:cNvSpPr txBox="1"/>
          <p:nvPr>
            <p:ph idx="2" type="body"/>
          </p:nvPr>
        </p:nvSpPr>
        <p:spPr>
          <a:xfrm>
            <a:off x="1069848" y="2755898"/>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7" name="Google Shape;127;g365ad869b3a_0_821"/>
          <p:cNvSpPr txBox="1"/>
          <p:nvPr>
            <p:ph idx="3" type="body"/>
          </p:nvPr>
        </p:nvSpPr>
        <p:spPr>
          <a:xfrm>
            <a:off x="637336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8" name="Google Shape;128;g365ad869b3a_0_821"/>
          <p:cNvSpPr txBox="1"/>
          <p:nvPr>
            <p:ph idx="4" type="body"/>
          </p:nvPr>
        </p:nvSpPr>
        <p:spPr>
          <a:xfrm>
            <a:off x="6373368" y="2756581"/>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9" name="Google Shape;129;g365ad869b3a_0_821"/>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g365ad869b3a_0_8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 name="Google Shape;131;g365ad869b3a_0_8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32" name="Shape 132"/>
        <p:cNvGrpSpPr/>
        <p:nvPr/>
      </p:nvGrpSpPr>
      <p:grpSpPr>
        <a:xfrm>
          <a:off x="0" y="0"/>
          <a:ext cx="0" cy="0"/>
          <a:chOff x="0" y="0"/>
          <a:chExt cx="0" cy="0"/>
        </a:xfrm>
      </p:grpSpPr>
      <p:sp>
        <p:nvSpPr>
          <p:cNvPr id="133" name="Google Shape;133;g365ad869b3a_0_83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g365ad869b3a_0_830"/>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5" name="Google Shape;135;g365ad869b3a_0_830"/>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6" name="Google Shape;136;g365ad869b3a_0_830"/>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7" name="Google Shape;137;g365ad869b3a_0_830"/>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8" name="Google Shape;138;g365ad869b3a_0_83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g365ad869b3a_0_83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g365ad869b3a_0_83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5"/>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29" name="Google Shape;29;p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1" name="Shape 141"/>
        <p:cNvGrpSpPr/>
        <p:nvPr/>
      </p:nvGrpSpPr>
      <p:grpSpPr>
        <a:xfrm>
          <a:off x="0" y="0"/>
          <a:ext cx="0" cy="0"/>
          <a:chOff x="0" y="0"/>
          <a:chExt cx="0" cy="0"/>
        </a:xfrm>
      </p:grpSpPr>
      <p:sp>
        <p:nvSpPr>
          <p:cNvPr id="142" name="Google Shape;142;g365ad869b3a_0_83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43" name="Google Shape;143;g365ad869b3a_0_839"/>
          <p:cNvSpPr/>
          <p:nvPr>
            <p:ph idx="2" type="pic"/>
          </p:nvPr>
        </p:nvSpPr>
        <p:spPr>
          <a:xfrm>
            <a:off x="4724400" y="1828801"/>
            <a:ext cx="6172200" cy="4343400"/>
          </a:xfrm>
          <a:prstGeom prst="rect">
            <a:avLst/>
          </a:prstGeom>
          <a:noFill/>
          <a:ln>
            <a:noFill/>
          </a:ln>
        </p:spPr>
      </p:sp>
      <p:sp>
        <p:nvSpPr>
          <p:cNvPr id="144" name="Google Shape;144;g365ad869b3a_0_839"/>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45" name="Google Shape;145;g365ad869b3a_0_83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6" name="Google Shape;146;g365ad869b3a_0_83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g365ad869b3a_0_83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148" name="Shape 148"/>
        <p:cNvGrpSpPr/>
        <p:nvPr/>
      </p:nvGrpSpPr>
      <p:grpSpPr>
        <a:xfrm>
          <a:off x="0" y="0"/>
          <a:ext cx="0" cy="0"/>
          <a:chOff x="0" y="0"/>
          <a:chExt cx="0" cy="0"/>
        </a:xfrm>
      </p:grpSpPr>
      <p:sp>
        <p:nvSpPr>
          <p:cNvPr id="149" name="Google Shape;149;g365ad869b3a_0_846"/>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0" name="Google Shape;150;g365ad869b3a_0_846"/>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1" name="Google Shape;151;g365ad869b3a_0_846"/>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2" name="Google Shape;152;g365ad869b3a_0_846"/>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3" name="Google Shape;153;g365ad869b3a_0_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54" name="Google Shape;154;g365ad869b3a_0_846"/>
          <p:cNvSpPr/>
          <p:nvPr>
            <p:ph idx="2" type="pic"/>
          </p:nvPr>
        </p:nvSpPr>
        <p:spPr>
          <a:xfrm>
            <a:off x="1298448" y="1828801"/>
            <a:ext cx="4572000" cy="3429000"/>
          </a:xfrm>
          <a:prstGeom prst="rect">
            <a:avLst/>
          </a:prstGeom>
          <a:noFill/>
          <a:ln>
            <a:noFill/>
          </a:ln>
        </p:spPr>
      </p:sp>
      <p:sp>
        <p:nvSpPr>
          <p:cNvPr id="155" name="Google Shape;155;g365ad869b3a_0_846"/>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156" name="Google Shape;156;g365ad869b3a_0_846"/>
          <p:cNvSpPr/>
          <p:nvPr>
            <p:ph idx="3" type="pic"/>
          </p:nvPr>
        </p:nvSpPr>
        <p:spPr>
          <a:xfrm>
            <a:off x="6324600" y="1828801"/>
            <a:ext cx="4572000" cy="3429000"/>
          </a:xfrm>
          <a:prstGeom prst="rect">
            <a:avLst/>
          </a:prstGeom>
          <a:noFill/>
          <a:ln>
            <a:noFill/>
          </a:ln>
        </p:spPr>
      </p:sp>
      <p:sp>
        <p:nvSpPr>
          <p:cNvPr id="157" name="Google Shape;157;g365ad869b3a_0_846"/>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58" name="Google Shape;158;g365ad869b3a_0_84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g365ad869b3a_0_84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g365ad869b3a_0_84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61" name="Shape 161"/>
        <p:cNvGrpSpPr/>
        <p:nvPr/>
      </p:nvGrpSpPr>
      <p:grpSpPr>
        <a:xfrm>
          <a:off x="0" y="0"/>
          <a:ext cx="0" cy="0"/>
          <a:chOff x="0" y="0"/>
          <a:chExt cx="0" cy="0"/>
        </a:xfrm>
      </p:grpSpPr>
      <p:sp>
        <p:nvSpPr>
          <p:cNvPr id="162" name="Google Shape;162;g365ad869b3a_0_85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g365ad869b3a_0_859"/>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64" name="Google Shape;164;g365ad869b3a_0_85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g365ad869b3a_0_85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g365ad869b3a_0_85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6" name="Shape 176"/>
        <p:cNvGrpSpPr/>
        <p:nvPr/>
      </p:nvGrpSpPr>
      <p:grpSpPr>
        <a:xfrm>
          <a:off x="0" y="0"/>
          <a:ext cx="0" cy="0"/>
          <a:chOff x="0" y="0"/>
          <a:chExt cx="0" cy="0"/>
        </a:xfrm>
      </p:grpSpPr>
      <p:sp>
        <p:nvSpPr>
          <p:cNvPr id="177" name="Google Shape;177;g365ad869b3a_0_182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78" name="Google Shape;178;g365ad869b3a_0_1827"/>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179" name="Google Shape;179;g365ad869b3a_0_182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0" name="Google Shape;180;g365ad869b3a_0_182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1" name="Google Shape;181;g365ad869b3a_0_182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2" name="Shape 182"/>
        <p:cNvGrpSpPr/>
        <p:nvPr/>
      </p:nvGrpSpPr>
      <p:grpSpPr>
        <a:xfrm>
          <a:off x="0" y="0"/>
          <a:ext cx="0" cy="0"/>
          <a:chOff x="0" y="0"/>
          <a:chExt cx="0" cy="0"/>
        </a:xfrm>
      </p:grpSpPr>
      <p:sp>
        <p:nvSpPr>
          <p:cNvPr id="183" name="Google Shape;183;g365ad869b3a_0_1820"/>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4" name="Google Shape;184;g365ad869b3a_0_1820"/>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5" name="Google Shape;185;g365ad869b3a_0_1820"/>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6" name="Google Shape;186;g365ad869b3a_0_1820"/>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187" name="Google Shape;187;g365ad869b3a_0_1820"/>
          <p:cNvSpPr/>
          <p:nvPr>
            <p:ph idx="2" type="pic"/>
          </p:nvPr>
        </p:nvSpPr>
        <p:spPr>
          <a:xfrm>
            <a:off x="6743703" y="0"/>
            <a:ext cx="5448300" cy="6858000"/>
          </a:xfrm>
          <a:prstGeom prst="rect">
            <a:avLst/>
          </a:prstGeom>
          <a:noFill/>
          <a:ln>
            <a:noFill/>
          </a:ln>
        </p:spPr>
      </p:sp>
      <p:sp>
        <p:nvSpPr>
          <p:cNvPr id="188" name="Google Shape;188;g365ad869b3a_0_1820"/>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89" name="Shape 189"/>
        <p:cNvGrpSpPr/>
        <p:nvPr/>
      </p:nvGrpSpPr>
      <p:grpSpPr>
        <a:xfrm>
          <a:off x="0" y="0"/>
          <a:ext cx="0" cy="0"/>
          <a:chOff x="0" y="0"/>
          <a:chExt cx="0" cy="0"/>
        </a:xfrm>
      </p:grpSpPr>
      <p:sp>
        <p:nvSpPr>
          <p:cNvPr id="190" name="Google Shape;190;g365ad869b3a_0_1833"/>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1" name="Google Shape;191;g365ad869b3a_0_1833"/>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2" name="Google Shape;192;g365ad869b3a_0_1833"/>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3" name="Google Shape;193;g365ad869b3a_0_1833"/>
          <p:cNvSpPr txBox="1"/>
          <p:nvPr>
            <p:ph type="ctrTitle"/>
          </p:nvPr>
        </p:nvSpPr>
        <p:spPr>
          <a:xfrm>
            <a:off x="1295400" y="1873584"/>
            <a:ext cx="64008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94" name="Google Shape;194;g365ad869b3a_0_1833"/>
          <p:cNvSpPr txBox="1"/>
          <p:nvPr>
            <p:ph idx="1" type="subTitle"/>
          </p:nvPr>
        </p:nvSpPr>
        <p:spPr>
          <a:xfrm>
            <a:off x="1295400" y="4572000"/>
            <a:ext cx="64008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195" name="Shape 195"/>
        <p:cNvGrpSpPr/>
        <p:nvPr/>
      </p:nvGrpSpPr>
      <p:grpSpPr>
        <a:xfrm>
          <a:off x="0" y="0"/>
          <a:ext cx="0" cy="0"/>
          <a:chOff x="0" y="0"/>
          <a:chExt cx="0" cy="0"/>
        </a:xfrm>
      </p:grpSpPr>
      <p:sp>
        <p:nvSpPr>
          <p:cNvPr id="196" name="Google Shape;196;g365ad869b3a_0_1839"/>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7" name="Google Shape;197;g365ad869b3a_0_1839"/>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3137"/>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8" name="Google Shape;198;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3137"/>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9" name="Google Shape;199;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00" name="Google Shape;200;g365ad869b3a_0_1839"/>
          <p:cNvSpPr txBox="1"/>
          <p:nvPr>
            <p:ph type="title"/>
          </p:nvPr>
        </p:nvSpPr>
        <p:spPr>
          <a:xfrm>
            <a:off x="1295398" y="2914650"/>
            <a:ext cx="80469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1" name="Google Shape;201;g365ad869b3a_0_1839"/>
          <p:cNvSpPr txBox="1"/>
          <p:nvPr>
            <p:ph idx="1" type="body"/>
          </p:nvPr>
        </p:nvSpPr>
        <p:spPr>
          <a:xfrm>
            <a:off x="1295398" y="4589463"/>
            <a:ext cx="80469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1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900"/>
              <a:buNone/>
              <a:defRPr sz="19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1_Comparison">
    <p:spTree>
      <p:nvGrpSpPr>
        <p:cNvPr id="202" name="Shape 202"/>
        <p:cNvGrpSpPr/>
        <p:nvPr/>
      </p:nvGrpSpPr>
      <p:grpSpPr>
        <a:xfrm>
          <a:off x="0" y="0"/>
          <a:ext cx="0" cy="0"/>
          <a:chOff x="0" y="0"/>
          <a:chExt cx="0" cy="0"/>
        </a:xfrm>
      </p:grpSpPr>
      <p:sp>
        <p:nvSpPr>
          <p:cNvPr id="203" name="Google Shape;203;g365ad869b3a_0_1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4" name="Google Shape;204;g365ad869b3a_0_1846"/>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5" name="Google Shape;205;g365ad869b3a_0_1846"/>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6" name="Google Shape;206;g365ad869b3a_0_1846"/>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7" name="Google Shape;207;g365ad869b3a_0_1846"/>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8" name="Google Shape;208;g365ad869b3a_0_184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chemeClr val="dk1"/>
              </a:buClr>
              <a:buSzPts val="1500"/>
              <a:buFont typeface="Calibri"/>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09" name="Google Shape;209;g365ad869b3a_0_184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Clr>
                <a:schemeClr val="dk1"/>
              </a:buClr>
              <a:buSzPts val="1500"/>
              <a:buFont typeface="Book Antiqua"/>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10" name="Google Shape;210;g365ad869b3a_0_184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211" name="Shape 211"/>
        <p:cNvGrpSpPr/>
        <p:nvPr/>
      </p:nvGrpSpPr>
      <p:grpSpPr>
        <a:xfrm>
          <a:off x="0" y="0"/>
          <a:ext cx="0" cy="0"/>
          <a:chOff x="0" y="0"/>
          <a:chExt cx="0" cy="0"/>
        </a:xfrm>
      </p:grpSpPr>
      <p:sp>
        <p:nvSpPr>
          <p:cNvPr id="212" name="Google Shape;212;g365ad869b3a_0_185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3" name="Google Shape;213;g365ad869b3a_0_185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4" name="Google Shape;214;g365ad869b3a_0_185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1_Title Slide with Picture">
    <p:spTree>
      <p:nvGrpSpPr>
        <p:cNvPr id="215" name="Shape 215"/>
        <p:cNvGrpSpPr/>
        <p:nvPr/>
      </p:nvGrpSpPr>
      <p:grpSpPr>
        <a:xfrm>
          <a:off x="0" y="0"/>
          <a:ext cx="0" cy="0"/>
          <a:chOff x="0" y="0"/>
          <a:chExt cx="0" cy="0"/>
        </a:xfrm>
      </p:grpSpPr>
      <p:sp>
        <p:nvSpPr>
          <p:cNvPr id="216" name="Google Shape;216;g365ad869b3a_0_1859"/>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7" name="Google Shape;217;g365ad869b3a_0_1859"/>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8" name="Google Shape;218;g365ad869b3a_0_1859"/>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9" name="Google Shape;219;g365ad869b3a_0_1859"/>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20" name="Google Shape;220;g365ad869b3a_0_1859"/>
          <p:cNvSpPr/>
          <p:nvPr>
            <p:ph idx="2" type="pic"/>
          </p:nvPr>
        </p:nvSpPr>
        <p:spPr>
          <a:xfrm>
            <a:off x="6743703" y="0"/>
            <a:ext cx="5448300" cy="6858000"/>
          </a:xfrm>
          <a:prstGeom prst="rect">
            <a:avLst/>
          </a:prstGeom>
          <a:noFill/>
          <a:ln>
            <a:noFill/>
          </a:ln>
        </p:spPr>
      </p:sp>
      <p:sp>
        <p:nvSpPr>
          <p:cNvPr id="221" name="Google Shape;221;g365ad869b3a_0_1859"/>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22" name="Google Shape;222;g365ad869b3a_0_1859"/>
          <p:cNvSpPr txBox="1"/>
          <p:nvPr>
            <p:ph idx="12" type="sldNum"/>
          </p:nvPr>
        </p:nvSpPr>
        <p:spPr>
          <a:xfrm>
            <a:off x="11409045" y="6333134"/>
            <a:ext cx="731700" cy="5247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2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23" name="Shape 223"/>
        <p:cNvGrpSpPr/>
        <p:nvPr/>
      </p:nvGrpSpPr>
      <p:grpSpPr>
        <a:xfrm>
          <a:off x="0" y="0"/>
          <a:ext cx="0" cy="0"/>
          <a:chOff x="0" y="0"/>
          <a:chExt cx="0" cy="0"/>
        </a:xfrm>
      </p:grpSpPr>
      <p:sp>
        <p:nvSpPr>
          <p:cNvPr id="224" name="Google Shape;224;g365ad869b3a_0_186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25" name="Google Shape;225;g365ad869b3a_0_1867"/>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6" name="Google Shape;226;g365ad869b3a_0_1867"/>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7" name="Google Shape;227;g365ad869b3a_0_1867"/>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8" name="Google Shape;228;g365ad869b3a_0_1867"/>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9" name="Google Shape;229;g365ad869b3a_0_186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0" name="Google Shape;230;g365ad869b3a_0_186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1" name="Google Shape;231;g365ad869b3a_0_186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32" name="Shape 232"/>
        <p:cNvGrpSpPr/>
        <p:nvPr/>
      </p:nvGrpSpPr>
      <p:grpSpPr>
        <a:xfrm>
          <a:off x="0" y="0"/>
          <a:ext cx="0" cy="0"/>
          <a:chOff x="0" y="0"/>
          <a:chExt cx="0" cy="0"/>
        </a:xfrm>
      </p:grpSpPr>
      <p:sp>
        <p:nvSpPr>
          <p:cNvPr id="233" name="Google Shape;233;g365ad869b3a_0_187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4" name="Google Shape;234;g365ad869b3a_0_1876"/>
          <p:cNvSpPr txBox="1"/>
          <p:nvPr>
            <p:ph idx="1" type="body"/>
          </p:nvPr>
        </p:nvSpPr>
        <p:spPr>
          <a:xfrm>
            <a:off x="4728209" y="1828800"/>
            <a:ext cx="6126900" cy="43437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900"/>
              </a:spcBef>
              <a:spcAft>
                <a:spcPts val="0"/>
              </a:spcAft>
              <a:buClr>
                <a:srgbClr val="3A3D4B"/>
              </a:buClr>
              <a:buSzPts val="2400"/>
              <a:buChar char="•"/>
              <a:defRPr sz="2400"/>
            </a:lvl1pPr>
            <a:lvl2pPr indent="-355600" lvl="1" marL="914400" algn="l">
              <a:lnSpc>
                <a:spcPct val="90000"/>
              </a:lnSpc>
              <a:spcBef>
                <a:spcPts val="1100"/>
              </a:spcBef>
              <a:spcAft>
                <a:spcPts val="0"/>
              </a:spcAft>
              <a:buSzPts val="2000"/>
              <a:buChar char="•"/>
              <a:defRPr sz="2000"/>
            </a:lvl2pPr>
            <a:lvl3pPr indent="-349250" lvl="2" marL="1371600" algn="l">
              <a:lnSpc>
                <a:spcPct val="90000"/>
              </a:lnSpc>
              <a:spcBef>
                <a:spcPts val="800"/>
              </a:spcBef>
              <a:spcAft>
                <a:spcPts val="0"/>
              </a:spcAft>
              <a:buSzPts val="1900"/>
              <a:buChar char="✔"/>
              <a:defRPr sz="1900"/>
            </a:lvl3pPr>
            <a:lvl4pPr indent="-330200" lvl="3" marL="1828800" algn="l">
              <a:lnSpc>
                <a:spcPct val="90000"/>
              </a:lnSpc>
              <a:spcBef>
                <a:spcPts val="800"/>
              </a:spcBef>
              <a:spcAft>
                <a:spcPts val="0"/>
              </a:spcAft>
              <a:buClr>
                <a:srgbClr val="3A3D4B"/>
              </a:buClr>
              <a:buSzPts val="1600"/>
              <a:buChar char="•"/>
              <a:defRPr sz="1600"/>
            </a:lvl4pPr>
            <a:lvl5pPr indent="-330200" lvl="4" marL="2286000" algn="l">
              <a:lnSpc>
                <a:spcPct val="90000"/>
              </a:lnSpc>
              <a:spcBef>
                <a:spcPts val="800"/>
              </a:spcBef>
              <a:spcAft>
                <a:spcPts val="0"/>
              </a:spcAft>
              <a:buClr>
                <a:srgbClr val="3A3D4B"/>
              </a:buClr>
              <a:buSzPts val="1600"/>
              <a:buChar char="•"/>
              <a:defRPr sz="1600"/>
            </a:lvl5pPr>
            <a:lvl6pPr indent="-355600" lvl="5" marL="2743200" algn="l">
              <a:lnSpc>
                <a:spcPct val="90000"/>
              </a:lnSpc>
              <a:spcBef>
                <a:spcPts val="800"/>
              </a:spcBef>
              <a:spcAft>
                <a:spcPts val="0"/>
              </a:spcAft>
              <a:buClr>
                <a:schemeClr val="dk1"/>
              </a:buClr>
              <a:buSzPts val="2000"/>
              <a:buChar char="•"/>
              <a:defRPr sz="2000"/>
            </a:lvl6pPr>
            <a:lvl7pPr indent="-355600" lvl="6" marL="3200400" algn="l">
              <a:lnSpc>
                <a:spcPct val="90000"/>
              </a:lnSpc>
              <a:spcBef>
                <a:spcPts val="800"/>
              </a:spcBef>
              <a:spcAft>
                <a:spcPts val="0"/>
              </a:spcAft>
              <a:buClr>
                <a:schemeClr val="dk1"/>
              </a:buClr>
              <a:buSzPts val="2000"/>
              <a:buChar char="•"/>
              <a:defRPr sz="2000"/>
            </a:lvl7pPr>
            <a:lvl8pPr indent="-355600" lvl="7" marL="3657600" algn="l">
              <a:lnSpc>
                <a:spcPct val="90000"/>
              </a:lnSpc>
              <a:spcBef>
                <a:spcPts val="800"/>
              </a:spcBef>
              <a:spcAft>
                <a:spcPts val="0"/>
              </a:spcAft>
              <a:buClr>
                <a:schemeClr val="dk1"/>
              </a:buClr>
              <a:buSzPts val="2000"/>
              <a:buChar char="•"/>
              <a:defRPr sz="2000"/>
            </a:lvl8pPr>
            <a:lvl9pPr indent="-355600" lvl="8" marL="4114800" algn="l">
              <a:lnSpc>
                <a:spcPct val="90000"/>
              </a:lnSpc>
              <a:spcBef>
                <a:spcPts val="800"/>
              </a:spcBef>
              <a:spcAft>
                <a:spcPts val="0"/>
              </a:spcAft>
              <a:buClr>
                <a:schemeClr val="dk1"/>
              </a:buClr>
              <a:buSzPts val="2000"/>
              <a:buChar char="•"/>
              <a:defRPr sz="2000"/>
            </a:lvl9pPr>
          </a:lstStyle>
          <a:p/>
        </p:txBody>
      </p:sp>
      <p:sp>
        <p:nvSpPr>
          <p:cNvPr id="235" name="Google Shape;235;g365ad869b3a_0_1876"/>
          <p:cNvSpPr txBox="1"/>
          <p:nvPr>
            <p:ph idx="2"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36" name="Google Shape;236;g365ad869b3a_0_187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7" name="Google Shape;237;g365ad869b3a_0_187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8" name="Google Shape;238;g365ad869b3a_0_187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9" name="Shape 239"/>
        <p:cNvGrpSpPr/>
        <p:nvPr/>
      </p:nvGrpSpPr>
      <p:grpSpPr>
        <a:xfrm>
          <a:off x="0" y="0"/>
          <a:ext cx="0" cy="0"/>
          <a:chOff x="0" y="0"/>
          <a:chExt cx="0" cy="0"/>
        </a:xfrm>
      </p:grpSpPr>
      <p:sp>
        <p:nvSpPr>
          <p:cNvPr id="240" name="Google Shape;240;g365ad869b3a_0_188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1" name="Google Shape;241;g365ad869b3a_0_1883"/>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2" name="Google Shape;242;g365ad869b3a_0_1883"/>
          <p:cNvSpPr txBox="1"/>
          <p:nvPr>
            <p:ph idx="2" type="body"/>
          </p:nvPr>
        </p:nvSpPr>
        <p:spPr>
          <a:xfrm>
            <a:off x="6324600" y="1828799"/>
            <a:ext cx="45720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3" name="Google Shape;243;g365ad869b3a_0_1883"/>
          <p:cNvSpPr txBox="1"/>
          <p:nvPr>
            <p:ph idx="11" type="ftr"/>
          </p:nvPr>
        </p:nvSpPr>
        <p:spPr>
          <a:xfrm>
            <a:off x="1295400" y="651215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4" name="Google Shape;244;g365ad869b3a_0_1883"/>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5" name="Google Shape;245;g365ad869b3a_0_1883"/>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6" name="Shape 246"/>
        <p:cNvGrpSpPr/>
        <p:nvPr/>
      </p:nvGrpSpPr>
      <p:grpSpPr>
        <a:xfrm>
          <a:off x="0" y="0"/>
          <a:ext cx="0" cy="0"/>
          <a:chOff x="0" y="0"/>
          <a:chExt cx="0" cy="0"/>
        </a:xfrm>
      </p:grpSpPr>
      <p:sp>
        <p:nvSpPr>
          <p:cNvPr id="247" name="Google Shape;247;g365ad869b3a_0_189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8" name="Google Shape;248;g365ad869b3a_0_1890"/>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9" name="Google Shape;249;g365ad869b3a_0_1890"/>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0" name="Google Shape;250;g365ad869b3a_0_1890"/>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51" name="Shape 251"/>
        <p:cNvGrpSpPr/>
        <p:nvPr/>
      </p:nvGrpSpPr>
      <p:grpSpPr>
        <a:xfrm>
          <a:off x="0" y="0"/>
          <a:ext cx="0" cy="0"/>
          <a:chOff x="0" y="0"/>
          <a:chExt cx="0" cy="0"/>
        </a:xfrm>
      </p:grpSpPr>
      <p:sp>
        <p:nvSpPr>
          <p:cNvPr id="252" name="Google Shape;252;g365ad869b3a_0_189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53" name="Google Shape;253;g365ad869b3a_0_1895"/>
          <p:cNvSpPr/>
          <p:nvPr>
            <p:ph idx="2" type="pic"/>
          </p:nvPr>
        </p:nvSpPr>
        <p:spPr>
          <a:xfrm>
            <a:off x="4724400" y="1828801"/>
            <a:ext cx="6172500" cy="4343700"/>
          </a:xfrm>
          <a:prstGeom prst="rect">
            <a:avLst/>
          </a:prstGeom>
          <a:noFill/>
          <a:ln>
            <a:noFill/>
          </a:ln>
        </p:spPr>
      </p:sp>
      <p:sp>
        <p:nvSpPr>
          <p:cNvPr id="254" name="Google Shape;254;g365ad869b3a_0_1895"/>
          <p:cNvSpPr txBox="1"/>
          <p:nvPr>
            <p:ph idx="1"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55" name="Google Shape;255;g365ad869b3a_0_189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6" name="Google Shape;256;g365ad869b3a_0_189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7" name="Google Shape;257;g365ad869b3a_0_189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258" name="Shape 258"/>
        <p:cNvGrpSpPr/>
        <p:nvPr/>
      </p:nvGrpSpPr>
      <p:grpSpPr>
        <a:xfrm>
          <a:off x="0" y="0"/>
          <a:ext cx="0" cy="0"/>
          <a:chOff x="0" y="0"/>
          <a:chExt cx="0" cy="0"/>
        </a:xfrm>
      </p:grpSpPr>
      <p:sp>
        <p:nvSpPr>
          <p:cNvPr id="259" name="Google Shape;259;g365ad869b3a_0_1902"/>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0" name="Google Shape;260;g365ad869b3a_0_1902"/>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1" name="Google Shape;261;g365ad869b3a_0_1902"/>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2" name="Google Shape;262;g365ad869b3a_0_1902"/>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3" name="Google Shape;263;g365ad869b3a_0_190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64" name="Google Shape;264;g365ad869b3a_0_1902"/>
          <p:cNvSpPr/>
          <p:nvPr>
            <p:ph idx="2" type="pic"/>
          </p:nvPr>
        </p:nvSpPr>
        <p:spPr>
          <a:xfrm>
            <a:off x="1298448" y="1828801"/>
            <a:ext cx="4572000" cy="3429300"/>
          </a:xfrm>
          <a:prstGeom prst="rect">
            <a:avLst/>
          </a:prstGeom>
          <a:noFill/>
          <a:ln>
            <a:noFill/>
          </a:ln>
        </p:spPr>
      </p:sp>
      <p:sp>
        <p:nvSpPr>
          <p:cNvPr id="265" name="Google Shape;265;g365ad869b3a_0_1902"/>
          <p:cNvSpPr txBox="1"/>
          <p:nvPr>
            <p:ph idx="1" type="body"/>
          </p:nvPr>
        </p:nvSpPr>
        <p:spPr>
          <a:xfrm>
            <a:off x="1371273"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descr="An empty placeholder to add an image. Click on the placeholder and select the image that you wish to add" id="266" name="Google Shape;266;g365ad869b3a_0_1902"/>
          <p:cNvSpPr/>
          <p:nvPr>
            <p:ph idx="3" type="pic"/>
          </p:nvPr>
        </p:nvSpPr>
        <p:spPr>
          <a:xfrm>
            <a:off x="6324600" y="1828801"/>
            <a:ext cx="4572000" cy="3429300"/>
          </a:xfrm>
          <a:prstGeom prst="rect">
            <a:avLst/>
          </a:prstGeom>
          <a:noFill/>
          <a:ln>
            <a:noFill/>
          </a:ln>
        </p:spPr>
      </p:sp>
      <p:sp>
        <p:nvSpPr>
          <p:cNvPr id="267" name="Google Shape;267;g365ad869b3a_0_1902"/>
          <p:cNvSpPr txBox="1"/>
          <p:nvPr>
            <p:ph idx="4" type="body"/>
          </p:nvPr>
        </p:nvSpPr>
        <p:spPr>
          <a:xfrm>
            <a:off x="6412954"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68" name="Google Shape;268;g365ad869b3a_0_1902"/>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69" name="Google Shape;269;g365ad869b3a_0_1902"/>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0" name="Google Shape;270;g365ad869b3a_0_1902"/>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71" name="Shape 271"/>
        <p:cNvGrpSpPr/>
        <p:nvPr/>
      </p:nvGrpSpPr>
      <p:grpSpPr>
        <a:xfrm>
          <a:off x="0" y="0"/>
          <a:ext cx="0" cy="0"/>
          <a:chOff x="0" y="0"/>
          <a:chExt cx="0" cy="0"/>
        </a:xfrm>
      </p:grpSpPr>
      <p:sp>
        <p:nvSpPr>
          <p:cNvPr id="272" name="Google Shape;272;g365ad869b3a_0_19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3" name="Google Shape;273;g365ad869b3a_0_1915"/>
          <p:cNvSpPr txBox="1"/>
          <p:nvPr>
            <p:ph idx="1" type="body"/>
          </p:nvPr>
        </p:nvSpPr>
        <p:spPr>
          <a:xfrm rot="5400000">
            <a:off x="3924150" y="-799950"/>
            <a:ext cx="4343700" cy="960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74" name="Google Shape;274;g365ad869b3a_0_191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5" name="Google Shape;275;g365ad869b3a_0_191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6" name="Google Shape;276;g365ad869b3a_0_191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77" name="Shape 277"/>
        <p:cNvGrpSpPr/>
        <p:nvPr/>
      </p:nvGrpSpPr>
      <p:grpSpPr>
        <a:xfrm>
          <a:off x="0" y="0"/>
          <a:ext cx="0" cy="0"/>
          <a:chOff x="0" y="0"/>
          <a:chExt cx="0" cy="0"/>
        </a:xfrm>
      </p:grpSpPr>
      <p:sp>
        <p:nvSpPr>
          <p:cNvPr id="278" name="Google Shape;278;g365ad869b3a_0_192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B12524"/>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9" name="Google Shape;279;g365ad869b3a_0_1921"/>
          <p:cNvSpPr txBox="1"/>
          <p:nvPr>
            <p:ph idx="10" type="dt"/>
          </p:nvPr>
        </p:nvSpPr>
        <p:spPr>
          <a:xfrm>
            <a:off x="838200" y="6356350"/>
            <a:ext cx="1460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0" name="Google Shape;280;g365ad869b3a_0_1921"/>
          <p:cNvSpPr txBox="1"/>
          <p:nvPr>
            <p:ph idx="11" type="ftr"/>
          </p:nvPr>
        </p:nvSpPr>
        <p:spPr>
          <a:xfrm>
            <a:off x="2425700" y="6356350"/>
            <a:ext cx="41148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1" name="Google Shape;281;g365ad869b3a_0_1921"/>
          <p:cNvSpPr txBox="1"/>
          <p:nvPr>
            <p:ph idx="12" type="sldNum"/>
          </p:nvPr>
        </p:nvSpPr>
        <p:spPr>
          <a:xfrm>
            <a:off x="6718300" y="6356350"/>
            <a:ext cx="457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pic>
        <p:nvPicPr>
          <p:cNvPr descr="Background pattern&#10;&#10;Description automatically generated" id="282" name="Google Shape;282;g365ad869b3a_0_1921"/>
          <p:cNvPicPr preferRelativeResize="0"/>
          <p:nvPr/>
        </p:nvPicPr>
        <p:blipFill rotWithShape="1">
          <a:blip r:embed="rId2">
            <a:alphaModFix/>
          </a:blip>
          <a:srcRect b="0" l="0" r="0" t="0"/>
          <a:stretch/>
        </p:blipFill>
        <p:spPr>
          <a:xfrm>
            <a:off x="0" y="26230"/>
            <a:ext cx="12191999" cy="6805539"/>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3" name="Shape 33"/>
        <p:cNvGrpSpPr/>
        <p:nvPr/>
      </p:nvGrpSpPr>
      <p:grpSpPr>
        <a:xfrm>
          <a:off x="0" y="0"/>
          <a:ext cx="0" cy="0"/>
          <a:chOff x="0" y="0"/>
          <a:chExt cx="0" cy="0"/>
        </a:xfrm>
      </p:grpSpPr>
      <p:sp>
        <p:nvSpPr>
          <p:cNvPr id="34" name="Google Shape;34;g15be0ce96e7_1_96"/>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g15be0ce96e7_1_96"/>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36" name="Google Shape;36;g15be0ce96e7_1_96"/>
          <p:cNvSpPr txBox="1"/>
          <p:nvPr>
            <p:ph idx="12" type="sldNum"/>
          </p:nvPr>
        </p:nvSpPr>
        <p:spPr>
          <a:xfrm>
            <a:off x="10144060" y="6225797"/>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
    <p:spTree>
      <p:nvGrpSpPr>
        <p:cNvPr id="37" name="Shape 37"/>
        <p:cNvGrpSpPr/>
        <p:nvPr/>
      </p:nvGrpSpPr>
      <p:grpSpPr>
        <a:xfrm>
          <a:off x="0" y="0"/>
          <a:ext cx="0" cy="0"/>
          <a:chOff x="0" y="0"/>
          <a:chExt cx="0" cy="0"/>
        </a:xfrm>
      </p:grpSpPr>
      <p:sp>
        <p:nvSpPr>
          <p:cNvPr id="38" name="Google Shape;38;g32dd2ce7cc4_1_179"/>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g32dd2ce7cc4_1_17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0" name="Google Shape;40;g32dd2ce7cc4_1_179"/>
          <p:cNvSpPr/>
          <p:nvPr/>
        </p:nvSpPr>
        <p:spPr>
          <a:xfrm>
            <a:off x="-40950" y="0"/>
            <a:ext cx="12273900" cy="169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1_1">
    <p:bg>
      <p:bgPr>
        <a:solidFill>
          <a:schemeClr val="dk2"/>
        </a:solidFill>
      </p:bgPr>
    </p:bg>
    <p:spTree>
      <p:nvGrpSpPr>
        <p:cNvPr id="41" name="Shape 41"/>
        <p:cNvGrpSpPr/>
        <p:nvPr/>
      </p:nvGrpSpPr>
      <p:grpSpPr>
        <a:xfrm>
          <a:off x="0" y="0"/>
          <a:ext cx="0" cy="0"/>
          <a:chOff x="0" y="0"/>
          <a:chExt cx="0" cy="0"/>
        </a:xfrm>
      </p:grpSpPr>
      <p:sp>
        <p:nvSpPr>
          <p:cNvPr id="42" name="Google Shape;42;g34dd691ed4b_1_7"/>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g34dd691ed4b_1_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4" name="Google Shape;44;g34dd691ed4b_1_7"/>
          <p:cNvSpPr/>
          <p:nvPr/>
        </p:nvSpPr>
        <p:spPr>
          <a:xfrm>
            <a:off x="-40950" y="-263875"/>
            <a:ext cx="12273900" cy="7122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5" name="Shape 45"/>
        <p:cNvGrpSpPr/>
        <p:nvPr/>
      </p:nvGrpSpPr>
      <p:grpSpPr>
        <a:xfrm>
          <a:off x="0" y="0"/>
          <a:ext cx="0" cy="0"/>
          <a:chOff x="0" y="0"/>
          <a:chExt cx="0" cy="0"/>
        </a:xfrm>
      </p:grpSpPr>
      <p:sp>
        <p:nvSpPr>
          <p:cNvPr id="46" name="Google Shape;46;p2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47" name="Google Shape;47;p23"/>
          <p:cNvSpPr/>
          <p:nvPr>
            <p:ph idx="2" type="pic"/>
          </p:nvPr>
        </p:nvSpPr>
        <p:spPr>
          <a:xfrm>
            <a:off x="4724400" y="1828801"/>
            <a:ext cx="6172200" cy="4343400"/>
          </a:xfrm>
          <a:prstGeom prst="rect">
            <a:avLst/>
          </a:prstGeom>
          <a:noFill/>
          <a:ln>
            <a:noFill/>
          </a:ln>
        </p:spPr>
      </p:sp>
      <p:sp>
        <p:nvSpPr>
          <p:cNvPr id="48" name="Google Shape;48;p23"/>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49" name="Google Shape;49;p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50" name="Shape 50"/>
        <p:cNvGrpSpPr/>
        <p:nvPr/>
      </p:nvGrpSpPr>
      <p:grpSpPr>
        <a:xfrm>
          <a:off x="0" y="0"/>
          <a:ext cx="0" cy="0"/>
          <a:chOff x="0" y="0"/>
          <a:chExt cx="0" cy="0"/>
        </a:xfrm>
      </p:grpSpPr>
      <p:sp>
        <p:nvSpPr>
          <p:cNvPr id="51" name="Google Shape;51;p24"/>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2" name="Google Shape;52;p24"/>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3" name="Google Shape;53;p24"/>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4" name="Google Shape;54;p24"/>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5" name="Google Shape;55;p2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56" name="Google Shape;56;p24"/>
          <p:cNvSpPr/>
          <p:nvPr>
            <p:ph idx="2" type="pic"/>
          </p:nvPr>
        </p:nvSpPr>
        <p:spPr>
          <a:xfrm>
            <a:off x="1298448" y="1828801"/>
            <a:ext cx="4572000" cy="3429000"/>
          </a:xfrm>
          <a:prstGeom prst="rect">
            <a:avLst/>
          </a:prstGeom>
          <a:noFill/>
          <a:ln>
            <a:noFill/>
          </a:ln>
        </p:spPr>
      </p:sp>
      <p:sp>
        <p:nvSpPr>
          <p:cNvPr id="57" name="Google Shape;57;p24"/>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58" name="Google Shape;58;p24"/>
          <p:cNvSpPr/>
          <p:nvPr>
            <p:ph idx="3" type="pic"/>
          </p:nvPr>
        </p:nvSpPr>
        <p:spPr>
          <a:xfrm>
            <a:off x="6324600" y="1828801"/>
            <a:ext cx="4572000" cy="3429000"/>
          </a:xfrm>
          <a:prstGeom prst="rect">
            <a:avLst/>
          </a:prstGeom>
          <a:noFill/>
          <a:ln>
            <a:noFill/>
          </a:ln>
        </p:spPr>
      </p:sp>
      <p:sp>
        <p:nvSpPr>
          <p:cNvPr id="59" name="Google Shape;59;p24"/>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60" name="Google Shape;60;p2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1" name="Shape 61"/>
        <p:cNvGrpSpPr/>
        <p:nvPr/>
      </p:nvGrpSpPr>
      <p:grpSpPr>
        <a:xfrm>
          <a:off x="0" y="0"/>
          <a:ext cx="0" cy="0"/>
          <a:chOff x="0" y="0"/>
          <a:chExt cx="0" cy="0"/>
        </a:xfrm>
      </p:grpSpPr>
      <p:sp>
        <p:nvSpPr>
          <p:cNvPr id="62" name="Google Shape;62;p1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4" name="Google Shape;64;p16"/>
          <p:cNvSpPr txBox="1"/>
          <p:nvPr>
            <p:ph idx="2" type="body"/>
          </p:nvPr>
        </p:nvSpPr>
        <p:spPr>
          <a:xfrm>
            <a:off x="6324600" y="1828799"/>
            <a:ext cx="45720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5" name="Google Shape;65;p1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0"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6" Type="http://schemas.openxmlformats.org/officeDocument/2006/relationships/theme" Target="../theme/theme2.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3" name="Google Shape;13;p1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13"/>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5" name="Google Shape;15;p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6" name="Google Shape;16;p13"/>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7" name="Google Shape;17;p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 name="Shape 92"/>
        <p:cNvGrpSpPr/>
        <p:nvPr/>
      </p:nvGrpSpPr>
      <p:grpSpPr>
        <a:xfrm>
          <a:off x="0" y="0"/>
          <a:ext cx="0" cy="0"/>
          <a:chOff x="0" y="0"/>
          <a:chExt cx="0" cy="0"/>
        </a:xfrm>
      </p:grpSpPr>
      <p:sp>
        <p:nvSpPr>
          <p:cNvPr id="93" name="Google Shape;93;g365ad869b3a_0_790"/>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4" name="Google Shape;94;g365ad869b3a_0_790"/>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5" name="Google Shape;95;g365ad869b3a_0_790"/>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6" name="Google Shape;96;g365ad869b3a_0_79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7" name="Google Shape;97;g365ad869b3a_0_79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98" name="Google Shape;98;g365ad869b3a_0_79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99" name="Google Shape;99;g365ad869b3a_0_79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00" name="Google Shape;100;g365ad869b3a_0_79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sp>
        <p:nvSpPr>
          <p:cNvPr id="168" name="Google Shape;168;g365ad869b3a_0_1811"/>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69" name="Google Shape;169;g365ad869b3a_0_1811"/>
          <p:cNvSpPr/>
          <p:nvPr/>
        </p:nvSpPr>
        <p:spPr>
          <a:xfrm>
            <a:off x="0" y="1371600"/>
            <a:ext cx="12192000" cy="825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0" name="Google Shape;170;g365ad869b3a_0_1811"/>
          <p:cNvSpPr/>
          <p:nvPr/>
        </p:nvSpPr>
        <p:spPr>
          <a:xfrm>
            <a:off x="0" y="1443006"/>
            <a:ext cx="12192000" cy="825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1" name="Google Shape;171;g365ad869b3a_0_181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172" name="Google Shape;172;g365ad869b3a_0_1811"/>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9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1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9250" lvl="2" marL="1371600" marR="0" rtl="0" algn="l">
              <a:lnSpc>
                <a:spcPct val="90000"/>
              </a:lnSpc>
              <a:spcBef>
                <a:spcPts val="800"/>
              </a:spcBef>
              <a:spcAft>
                <a:spcPts val="0"/>
              </a:spcAft>
              <a:buClr>
                <a:srgbClr val="048A81"/>
              </a:buClr>
              <a:buSzPts val="1900"/>
              <a:buFont typeface="Noto Sans Symbols"/>
              <a:buChar char="✔"/>
              <a:defRPr b="0" i="0" sz="19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73" name="Google Shape;173;g365ad869b3a_0_1811"/>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4" name="Google Shape;174;g365ad869b3a_0_1811"/>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5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5" name="Google Shape;175;g365ad869b3a_0_1811"/>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docs.google.com/forms/d/e/1FAIpQLScXdOc_KLr2_8blAAqxFcGxnZ9UvXEi-_gyi3apsNzcyK79lw/viewform?usp=sharing&amp;ouid=106680011367110671353" TargetMode="External"/><Relationship Id="rId4" Type="http://schemas.openxmlformats.org/officeDocument/2006/relationships/image" Target="../media/image5.jpg"/><Relationship Id="rId5"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1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docs.google.com/spreadsheets/d/1EIXGX3wxtz27b5bTnN89oHJ1GlDmq9L9eQBOjosUvF8/edit?gid=46077393#gid=46077393" TargetMode="Externa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ebed.ped.state.nm.us/sites/DPR/SitePages/DPRHome.aspx" TargetMode="Externa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7.xml"/><Relationship Id="rId3" Type="http://schemas.openxmlformats.org/officeDocument/2006/relationships/image" Target="../media/image1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eb.ped.nm.gov/bureaus/special-education/district-data/" TargetMode="Externa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6.xml"/><Relationship Id="rId3" Type="http://schemas.openxmlformats.org/officeDocument/2006/relationships/image" Target="../media/image15.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20.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0.xml"/><Relationship Id="rId3" Type="http://schemas.openxmlformats.org/officeDocument/2006/relationships/image" Target="../media/image15.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1.xml"/><Relationship Id="rId3" Type="http://schemas.openxmlformats.org/officeDocument/2006/relationships/image" Target="../media/image21.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4.xml"/><Relationship Id="rId3" Type="http://schemas.openxmlformats.org/officeDocument/2006/relationships/image" Target="../media/image15.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5.xml"/><Relationship Id="rId3" Type="http://schemas.openxmlformats.org/officeDocument/2006/relationships/image" Target="../media/image22.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 Id="rId3" Type="http://schemas.openxmlformats.org/officeDocument/2006/relationships/image" Target="../media/image2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9.xml"/><Relationship Id="rId3"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0.xml"/><Relationship Id="rId3" Type="http://schemas.openxmlformats.org/officeDocument/2006/relationships/hyperlink" Target="mailto:Randall.Rapanut@ped.nm.gov" TargetMode="External"/><Relationship Id="rId4" Type="http://schemas.openxmlformats.org/officeDocument/2006/relationships/hyperlink" Target="mailto:Natalie.Campbell@ped.nm.gov" TargetMode="External"/><Relationship Id="rId5" Type="http://schemas.openxmlformats.org/officeDocument/2006/relationships/hyperlink" Target="mailto:Tamara.Burkett@ped.nm.gov" TargetMode="External"/><Relationship Id="rId6" Type="http://schemas.openxmlformats.org/officeDocument/2006/relationships/hyperlink" Target="mailto:Trudy.Cordova@ped.nm.gov" TargetMode="External"/><Relationship Id="rId7" Type="http://schemas.openxmlformats.org/officeDocument/2006/relationships/hyperlink" Target="mailto:Liz.schweiger@ped.nm.gov" TargetMode="External"/><Relationship Id="rId8" Type="http://schemas.openxmlformats.org/officeDocument/2006/relationships/image" Target="../media/image15.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3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 Id="rId3" Type="http://schemas.openxmlformats.org/officeDocument/2006/relationships/image" Target="../media/image2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4.xml"/><Relationship Id="rId3" Type="http://schemas.openxmlformats.org/officeDocument/2006/relationships/image" Target="../media/image3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6.xml"/><Relationship Id="rId3" Type="http://schemas.openxmlformats.org/officeDocument/2006/relationships/image" Target="../media/image3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7.xml"/><Relationship Id="rId3" Type="http://schemas.openxmlformats.org/officeDocument/2006/relationships/image" Target="../media/image2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8.xml"/><Relationship Id="rId3" Type="http://schemas.openxmlformats.org/officeDocument/2006/relationships/image" Target="../media/image2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 Id="rId3"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0.xml"/><Relationship Id="rId3" Type="http://schemas.openxmlformats.org/officeDocument/2006/relationships/image" Target="../media/image32.png"/><Relationship Id="rId4" Type="http://schemas.openxmlformats.org/officeDocument/2006/relationships/image" Target="../media/image2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1.xml"/><Relationship Id="rId3" Type="http://schemas.openxmlformats.org/officeDocument/2006/relationships/image" Target="../media/image30.png"/><Relationship Id="rId4" Type="http://schemas.openxmlformats.org/officeDocument/2006/relationships/image" Target="../media/image2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2.xml"/><Relationship Id="rId3" Type="http://schemas.openxmlformats.org/officeDocument/2006/relationships/image" Target="../media/image33.png"/><Relationship Id="rId4" Type="http://schemas.openxmlformats.org/officeDocument/2006/relationships/image" Target="../media/image4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3.xml"/><Relationship Id="rId3" Type="http://schemas.openxmlformats.org/officeDocument/2006/relationships/image" Target="../media/image36.png"/><Relationship Id="rId4" Type="http://schemas.openxmlformats.org/officeDocument/2006/relationships/image" Target="../media/image3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5.xml"/><Relationship Id="rId3" Type="http://schemas.openxmlformats.org/officeDocument/2006/relationships/image" Target="../media/image3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6.xml"/><Relationship Id="rId3" Type="http://schemas.openxmlformats.org/officeDocument/2006/relationships/image" Target="../media/image3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7.xml"/><Relationship Id="rId3" Type="http://schemas.openxmlformats.org/officeDocument/2006/relationships/image" Target="../media/image46.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9.xml"/><Relationship Id="rId3" Type="http://schemas.openxmlformats.org/officeDocument/2006/relationships/image" Target="../media/image4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0.xml"/><Relationship Id="rId3" Type="http://schemas.openxmlformats.org/officeDocument/2006/relationships/image" Target="../media/image4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1.xml"/><Relationship Id="rId3" Type="http://schemas.openxmlformats.org/officeDocument/2006/relationships/image" Target="../media/image43.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 Id="rId3" Type="http://schemas.openxmlformats.org/officeDocument/2006/relationships/image" Target="../media/image4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 Id="rId3" Type="http://schemas.openxmlformats.org/officeDocument/2006/relationships/image" Target="../media/image45.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6.xml"/><Relationship Id="rId3" Type="http://schemas.openxmlformats.org/officeDocument/2006/relationships/image" Target="../media/image42.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8.xml"/><Relationship Id="rId3" Type="http://schemas.openxmlformats.org/officeDocument/2006/relationships/image" Target="../media/image47.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1"/>
          <p:cNvSpPr txBox="1"/>
          <p:nvPr>
            <p:ph type="ctrTitle"/>
          </p:nvPr>
        </p:nvSpPr>
        <p:spPr>
          <a:xfrm>
            <a:off x="578075" y="1089875"/>
            <a:ext cx="6919500" cy="270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3A3D4B"/>
              </a:buClr>
              <a:buSzPts val="5400"/>
              <a:buFont typeface="Calibri"/>
              <a:buNone/>
            </a:pPr>
            <a:r>
              <a:rPr b="1" lang="en-US" sz="4700"/>
              <a:t>2025 Stakeholder Engagement Meeting</a:t>
            </a:r>
            <a:endParaRPr b="1" sz="4700"/>
          </a:p>
          <a:p>
            <a:pPr indent="0" lvl="0" marL="0" rtl="0" algn="l">
              <a:lnSpc>
                <a:spcPct val="90000"/>
              </a:lnSpc>
              <a:spcBef>
                <a:spcPts val="0"/>
              </a:spcBef>
              <a:spcAft>
                <a:spcPts val="0"/>
              </a:spcAft>
              <a:buClr>
                <a:srgbClr val="3A3D4B"/>
              </a:buClr>
              <a:buSzPts val="5400"/>
              <a:buFont typeface="Calibri"/>
              <a:buNone/>
            </a:pPr>
            <a:r>
              <a:rPr b="1" lang="en-US" sz="2800"/>
              <a:t>Quadrant - Central Region</a:t>
            </a:r>
            <a:endParaRPr b="1" sz="2800"/>
          </a:p>
        </p:txBody>
      </p:sp>
      <p:sp>
        <p:nvSpPr>
          <p:cNvPr id="289" name="Google Shape;289;p1"/>
          <p:cNvSpPr txBox="1"/>
          <p:nvPr>
            <p:ph idx="1" type="subTitle"/>
          </p:nvPr>
        </p:nvSpPr>
        <p:spPr>
          <a:xfrm>
            <a:off x="693325" y="4075325"/>
            <a:ext cx="6308700" cy="12195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SzPts val="2400"/>
              <a:buNone/>
            </a:pPr>
            <a:r>
              <a:rPr lang="en-US" sz="2200">
                <a:solidFill>
                  <a:schemeClr val="dk2"/>
                </a:solidFill>
              </a:rPr>
              <a:t>Randall Rapanut, Asst. Deputy Director of Finance.</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Natalie Campbell, Chief Counsel for Special Education</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Tammy Burkett, Education Administrator- Data</a:t>
            </a:r>
            <a:endParaRPr sz="2200"/>
          </a:p>
          <a:p>
            <a:pPr indent="0" lvl="0" marL="0" rtl="0" algn="l">
              <a:lnSpc>
                <a:spcPct val="70000"/>
              </a:lnSpc>
              <a:spcBef>
                <a:spcPts val="0"/>
              </a:spcBef>
              <a:spcAft>
                <a:spcPts val="0"/>
              </a:spcAft>
              <a:buSzPts val="2400"/>
              <a:buNone/>
            </a:pPr>
            <a:r>
              <a:rPr lang="en-US" sz="2200">
                <a:solidFill>
                  <a:schemeClr val="dk2"/>
                </a:solidFill>
              </a:rPr>
              <a:t>Trudy Cordova, Education Administrator- Data</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Lizana Schweiger, Education Administrator- Data</a:t>
            </a:r>
            <a:endParaRPr sz="2200">
              <a:solidFill>
                <a:schemeClr val="dk2"/>
              </a:solidFill>
            </a:endParaRPr>
          </a:p>
        </p:txBody>
      </p:sp>
      <p:sp>
        <p:nvSpPr>
          <p:cNvPr id="290" name="Google Shape;290;p1"/>
          <p:cNvSpPr txBox="1"/>
          <p:nvPr/>
        </p:nvSpPr>
        <p:spPr>
          <a:xfrm>
            <a:off x="693325" y="5521825"/>
            <a:ext cx="45546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rgbClr val="000000"/>
                </a:solidFill>
                <a:latin typeface="Calibri"/>
                <a:ea typeface="Calibri"/>
                <a:cs typeface="Calibri"/>
                <a:sym typeface="Calibri"/>
              </a:rPr>
              <a:t>June 1</a:t>
            </a:r>
            <a:r>
              <a:rPr i="1" lang="en-US" sz="2000">
                <a:latin typeface="Calibri"/>
                <a:ea typeface="Calibri"/>
                <a:cs typeface="Calibri"/>
                <a:sym typeface="Calibri"/>
              </a:rPr>
              <a:t>8</a:t>
            </a:r>
            <a:r>
              <a:rPr b="0" i="1" lang="en-US" sz="2000" u="none" cap="none" strike="noStrike">
                <a:solidFill>
                  <a:srgbClr val="000000"/>
                </a:solidFill>
                <a:latin typeface="Calibri"/>
                <a:ea typeface="Calibri"/>
                <a:cs typeface="Calibri"/>
                <a:sym typeface="Calibri"/>
              </a:rPr>
              <a:t>th, 2025</a:t>
            </a:r>
            <a:endParaRPr b="0" i="1" sz="2000" u="none" cap="none" strike="noStrike">
              <a:solidFill>
                <a:srgbClr val="000000"/>
              </a:solidFill>
              <a:latin typeface="Calibri"/>
              <a:ea typeface="Calibri"/>
              <a:cs typeface="Calibri"/>
              <a:sym typeface="Calibri"/>
            </a:endParaRPr>
          </a:p>
        </p:txBody>
      </p:sp>
      <p:sp>
        <p:nvSpPr>
          <p:cNvPr id="291" name="Google Shape;291;p1"/>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292" name="Google Shape;292;p1"/>
          <p:cNvSpPr txBox="1"/>
          <p:nvPr/>
        </p:nvSpPr>
        <p:spPr>
          <a:xfrm>
            <a:off x="578075" y="120325"/>
            <a:ext cx="4487785" cy="46163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The Office of Special Education</a:t>
            </a:r>
            <a:endParaRPr b="0" i="1" sz="1800" u="none" cap="none" strike="noStrike">
              <a:solidFill>
                <a:srgbClr val="000000"/>
              </a:solidFill>
              <a:latin typeface="Calibri"/>
              <a:ea typeface="Calibri"/>
              <a:cs typeface="Calibri"/>
              <a:sym typeface="Calibri"/>
            </a:endParaRPr>
          </a:p>
        </p:txBody>
      </p:sp>
      <p:pic>
        <p:nvPicPr>
          <p:cNvPr id="293" name="Google Shape;293;p1"/>
          <p:cNvPicPr preferRelativeResize="0"/>
          <p:nvPr/>
        </p:nvPicPr>
        <p:blipFill rotWithShape="1">
          <a:blip r:embed="rId3">
            <a:alphaModFix/>
          </a:blip>
          <a:srcRect b="0" l="0" r="0" t="0"/>
          <a:stretch/>
        </p:blipFill>
        <p:spPr>
          <a:xfrm>
            <a:off x="8105425" y="1089875"/>
            <a:ext cx="3969025" cy="436212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g365ad869b3a_0_783"/>
          <p:cNvSpPr/>
          <p:nvPr/>
        </p:nvSpPr>
        <p:spPr>
          <a:xfrm>
            <a:off x="935000" y="1624975"/>
            <a:ext cx="10455300" cy="4715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79" name="Google Shape;379;g365ad869b3a_0_783"/>
          <p:cNvSpPr txBox="1"/>
          <p:nvPr>
            <p:ph type="title"/>
          </p:nvPr>
        </p:nvSpPr>
        <p:spPr>
          <a:xfrm>
            <a:off x="934995" y="-10704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Term Review</a:t>
            </a:r>
            <a:endParaRPr/>
          </a:p>
        </p:txBody>
      </p:sp>
      <p:sp>
        <p:nvSpPr>
          <p:cNvPr id="380" name="Google Shape;380;g365ad869b3a_0_783"/>
          <p:cNvSpPr txBox="1"/>
          <p:nvPr>
            <p:ph idx="1" type="body"/>
          </p:nvPr>
        </p:nvSpPr>
        <p:spPr>
          <a:xfrm>
            <a:off x="1098000" y="1695175"/>
            <a:ext cx="9996000" cy="4575300"/>
          </a:xfrm>
          <a:prstGeom prst="rect">
            <a:avLst/>
          </a:prstGeom>
          <a:noFill/>
          <a:ln>
            <a:noFill/>
          </a:ln>
        </p:spPr>
        <p:txBody>
          <a:bodyPr anchorCtr="0" anchor="t" bIns="45700" lIns="91425" spcFirstLastPara="1" rIns="91425" wrap="square" tIns="45700">
            <a:normAutofit fontScale="32500" lnSpcReduction="20000"/>
          </a:bodyPr>
          <a:lstStyle/>
          <a:p>
            <a:pPr indent="-338830" lvl="0" marL="457200" rtl="0" algn="l">
              <a:lnSpc>
                <a:spcPct val="90000"/>
              </a:lnSpc>
              <a:spcBef>
                <a:spcPts val="1800"/>
              </a:spcBef>
              <a:spcAft>
                <a:spcPts val="0"/>
              </a:spcAft>
              <a:buClr>
                <a:srgbClr val="3A3D4B"/>
              </a:buClr>
              <a:buSzPct val="109878"/>
              <a:buChar char="•"/>
            </a:pPr>
            <a:r>
              <a:rPr b="1" lang="en-US" sz="4857" u="sng"/>
              <a:t>OSEP:</a:t>
            </a:r>
            <a:r>
              <a:rPr b="1" lang="en-US" sz="4857"/>
              <a:t>  </a:t>
            </a:r>
            <a:r>
              <a:rPr lang="en-US" sz="4857"/>
              <a:t>Office of Special Education Programs.  Oversees the implementation of the Individuals with Disabilities Education Act, Part B</a:t>
            </a:r>
            <a:endParaRPr sz="4857"/>
          </a:p>
          <a:p>
            <a:pPr indent="-338830" lvl="0" marL="457200" rtl="0" algn="l">
              <a:lnSpc>
                <a:spcPct val="90000"/>
              </a:lnSpc>
              <a:spcBef>
                <a:spcPts val="1800"/>
              </a:spcBef>
              <a:spcAft>
                <a:spcPts val="0"/>
              </a:spcAft>
              <a:buClr>
                <a:srgbClr val="3A3D4B"/>
              </a:buClr>
              <a:buSzPct val="109878"/>
              <a:buChar char="•"/>
            </a:pPr>
            <a:r>
              <a:rPr b="1" lang="en-US" sz="4857" u="sng"/>
              <a:t>IDEA Part B</a:t>
            </a:r>
            <a:r>
              <a:rPr b="1" lang="en-US" sz="4857"/>
              <a:t>:  </a:t>
            </a:r>
            <a:r>
              <a:rPr lang="en-US" sz="4857"/>
              <a:t>Individuals with Disabilities Education Act, Part B which outlines the requirements for serving students with disabilities for ages 3-21</a:t>
            </a:r>
            <a:endParaRPr sz="4857"/>
          </a:p>
          <a:p>
            <a:pPr indent="-338830" lvl="0" marL="457200" rtl="0" algn="l">
              <a:lnSpc>
                <a:spcPct val="90000"/>
              </a:lnSpc>
              <a:spcBef>
                <a:spcPts val="1800"/>
              </a:spcBef>
              <a:spcAft>
                <a:spcPts val="0"/>
              </a:spcAft>
              <a:buClr>
                <a:srgbClr val="3A3D4B"/>
              </a:buClr>
              <a:buSzPct val="109878"/>
              <a:buChar char="•"/>
            </a:pPr>
            <a:r>
              <a:rPr b="1" lang="en-US" sz="4857" u="sng"/>
              <a:t>SPP/APR:</a:t>
            </a:r>
            <a:r>
              <a:rPr b="1" lang="en-US" sz="4857"/>
              <a:t>  </a:t>
            </a:r>
            <a:r>
              <a:rPr lang="en-US" sz="4857"/>
              <a:t>State Performance Plan where the state establishes baselines and targets.  Annual Performance Report where the state reports progress on baselines and targets.</a:t>
            </a:r>
            <a:endParaRPr b="1" sz="4857" u="sng"/>
          </a:p>
          <a:p>
            <a:pPr indent="-338830" lvl="0" marL="457200" rtl="0" algn="l">
              <a:lnSpc>
                <a:spcPct val="90000"/>
              </a:lnSpc>
              <a:spcBef>
                <a:spcPts val="1800"/>
              </a:spcBef>
              <a:spcAft>
                <a:spcPts val="0"/>
              </a:spcAft>
              <a:buClr>
                <a:srgbClr val="3A3D4B"/>
              </a:buClr>
              <a:buSzPct val="109878"/>
              <a:buChar char="•"/>
            </a:pPr>
            <a:r>
              <a:rPr b="1" lang="en-US" sz="4857" u="sng"/>
              <a:t>Indicator:</a:t>
            </a:r>
            <a:r>
              <a:rPr b="1" lang="en-US" sz="4857"/>
              <a:t>  </a:t>
            </a:r>
            <a:r>
              <a:rPr lang="en-US" sz="4857"/>
              <a:t>Each requirement reported in the SPP/APR is called and indicator.  Each indicator is assigned a number, 1 through 16.</a:t>
            </a:r>
            <a:endParaRPr sz="4857"/>
          </a:p>
          <a:p>
            <a:pPr indent="-338830" lvl="0" marL="457200" rtl="0" algn="l">
              <a:lnSpc>
                <a:spcPct val="90000"/>
              </a:lnSpc>
              <a:spcBef>
                <a:spcPts val="1800"/>
              </a:spcBef>
              <a:spcAft>
                <a:spcPts val="0"/>
              </a:spcAft>
              <a:buClr>
                <a:srgbClr val="3A3D4B"/>
              </a:buClr>
              <a:buSzPct val="109878"/>
              <a:buChar char="•"/>
            </a:pPr>
            <a:r>
              <a:rPr b="1" lang="en-US" sz="4857" u="sng"/>
              <a:t>Baseline:</a:t>
            </a:r>
            <a:r>
              <a:rPr b="1" lang="en-US" sz="4857"/>
              <a:t>  </a:t>
            </a:r>
            <a:r>
              <a:rPr lang="en-US" sz="4857"/>
              <a:t>Data starting point</a:t>
            </a:r>
            <a:endParaRPr sz="4857"/>
          </a:p>
          <a:p>
            <a:pPr indent="-338830" lvl="0" marL="457200" rtl="0" algn="l">
              <a:lnSpc>
                <a:spcPct val="90000"/>
              </a:lnSpc>
              <a:spcBef>
                <a:spcPts val="1800"/>
              </a:spcBef>
              <a:spcAft>
                <a:spcPts val="0"/>
              </a:spcAft>
              <a:buClr>
                <a:srgbClr val="3A3D4B"/>
              </a:buClr>
              <a:buSzPct val="109878"/>
              <a:buChar char="•"/>
            </a:pPr>
            <a:r>
              <a:rPr b="1" lang="en-US" sz="4857" u="sng"/>
              <a:t>Target:</a:t>
            </a:r>
            <a:r>
              <a:rPr b="1" lang="en-US" sz="4857"/>
              <a:t>  </a:t>
            </a:r>
            <a:r>
              <a:rPr lang="en-US" sz="4857"/>
              <a:t>Rate the State has set to meet for each target indicator </a:t>
            </a:r>
            <a:endParaRPr sz="4857"/>
          </a:p>
          <a:p>
            <a:pPr indent="-338830" lvl="0" marL="457200" rtl="0" algn="l">
              <a:lnSpc>
                <a:spcPct val="90000"/>
              </a:lnSpc>
              <a:spcBef>
                <a:spcPts val="1800"/>
              </a:spcBef>
              <a:spcAft>
                <a:spcPts val="0"/>
              </a:spcAft>
              <a:buClr>
                <a:srgbClr val="3A3D4B"/>
              </a:buClr>
              <a:buSzPct val="109878"/>
              <a:buChar char="•"/>
            </a:pPr>
            <a:r>
              <a:rPr b="1" lang="en-US" sz="4857" u="sng"/>
              <a:t>Met Target</a:t>
            </a:r>
            <a:r>
              <a:rPr b="1" lang="en-US" sz="4857"/>
              <a:t>:  </a:t>
            </a:r>
            <a:r>
              <a:rPr lang="en-US" sz="4857"/>
              <a:t>The target the State has established was met or exceeded.</a:t>
            </a:r>
            <a:endParaRPr sz="4857"/>
          </a:p>
          <a:p>
            <a:pPr indent="-338830" lvl="0" marL="457200" rtl="0" algn="l">
              <a:lnSpc>
                <a:spcPct val="90000"/>
              </a:lnSpc>
              <a:spcBef>
                <a:spcPts val="1800"/>
              </a:spcBef>
              <a:spcAft>
                <a:spcPts val="0"/>
              </a:spcAft>
              <a:buClr>
                <a:srgbClr val="3A3D4B"/>
              </a:buClr>
              <a:buSzPct val="109878"/>
              <a:buChar char="•"/>
            </a:pPr>
            <a:r>
              <a:rPr b="1" lang="en-US" sz="4857" u="sng"/>
              <a:t>Did Not Meet Target</a:t>
            </a:r>
            <a:r>
              <a:rPr b="1" lang="en-US" sz="4857"/>
              <a:t>:  </a:t>
            </a:r>
            <a:r>
              <a:rPr lang="en-US" sz="4857"/>
              <a:t>The target the state has established was not met.</a:t>
            </a:r>
            <a:endParaRPr sz="4857"/>
          </a:p>
          <a:p>
            <a:pPr indent="-338830" lvl="0" marL="457200" rtl="0" algn="l">
              <a:lnSpc>
                <a:spcPct val="90000"/>
              </a:lnSpc>
              <a:spcBef>
                <a:spcPts val="1800"/>
              </a:spcBef>
              <a:spcAft>
                <a:spcPts val="0"/>
              </a:spcAft>
              <a:buClr>
                <a:srgbClr val="3A3D4B"/>
              </a:buClr>
              <a:buSzPct val="109878"/>
              <a:buChar char="•"/>
            </a:pPr>
            <a:r>
              <a:rPr b="1" lang="en-US" sz="4857" u="sng"/>
              <a:t>Lag Year</a:t>
            </a:r>
            <a:r>
              <a:rPr lang="en-US" sz="4857"/>
              <a:t>:  Data from year prior than reporting.</a:t>
            </a:r>
            <a:endParaRPr sz="4857"/>
          </a:p>
          <a:p>
            <a:pPr indent="-228600" lvl="0" marL="457200" rtl="0" algn="l">
              <a:lnSpc>
                <a:spcPct val="90000"/>
              </a:lnSpc>
              <a:spcBef>
                <a:spcPts val="1800"/>
              </a:spcBef>
              <a:spcAft>
                <a:spcPts val="0"/>
              </a:spcAft>
              <a:buClr>
                <a:srgbClr val="3A3D4B"/>
              </a:buClr>
              <a:buSzPct val="119999"/>
              <a:buNone/>
            </a:pPr>
            <a:r>
              <a:t/>
            </a:r>
            <a:endParaRPr/>
          </a:p>
        </p:txBody>
      </p:sp>
      <p:sp>
        <p:nvSpPr>
          <p:cNvPr id="381" name="Google Shape;381;g365ad869b3a_0_78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82" name="Google Shape;382;g365ad869b3a_0_7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g365e1c4e558_0_4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All Targeted Areas   </a:t>
            </a:r>
            <a:endParaRPr/>
          </a:p>
        </p:txBody>
      </p:sp>
      <p:graphicFrame>
        <p:nvGraphicFramePr>
          <p:cNvPr id="1276" name="Google Shape;1276;g365e1c4e558_0_40"/>
          <p:cNvGraphicFramePr/>
          <p:nvPr/>
        </p:nvGraphicFramePr>
        <p:xfrm>
          <a:off x="119600" y="1536900"/>
          <a:ext cx="3000000" cy="3000000"/>
        </p:xfrm>
        <a:graphic>
          <a:graphicData uri="http://schemas.openxmlformats.org/drawingml/2006/table">
            <a:tbl>
              <a:tblPr>
                <a:noFill/>
                <a:tableStyleId>{A7601059-3B29-4329-A591-CF740F168916}</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Areas of Improvement</a:t>
                      </a:r>
                      <a:endParaRPr b="1" sz="1900" u="none" cap="none" strike="noStrike"/>
                    </a:p>
                  </a:txBody>
                  <a:tcPr marT="0" marB="0" marR="121900" marL="121900">
                    <a:solidFill>
                      <a:srgbClr val="D0E2E5"/>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Slippage</a:t>
                      </a:r>
                      <a:endParaRPr b="1" sz="1900" u="none" cap="none" strike="noStrike"/>
                    </a:p>
                  </a:txBody>
                  <a:tcPr marT="0" marB="0" marR="121900" marL="121900">
                    <a:solidFill>
                      <a:srgbClr val="FCE5CD"/>
                    </a:solidFill>
                  </a:tcPr>
                </a:tc>
              </a:tr>
              <a:tr h="4568625">
                <a:tc>
                  <a:txBody>
                    <a:bodyPr/>
                    <a:lstStyle/>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a:t>
                      </a:r>
                      <a:r>
                        <a:rPr lang="en-US" sz="1500" u="none" cap="none" strike="noStrike"/>
                        <a:t> Graduation</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2:</a:t>
                      </a:r>
                      <a:r>
                        <a:rPr lang="en-US" sz="1500" u="none" cap="none" strike="noStrike"/>
                        <a:t> Dropout</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3A(</a:t>
                      </a:r>
                      <a:r>
                        <a:rPr b="1" lang="en-US" sz="1200" u="none" cap="none" strike="noStrike"/>
                        <a:t>Participation rate</a:t>
                      </a:r>
                      <a:r>
                        <a:rPr b="1" lang="en-US" sz="1500" u="none" cap="none" strike="noStrike"/>
                        <a:t>):</a:t>
                      </a:r>
                      <a:r>
                        <a:rPr lang="en-US" sz="1500" u="none" cap="none" strike="noStrike"/>
                        <a:t> Reading in grades 4,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3B (</a:t>
                      </a:r>
                      <a:r>
                        <a:rPr b="1" lang="en-US" sz="1200" u="none" cap="none" strike="noStrike"/>
                        <a:t>Proficiency rate-Grade Level Standards</a:t>
                      </a:r>
                      <a:r>
                        <a:rPr b="1" lang="en-US" sz="1500" u="none" cap="none" strike="noStrike"/>
                        <a:t>):</a:t>
                      </a:r>
                      <a:r>
                        <a:rPr lang="en-US" sz="1500" u="none" cap="none" strike="noStrike"/>
                        <a:t> Reading and Math in grades 4,8,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3C (</a:t>
                      </a:r>
                      <a:r>
                        <a:rPr b="1" lang="en-US" sz="1200" u="none" cap="none" strike="noStrike"/>
                        <a:t>Proficiency rate- Alternate Standards</a:t>
                      </a:r>
                      <a:r>
                        <a:rPr b="1" lang="en-US" sz="1500" u="none" cap="none" strike="noStrike"/>
                        <a:t>):</a:t>
                      </a:r>
                      <a:r>
                        <a:rPr lang="en-US" sz="1500" u="none" cap="none" strike="noStrike"/>
                        <a:t> Math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3D (</a:t>
                      </a:r>
                      <a:r>
                        <a:rPr b="1" lang="en-US" sz="900" u="none" cap="none" strike="noStrike"/>
                        <a:t>Gap in Proficiency rates for children with disabilities and all students against grade level standards</a:t>
                      </a:r>
                      <a:r>
                        <a:rPr b="1" lang="en-US" sz="1500" u="none" cap="none" strike="noStrike"/>
                        <a:t>):</a:t>
                      </a:r>
                      <a:r>
                        <a:rPr lang="en-US" sz="1500" u="none" cap="none" strike="noStrike"/>
                        <a:t> Reading and Math in grades 4,8, and HS</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4A:</a:t>
                      </a:r>
                      <a:r>
                        <a:rPr lang="en-US" sz="1500" u="none" cap="none" strike="noStrike"/>
                        <a:t> Suspension/Expulsion- Significant Discrepancy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4B:</a:t>
                      </a:r>
                      <a:r>
                        <a:rPr lang="en-US" sz="1500" u="none" cap="none" strike="noStrike"/>
                        <a:t> Suspension/Expulsion- Significant Discrepancy by race/ethnicity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5:</a:t>
                      </a:r>
                      <a:r>
                        <a:rPr lang="en-US" sz="1500" u="none" cap="none" strike="noStrike"/>
                        <a:t> Educational Environments (School Age) 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6:</a:t>
                      </a:r>
                      <a:r>
                        <a:rPr lang="en-US" sz="1500" u="none" cap="none" strike="noStrike"/>
                        <a:t> Educational Environments (Preschool) A and B</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7:</a:t>
                      </a:r>
                      <a:r>
                        <a:rPr lang="en-US" sz="1500" u="none" cap="none" strike="noStrike"/>
                        <a:t> Preschool Outcomes: A1, C1,C2</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14: </a:t>
                      </a:r>
                      <a:r>
                        <a:rPr lang="en-US" sz="1500" u="none" cap="none" strike="noStrike"/>
                        <a:t>Post School Outcomes</a:t>
                      </a:r>
                      <a:r>
                        <a:rPr b="1" lang="en-US" sz="1500" u="none" cap="none" strike="noStrike"/>
                        <a:t> </a:t>
                      </a:r>
                      <a:r>
                        <a:rPr lang="en-US" sz="1500" u="none" cap="none" strike="noStrike"/>
                        <a:t>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17: </a:t>
                      </a:r>
                      <a:r>
                        <a:rPr lang="en-US" sz="1500" u="none" cap="none" strike="noStrike"/>
                        <a:t>State Systemic Improvement Plan (SSIP)</a:t>
                      </a:r>
                      <a:endParaRPr sz="1500" u="none" cap="none" strike="noStrike">
                        <a:highlight>
                          <a:srgbClr val="FFFF00"/>
                        </a:highlight>
                      </a:endParaRPr>
                    </a:p>
                  </a:txBody>
                  <a:tcPr marT="121900" marB="121900" marR="121900" marL="121900">
                    <a:solidFill>
                      <a:srgbClr val="D0E2E5"/>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solidFill>
                            <a:schemeClr val="dk2"/>
                          </a:solidFill>
                        </a:rPr>
                        <a:t>Indicator 3C (</a:t>
                      </a:r>
                      <a:r>
                        <a:rPr b="1" lang="en-US" sz="1500" u="none" cap="none" strike="noStrike">
                          <a:solidFill>
                            <a:schemeClr val="dk2"/>
                          </a:solidFill>
                        </a:rPr>
                        <a:t>Proficiency rate- Alternate Standards</a:t>
                      </a:r>
                      <a:r>
                        <a:rPr b="1" lang="en-US" sz="1700" u="none" cap="none" strike="noStrike">
                          <a:solidFill>
                            <a:schemeClr val="dk2"/>
                          </a:solidFill>
                        </a:rPr>
                        <a:t>):</a:t>
                      </a:r>
                      <a:r>
                        <a:rPr b="1" lang="en-US" sz="1700" u="none" cap="none" strike="noStrike"/>
                        <a:t>- </a:t>
                      </a:r>
                      <a:r>
                        <a:rPr lang="en-US" sz="1700" u="none" cap="none" strike="noStrike"/>
                        <a:t>Reading High School </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12:Early Childhood Transitions</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0" name="Shape 1280"/>
        <p:cNvGrpSpPr/>
        <p:nvPr/>
      </p:nvGrpSpPr>
      <p:grpSpPr>
        <a:xfrm>
          <a:off x="0" y="0"/>
          <a:ext cx="0" cy="0"/>
          <a:chOff x="0" y="0"/>
          <a:chExt cx="0" cy="0"/>
        </a:xfrm>
      </p:grpSpPr>
      <p:sp>
        <p:nvSpPr>
          <p:cNvPr id="1281" name="Google Shape;1281;g365ad869b3a_0_178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Indicator Status </a:t>
            </a:r>
            <a:endParaRPr/>
          </a:p>
        </p:txBody>
      </p:sp>
      <p:graphicFrame>
        <p:nvGraphicFramePr>
          <p:cNvPr id="1282" name="Google Shape;1282;g365ad869b3a_0_1785"/>
          <p:cNvGraphicFramePr/>
          <p:nvPr/>
        </p:nvGraphicFramePr>
        <p:xfrm>
          <a:off x="119600" y="1536900"/>
          <a:ext cx="3000000" cy="3000000"/>
        </p:xfrm>
        <a:graphic>
          <a:graphicData uri="http://schemas.openxmlformats.org/drawingml/2006/table">
            <a:tbl>
              <a:tblPr>
                <a:noFill/>
                <a:tableStyleId>{A7601059-3B29-4329-A591-CF740F168916}</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Met Target</a:t>
                      </a:r>
                      <a:endParaRPr b="1" sz="1900" u="none" cap="none" strike="noStrike"/>
                    </a:p>
                  </a:txBody>
                  <a:tcPr marT="121900" marB="121900" marR="121900" marL="121900">
                    <a:solidFill>
                      <a:srgbClr val="D9EAD3"/>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Did Not Meet Target</a:t>
                      </a:r>
                      <a:endParaRPr b="1" sz="1900" u="none" cap="none" strike="noStrike"/>
                    </a:p>
                  </a:txBody>
                  <a:tcPr marT="121900" marB="121900" marR="121900" marL="121900">
                    <a:solidFill>
                      <a:srgbClr val="FCE5CD"/>
                    </a:solidFill>
                  </a:tcPr>
                </a:tc>
              </a:tr>
              <a:tr h="4568625">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1:</a:t>
                      </a:r>
                      <a:r>
                        <a:rPr lang="en-US" sz="1700" u="none" cap="none" strike="noStrike">
                          <a:highlight>
                            <a:srgbClr val="FFFF00"/>
                          </a:highlight>
                        </a:rPr>
                        <a:t> Graduation***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4A:</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4B:</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7:</a:t>
                      </a:r>
                      <a:r>
                        <a:rPr lang="en-US" sz="1700" u="none" cap="none" strike="noStrike"/>
                        <a:t> Preschool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9:</a:t>
                      </a:r>
                      <a:r>
                        <a:rPr lang="en-US" sz="1700" u="none" cap="none" strike="noStrike"/>
                        <a:t> Disproportionate Representation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10:</a:t>
                      </a:r>
                      <a:r>
                        <a:rPr lang="en-US" sz="1700" u="none" cap="none" strike="noStrike"/>
                        <a:t> Disproportionate Representation in Specific Disability Categories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15:</a:t>
                      </a:r>
                      <a:r>
                        <a:rPr lang="en-US" sz="1700" u="none" cap="none" strike="noStrike"/>
                        <a:t> Resolution Sessions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16:</a:t>
                      </a:r>
                      <a:r>
                        <a:rPr lang="en-US" sz="1700" u="none" cap="none" strike="noStrike"/>
                        <a:t> Mediation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rPr lang="en-US" sz="1700" u="none" cap="none" strike="noStrike">
                          <a:highlight>
                            <a:srgbClr val="FFFF00"/>
                          </a:highlight>
                        </a:rPr>
                        <a:t>***Indicates a newly met target</a:t>
                      </a:r>
                      <a:endParaRPr sz="1700" u="none" cap="none" strike="noStrike">
                        <a:highlight>
                          <a:srgbClr val="FFFF00"/>
                        </a:highlight>
                      </a:endParaRPr>
                    </a:p>
                  </a:txBody>
                  <a:tcPr marT="121900" marB="121900" marR="121900" marL="121900">
                    <a:solidFill>
                      <a:srgbClr val="D9EAD3"/>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2: </a:t>
                      </a:r>
                      <a:r>
                        <a:rPr lang="en-US" sz="1700" u="none" cap="none" strike="noStrike"/>
                        <a:t>Dropout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3A:</a:t>
                      </a:r>
                      <a:r>
                        <a:rPr lang="en-US" sz="1700" u="none" cap="none" strike="noStrike"/>
                        <a:t> Participation for Children with IEPs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3B:</a:t>
                      </a:r>
                      <a:r>
                        <a:rPr lang="en-US" sz="1700" u="none" cap="none" strike="noStrike"/>
                        <a:t> Proficiency for Children with IEPs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3C:</a:t>
                      </a:r>
                      <a:r>
                        <a:rPr lang="en-US" sz="1700" u="none" cap="none" strike="noStrike"/>
                        <a:t> Proficiency for Children with IEPs (Alternate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3D:</a:t>
                      </a:r>
                      <a:r>
                        <a:rPr lang="en-US" sz="1700" u="none" cap="none" strike="noStrike"/>
                        <a:t> Gap in Proficiency Rates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5:</a:t>
                      </a:r>
                      <a:r>
                        <a:rPr lang="en-US" sz="1700" u="none" cap="none" strike="noStrike"/>
                        <a:t> Education Environments (children 5 (Kindergarten-21)</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6:</a:t>
                      </a:r>
                      <a:r>
                        <a:rPr lang="en-US" sz="1700" u="none" cap="none" strike="noStrike"/>
                        <a:t> Preschool Environments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8:</a:t>
                      </a:r>
                      <a:r>
                        <a:rPr lang="en-US" sz="1700" u="none" cap="none" strike="noStrike"/>
                        <a:t> Parent involvement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11</a:t>
                      </a:r>
                      <a:r>
                        <a:rPr lang="en-US" sz="1700" u="none" cap="none" strike="noStrike"/>
                        <a:t>: Child Find</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a:t>
                      </a:r>
                      <a:r>
                        <a:rPr lang="en-US" sz="1700" u="none" cap="none" strike="noStrike"/>
                        <a:t> Early Childhood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13:</a:t>
                      </a:r>
                      <a:r>
                        <a:rPr lang="en-US" sz="1700" u="none" cap="none" strike="noStrike"/>
                        <a:t> Secondary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14:</a:t>
                      </a:r>
                      <a:r>
                        <a:rPr lang="en-US" sz="1700" u="none" cap="none" strike="noStrike"/>
                        <a:t> Post-School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17:</a:t>
                      </a:r>
                      <a:r>
                        <a:rPr lang="en-US" sz="1700" u="none" cap="none" strike="noStrike"/>
                        <a:t> State Systemic Improvement Plan</a:t>
                      </a:r>
                      <a:endParaRPr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g365ad869b3a_0_865"/>
          <p:cNvSpPr/>
          <p:nvPr/>
        </p:nvSpPr>
        <p:spPr>
          <a:xfrm>
            <a:off x="581625" y="1595125"/>
            <a:ext cx="10778700" cy="4810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88" name="Google Shape;388;g365ad869b3a_0_865"/>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Feedback Considerations</a:t>
            </a:r>
            <a:endParaRPr/>
          </a:p>
        </p:txBody>
      </p:sp>
      <p:sp>
        <p:nvSpPr>
          <p:cNvPr id="389" name="Google Shape;389;g365ad869b3a_0_865"/>
          <p:cNvSpPr txBox="1"/>
          <p:nvPr>
            <p:ph idx="1" type="body"/>
          </p:nvPr>
        </p:nvSpPr>
        <p:spPr>
          <a:xfrm>
            <a:off x="1012092" y="1595120"/>
            <a:ext cx="10058400" cy="4866000"/>
          </a:xfrm>
          <a:prstGeom prst="rect">
            <a:avLst/>
          </a:prstGeom>
          <a:noFill/>
          <a:ln>
            <a:noFill/>
          </a:ln>
        </p:spPr>
        <p:txBody>
          <a:bodyPr anchorCtr="0" anchor="t" bIns="45700" lIns="91425" spcFirstLastPara="1" rIns="91425" wrap="square" tIns="45700">
            <a:normAutofit/>
          </a:bodyPr>
          <a:lstStyle/>
          <a:p>
            <a:pPr indent="-160020" lvl="0" marL="160020" rtl="0" algn="l">
              <a:lnSpc>
                <a:spcPct val="90000"/>
              </a:lnSpc>
              <a:spcBef>
                <a:spcPts val="1000"/>
              </a:spcBef>
              <a:spcAft>
                <a:spcPts val="0"/>
              </a:spcAft>
              <a:buSzPts val="1800"/>
              <a:buChar char="•"/>
            </a:pPr>
            <a:r>
              <a:rPr lang="en-US"/>
              <a:t>What do you see?</a:t>
            </a:r>
            <a:endParaRPr/>
          </a:p>
          <a:p>
            <a:pPr indent="-160020" lvl="0" marL="160020" rtl="0" algn="l">
              <a:lnSpc>
                <a:spcPct val="90000"/>
              </a:lnSpc>
              <a:spcBef>
                <a:spcPts val="1000"/>
              </a:spcBef>
              <a:spcAft>
                <a:spcPts val="0"/>
              </a:spcAft>
              <a:buSzPts val="1800"/>
              <a:buChar char="•"/>
            </a:pPr>
            <a:r>
              <a:rPr lang="en-US"/>
              <a:t>What are your initial thoughts and reactions?</a:t>
            </a:r>
            <a:endParaRPr/>
          </a:p>
          <a:p>
            <a:pPr indent="-160020" lvl="0" marL="160020" rtl="0" algn="l">
              <a:lnSpc>
                <a:spcPct val="90000"/>
              </a:lnSpc>
              <a:spcBef>
                <a:spcPts val="1000"/>
              </a:spcBef>
              <a:spcAft>
                <a:spcPts val="0"/>
              </a:spcAft>
              <a:buSzPts val="1800"/>
              <a:buChar char="•"/>
            </a:pPr>
            <a:r>
              <a:rPr lang="en-US"/>
              <a:t>Is this what you expected to see? If so, how? If not, why not?</a:t>
            </a:r>
            <a:endParaRPr/>
          </a:p>
          <a:p>
            <a:pPr indent="-160020" lvl="0" marL="160020" rtl="0" algn="l">
              <a:lnSpc>
                <a:spcPct val="90000"/>
              </a:lnSpc>
              <a:spcBef>
                <a:spcPts val="1000"/>
              </a:spcBef>
              <a:spcAft>
                <a:spcPts val="0"/>
              </a:spcAft>
              <a:buSzPts val="1800"/>
              <a:buChar char="•"/>
            </a:pPr>
            <a:r>
              <a:rPr lang="en-US"/>
              <a:t>Does any of this surprise you?</a:t>
            </a:r>
            <a:endParaRPr/>
          </a:p>
          <a:p>
            <a:pPr indent="-160020" lvl="0" marL="160020" rtl="0" algn="l">
              <a:lnSpc>
                <a:spcPct val="90000"/>
              </a:lnSpc>
              <a:spcBef>
                <a:spcPts val="1000"/>
              </a:spcBef>
              <a:spcAft>
                <a:spcPts val="0"/>
              </a:spcAft>
              <a:buSzPts val="1800"/>
              <a:buChar char="•"/>
            </a:pPr>
            <a:r>
              <a:rPr lang="en-US"/>
              <a:t>How can the state improve outcomes?</a:t>
            </a:r>
            <a:endParaRPr/>
          </a:p>
          <a:p>
            <a:pPr indent="-160020" lvl="0" marL="160020" rtl="0" algn="l">
              <a:lnSpc>
                <a:spcPct val="90000"/>
              </a:lnSpc>
              <a:spcBef>
                <a:spcPts val="1000"/>
              </a:spcBef>
              <a:spcAft>
                <a:spcPts val="0"/>
              </a:spcAft>
              <a:buSzPts val="1800"/>
              <a:buChar char="•"/>
            </a:pPr>
            <a:r>
              <a:rPr lang="en-US"/>
              <a:t>Is there particular data that catch your attention (e.g., a certain survey        question, student score)?</a:t>
            </a:r>
            <a:endParaRPr/>
          </a:p>
          <a:p>
            <a:pPr indent="-160020" lvl="0" marL="160020" rtl="0" algn="l">
              <a:lnSpc>
                <a:spcPct val="90000"/>
              </a:lnSpc>
              <a:spcBef>
                <a:spcPts val="1000"/>
              </a:spcBef>
              <a:spcAft>
                <a:spcPts val="0"/>
              </a:spcAft>
              <a:buSzPts val="1800"/>
              <a:buChar char="•"/>
            </a:pPr>
            <a:r>
              <a:rPr lang="en-US"/>
              <a:t>What does this data </a:t>
            </a:r>
            <a:r>
              <a:rPr i="1" lang="en-US" u="sng"/>
              <a:t>not</a:t>
            </a:r>
            <a:r>
              <a:rPr lang="en-US"/>
              <a:t> tell you?</a:t>
            </a:r>
            <a:endParaRPr/>
          </a:p>
          <a:p>
            <a:pPr indent="-160020" lvl="0" marL="160020" rtl="0" algn="l">
              <a:lnSpc>
                <a:spcPct val="90000"/>
              </a:lnSpc>
              <a:spcBef>
                <a:spcPts val="1000"/>
              </a:spcBef>
              <a:spcAft>
                <a:spcPts val="0"/>
              </a:spcAft>
              <a:buSzPts val="1800"/>
              <a:buChar char="•"/>
            </a:pPr>
            <a:r>
              <a:rPr lang="en-US"/>
              <a:t>Are these targets attainable?</a:t>
            </a:r>
            <a:endParaRPr/>
          </a:p>
          <a:p>
            <a:pPr indent="-160020" lvl="0" marL="160020" rtl="0" algn="l">
              <a:lnSpc>
                <a:spcPct val="90000"/>
              </a:lnSpc>
              <a:spcBef>
                <a:spcPts val="1000"/>
              </a:spcBef>
              <a:spcAft>
                <a:spcPts val="0"/>
              </a:spcAft>
              <a:buSzPts val="1800"/>
              <a:buChar char="•"/>
            </a:pPr>
            <a:r>
              <a:rPr lang="en-US"/>
              <a:t>Ideas for increasing response rates and parent involvement?</a:t>
            </a:r>
            <a:endParaRPr/>
          </a:p>
          <a:p>
            <a:pPr indent="-160020" lvl="0" marL="160020" rtl="0" algn="l">
              <a:lnSpc>
                <a:spcPct val="90000"/>
              </a:lnSpc>
              <a:spcBef>
                <a:spcPts val="1000"/>
              </a:spcBef>
              <a:spcAft>
                <a:spcPts val="0"/>
              </a:spcAft>
              <a:buSzPts val="1800"/>
              <a:buChar char="•"/>
            </a:pPr>
            <a:r>
              <a:rPr lang="en-US"/>
              <a:t>What does success look like to your family and community?</a:t>
            </a:r>
            <a:endParaRPr/>
          </a:p>
        </p:txBody>
      </p:sp>
      <p:sp>
        <p:nvSpPr>
          <p:cNvPr id="390" name="Google Shape;390;g365ad869b3a_0_86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91" name="Google Shape;391;g365ad869b3a_0_86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g365ad869b3a_0_348"/>
          <p:cNvSpPr/>
          <p:nvPr/>
        </p:nvSpPr>
        <p:spPr>
          <a:xfrm>
            <a:off x="204350" y="3184475"/>
            <a:ext cx="4311600" cy="3231000"/>
          </a:xfrm>
          <a:prstGeom prst="roundRect">
            <a:avLst>
              <a:gd fmla="val 16667"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7" name="Google Shape;397;g365ad869b3a_0_348"/>
          <p:cNvSpPr/>
          <p:nvPr/>
        </p:nvSpPr>
        <p:spPr>
          <a:xfrm>
            <a:off x="5014375" y="3184475"/>
            <a:ext cx="6997200" cy="3123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8" name="Google Shape;398;g365ad869b3a_0_34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Indicators</a:t>
            </a:r>
            <a:endParaRPr/>
          </a:p>
        </p:txBody>
      </p:sp>
      <p:sp>
        <p:nvSpPr>
          <p:cNvPr id="399" name="Google Shape;399;g365ad869b3a_0_348"/>
          <p:cNvSpPr txBox="1"/>
          <p:nvPr>
            <p:ph idx="1" type="body"/>
          </p:nvPr>
        </p:nvSpPr>
        <p:spPr>
          <a:xfrm>
            <a:off x="886832" y="1476619"/>
            <a:ext cx="11124600" cy="1841700"/>
          </a:xfrm>
          <a:prstGeom prst="rect">
            <a:avLst/>
          </a:prstGeom>
          <a:noFill/>
          <a:ln>
            <a:noFill/>
          </a:ln>
        </p:spPr>
        <p:txBody>
          <a:bodyPr anchorCtr="0" anchor="t" bIns="45700" lIns="91425" spcFirstLastPara="1" rIns="91425" wrap="square" tIns="45700">
            <a:normAutofit/>
          </a:bodyPr>
          <a:lstStyle/>
          <a:p>
            <a:pPr indent="-352167" lvl="0" marL="457200" rtl="0" algn="l">
              <a:lnSpc>
                <a:spcPct val="90000"/>
              </a:lnSpc>
              <a:spcBef>
                <a:spcPts val="1800"/>
              </a:spcBef>
              <a:spcAft>
                <a:spcPts val="0"/>
              </a:spcAft>
              <a:buClr>
                <a:srgbClr val="3A3D4B"/>
              </a:buClr>
              <a:buSzPts val="1946"/>
              <a:buChar char="•"/>
            </a:pPr>
            <a:r>
              <a:rPr lang="en-US"/>
              <a:t>2 Types of Indicators:</a:t>
            </a:r>
            <a:endParaRPr/>
          </a:p>
          <a:p>
            <a:pPr indent="-352167" lvl="1" marL="914400" rtl="0" algn="l">
              <a:lnSpc>
                <a:spcPct val="90000"/>
              </a:lnSpc>
              <a:spcBef>
                <a:spcPts val="1000"/>
              </a:spcBef>
              <a:spcAft>
                <a:spcPts val="0"/>
              </a:spcAft>
              <a:buSzPts val="1946"/>
              <a:buChar char="•"/>
            </a:pPr>
            <a:r>
              <a:rPr b="1" lang="en-US"/>
              <a:t>Compliance:</a:t>
            </a:r>
            <a:r>
              <a:rPr lang="en-US"/>
              <a:t>  OSEP sets targets/requirements which must be met.</a:t>
            </a:r>
            <a:endParaRPr/>
          </a:p>
          <a:p>
            <a:pPr indent="-352167" lvl="1" marL="914400" rtl="0" algn="l">
              <a:lnSpc>
                <a:spcPct val="90000"/>
              </a:lnSpc>
              <a:spcBef>
                <a:spcPts val="1000"/>
              </a:spcBef>
              <a:spcAft>
                <a:spcPts val="0"/>
              </a:spcAft>
              <a:buSzPts val="1946"/>
              <a:buChar char="•"/>
            </a:pPr>
            <a:r>
              <a:rPr b="1" lang="en-US"/>
              <a:t>Target:</a:t>
            </a:r>
            <a:r>
              <a:rPr lang="en-US"/>
              <a:t>  The State sets targets/requirements the state must strive to meet.</a:t>
            </a:r>
            <a:endParaRPr/>
          </a:p>
          <a:p>
            <a:pPr indent="-352167" lvl="0" marL="457200" rtl="0" algn="l">
              <a:lnSpc>
                <a:spcPct val="90000"/>
              </a:lnSpc>
              <a:spcBef>
                <a:spcPts val="1800"/>
              </a:spcBef>
              <a:spcAft>
                <a:spcPts val="0"/>
              </a:spcAft>
              <a:buClr>
                <a:srgbClr val="3A3D4B"/>
              </a:buClr>
              <a:buSzPts val="1946"/>
              <a:buChar char="•"/>
            </a:pPr>
            <a:r>
              <a:rPr lang="en-US"/>
              <a:t>Each are identified with a number</a:t>
            </a:r>
            <a:endParaRPr/>
          </a:p>
        </p:txBody>
      </p:sp>
      <p:sp>
        <p:nvSpPr>
          <p:cNvPr id="400" name="Google Shape;400;g365ad869b3a_0_34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01" name="Google Shape;401;g365ad869b3a_0_34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02" name="Google Shape;402;g365ad869b3a_0_348"/>
          <p:cNvSpPr txBox="1"/>
          <p:nvPr/>
        </p:nvSpPr>
        <p:spPr>
          <a:xfrm>
            <a:off x="312980" y="3318333"/>
            <a:ext cx="4527000" cy="3046800"/>
          </a:xfrm>
          <a:prstGeom prst="rect">
            <a:avLst/>
          </a:prstGeom>
          <a:noFill/>
          <a:ln>
            <a:noFill/>
          </a:ln>
        </p:spPr>
        <p:txBody>
          <a:bodyPr anchorCtr="0" anchor="t" bIns="45700" lIns="91425" spcFirstLastPara="1" rIns="91425" wrap="square" tIns="45700">
            <a:normAutofit fontScale="32500" lnSpcReduction="20000"/>
          </a:bodyPr>
          <a:lstStyle/>
          <a:p>
            <a:pPr indent="0" lvl="0" marL="0" marR="0" rtl="0" algn="l">
              <a:lnSpc>
                <a:spcPct val="100000"/>
              </a:lnSpc>
              <a:spcBef>
                <a:spcPts val="0"/>
              </a:spcBef>
              <a:spcAft>
                <a:spcPts val="0"/>
              </a:spcAft>
              <a:buClr>
                <a:srgbClr val="717171"/>
              </a:buClr>
              <a:buSzPct val="36781"/>
              <a:buFont typeface="Garamond"/>
              <a:buNone/>
            </a:pPr>
            <a:r>
              <a:rPr b="1" i="0" lang="en-US" sz="4350" u="sng" cap="none" strike="noStrike">
                <a:solidFill>
                  <a:schemeClr val="dk1"/>
                </a:solidFill>
                <a:latin typeface="Calibri"/>
                <a:ea typeface="Calibri"/>
                <a:cs typeface="Calibri"/>
                <a:sym typeface="Calibri"/>
              </a:rPr>
              <a:t>Compliance Indicators</a:t>
            </a:r>
            <a:endParaRPr b="1" i="0" sz="4350" u="none" cap="none" strike="noStrike">
              <a:solidFill>
                <a:schemeClr val="dk1"/>
              </a:solidFill>
              <a:latin typeface="Calibri"/>
              <a:ea typeface="Calibri"/>
              <a:cs typeface="Calibri"/>
              <a:sym typeface="Calibri"/>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4b - Suspension/Expulsion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9 - Disproportionate Representation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10 - Disproportionate Representation by Disability Category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11 - Child Find (60 Day Timeline)</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12 - Part C to B Transition</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13 - Secondary Transition</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41379"/>
              <a:buFont typeface="Garamond"/>
              <a:buNone/>
            </a:pPr>
            <a:r>
              <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p:txBody>
      </p:sp>
      <p:sp>
        <p:nvSpPr>
          <p:cNvPr id="403" name="Google Shape;403;g365ad869b3a_0_348"/>
          <p:cNvSpPr txBox="1"/>
          <p:nvPr/>
        </p:nvSpPr>
        <p:spPr>
          <a:xfrm>
            <a:off x="5197567" y="3260734"/>
            <a:ext cx="6870000" cy="3046800"/>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l">
              <a:lnSpc>
                <a:spcPct val="90000"/>
              </a:lnSpc>
              <a:spcBef>
                <a:spcPts val="0"/>
              </a:spcBef>
              <a:spcAft>
                <a:spcPts val="0"/>
              </a:spcAft>
              <a:buClr>
                <a:srgbClr val="000000"/>
              </a:buClr>
              <a:buSzPct val="42105"/>
              <a:buFont typeface="Arial"/>
              <a:buNone/>
            </a:pPr>
            <a:r>
              <a:rPr b="1" i="0" lang="en-US" sz="3800" u="sng" cap="none" strike="noStrike">
                <a:solidFill>
                  <a:srgbClr val="3A3D4B"/>
                </a:solidFill>
                <a:latin typeface="Calibri"/>
                <a:ea typeface="Calibri"/>
                <a:cs typeface="Calibri"/>
                <a:sym typeface="Calibri"/>
              </a:rPr>
              <a:t>Target Indicators **Focus of Stakeholder Engagement **</a:t>
            </a:r>
            <a:endParaRPr b="0" i="0" sz="38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1 - Graduation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2 - </a:t>
            </a:r>
            <a:r>
              <a:rPr b="1" i="0" lang="en-US" sz="2550" u="none" cap="none" strike="noStrike">
                <a:solidFill>
                  <a:srgbClr val="3A3D4B"/>
                </a:solidFill>
                <a:latin typeface="Calibri"/>
                <a:ea typeface="Calibri"/>
                <a:cs typeface="Calibri"/>
                <a:sym typeface="Calibri"/>
                <a:extLst>
                  <a:ext uri="http://customooxmlschemas.google.com/">
                    <go:slidesCustomData xmlns:go="http://customooxmlschemas.google.com/" textRoundtripDataId="1"/>
                  </a:ext>
                </a:extLst>
              </a:rPr>
              <a:t>Dropout</a:t>
            </a:r>
            <a:r>
              <a:rPr b="1" i="0" lang="en-US" sz="2550" u="none" cap="none" strike="noStrike">
                <a:solidFill>
                  <a:srgbClr val="3A3D4B"/>
                </a:solidFill>
                <a:latin typeface="Calibri"/>
                <a:ea typeface="Calibri"/>
                <a:cs typeface="Calibri"/>
                <a:sym typeface="Calibri"/>
              </a:rPr>
              <a:t>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3 - Assessment Participation and Outcomes</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4 - Suspension/Expulsion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5 -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6 - Preschool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94117"/>
              <a:buFont typeface="Arial"/>
              <a:buNone/>
            </a:pPr>
            <a:r>
              <a:t/>
            </a:r>
            <a:endParaRPr b="1" i="0" sz="2550" u="none" cap="none" strike="noStrike">
              <a:solidFill>
                <a:srgbClr val="3A3D4B"/>
              </a:solidFill>
              <a:latin typeface="Calibri"/>
              <a:ea typeface="Calibri"/>
              <a:cs typeface="Calibri"/>
              <a:sym typeface="Calibri"/>
            </a:endParaRPr>
          </a:p>
        </p:txBody>
      </p:sp>
      <p:sp>
        <p:nvSpPr>
          <p:cNvPr id="404" name="Google Shape;404;g365ad869b3a_0_348"/>
          <p:cNvSpPr txBox="1"/>
          <p:nvPr/>
        </p:nvSpPr>
        <p:spPr>
          <a:xfrm>
            <a:off x="8724560" y="3260733"/>
            <a:ext cx="4686000" cy="4343400"/>
          </a:xfrm>
          <a:prstGeom prst="rect">
            <a:avLst/>
          </a:prstGeom>
          <a:noFill/>
          <a:ln>
            <a:noFill/>
          </a:ln>
        </p:spPr>
        <p:txBody>
          <a:bodyPr anchorCtr="0" anchor="t" bIns="45700" lIns="91425" spcFirstLastPara="1" rIns="91425" wrap="square" tIns="45700">
            <a:normAutofit/>
          </a:bodyPr>
          <a:lstStyle/>
          <a:p>
            <a:pPr indent="-172720" lvl="0" marL="274320" marR="0" rtl="0" algn="l">
              <a:lnSpc>
                <a:spcPct val="90000"/>
              </a:lnSpc>
              <a:spcBef>
                <a:spcPts val="0"/>
              </a:spcBef>
              <a:spcAft>
                <a:spcPts val="0"/>
              </a:spcAft>
              <a:buClr>
                <a:srgbClr val="000000"/>
              </a:buClr>
              <a:buSzPts val="1600"/>
              <a:buFont typeface="Arial"/>
              <a:buNone/>
            </a:pPr>
            <a:r>
              <a:t/>
            </a:r>
            <a:endParaRPr b="0" i="0" sz="16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ts val="1600"/>
              <a:buFont typeface="Arial"/>
              <a:buNone/>
            </a:pPr>
            <a:r>
              <a:rPr b="1" i="0" lang="en-US" sz="1400" u="none" cap="none" strike="noStrike">
                <a:solidFill>
                  <a:srgbClr val="3A3D4B"/>
                </a:solidFill>
                <a:latin typeface="Calibri"/>
                <a:ea typeface="Calibri"/>
                <a:cs typeface="Calibri"/>
                <a:sym typeface="Calibri"/>
              </a:rPr>
              <a:t>7 </a:t>
            </a:r>
            <a:r>
              <a:rPr b="1" i="0" lang="en-US" sz="1300" u="none" cap="none" strike="noStrike">
                <a:solidFill>
                  <a:srgbClr val="3A3D4B"/>
                </a:solidFill>
                <a:latin typeface="Calibri"/>
                <a:ea typeface="Calibri"/>
                <a:cs typeface="Calibri"/>
                <a:sym typeface="Calibri"/>
              </a:rPr>
              <a:t>- Preschool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8 - Parent Involvement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14 - Post-School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15 - Resolution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16 - Mediation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17 - State Systemic Improvement Plan</a:t>
            </a:r>
            <a:endParaRPr b="1" i="0" sz="13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g365ad869b3a_0_1636"/>
          <p:cNvSpPr/>
          <p:nvPr/>
        </p:nvSpPr>
        <p:spPr>
          <a:xfrm>
            <a:off x="116325" y="5326750"/>
            <a:ext cx="5613900" cy="9192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1" name="Google Shape;411;g365ad869b3a_0_1636"/>
          <p:cNvSpPr/>
          <p:nvPr/>
        </p:nvSpPr>
        <p:spPr>
          <a:xfrm>
            <a:off x="6026450" y="5321500"/>
            <a:ext cx="5976300" cy="929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2" name="Google Shape;412;g365ad869b3a_0_163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Data Summary</a:t>
            </a:r>
            <a:endParaRPr/>
          </a:p>
        </p:txBody>
      </p:sp>
      <p:sp>
        <p:nvSpPr>
          <p:cNvPr id="413" name="Google Shape;413;g365ad869b3a_0_163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414" name="Google Shape;414;g365ad869b3a_0_1636" title="Chart"/>
          <p:cNvPicPr preferRelativeResize="0"/>
          <p:nvPr/>
        </p:nvPicPr>
        <p:blipFill rotWithShape="1">
          <a:blip r:embed="rId3">
            <a:alphaModFix/>
          </a:blip>
          <a:srcRect b="0" l="0" r="0" t="0"/>
          <a:stretch/>
        </p:blipFill>
        <p:spPr>
          <a:xfrm>
            <a:off x="116350" y="1626625"/>
            <a:ext cx="5613852" cy="3276601"/>
          </a:xfrm>
          <a:prstGeom prst="rect">
            <a:avLst/>
          </a:prstGeom>
          <a:noFill/>
          <a:ln>
            <a:noFill/>
          </a:ln>
        </p:spPr>
      </p:pic>
      <p:pic>
        <p:nvPicPr>
          <p:cNvPr id="415" name="Google Shape;415;g365ad869b3a_0_1636" title="Chart"/>
          <p:cNvPicPr preferRelativeResize="0"/>
          <p:nvPr/>
        </p:nvPicPr>
        <p:blipFill rotWithShape="1">
          <a:blip r:embed="rId4">
            <a:alphaModFix/>
          </a:blip>
          <a:srcRect b="0" l="0" r="0" t="0"/>
          <a:stretch/>
        </p:blipFill>
        <p:spPr>
          <a:xfrm>
            <a:off x="6026442" y="1626625"/>
            <a:ext cx="5976307" cy="3276601"/>
          </a:xfrm>
          <a:prstGeom prst="rect">
            <a:avLst/>
          </a:prstGeom>
          <a:noFill/>
          <a:ln>
            <a:noFill/>
          </a:ln>
        </p:spPr>
      </p:pic>
      <p:sp>
        <p:nvSpPr>
          <p:cNvPr id="416" name="Google Shape;416;g365ad869b3a_0_1636"/>
          <p:cNvSpPr txBox="1"/>
          <p:nvPr/>
        </p:nvSpPr>
        <p:spPr>
          <a:xfrm>
            <a:off x="553125" y="5455800"/>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13 targets showed improvement</a:t>
            </a:r>
            <a:endParaRPr b="0" i="0" sz="2400" u="none" cap="none" strike="noStrike">
              <a:solidFill>
                <a:srgbClr val="3A3D4B"/>
              </a:solidFill>
              <a:latin typeface="Calibri"/>
              <a:ea typeface="Calibri"/>
              <a:cs typeface="Calibri"/>
              <a:sym typeface="Calibri"/>
            </a:endParaRPr>
          </a:p>
        </p:txBody>
      </p:sp>
      <p:sp>
        <p:nvSpPr>
          <p:cNvPr id="417" name="Google Shape;417;g365ad869b3a_0_1636"/>
          <p:cNvSpPr txBox="1"/>
          <p:nvPr/>
        </p:nvSpPr>
        <p:spPr>
          <a:xfrm>
            <a:off x="6644450" y="5455788"/>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5 targets missed by less than 1%</a:t>
            </a:r>
            <a:endParaRPr b="0" i="0" sz="2400" u="none" cap="none" strike="noStrike">
              <a:solidFill>
                <a:srgbClr val="3A3D4B"/>
              </a:solidFill>
              <a:latin typeface="Calibri"/>
              <a:ea typeface="Calibri"/>
              <a:cs typeface="Calibri"/>
              <a:sym typeface="Calibri"/>
            </a:endParaRPr>
          </a:p>
        </p:txBody>
      </p:sp>
      <p:pic>
        <p:nvPicPr>
          <p:cNvPr descr="professional arrow showing increase" id="418" name="Google Shape;418;g365ad869b3a_0_1636"/>
          <p:cNvPicPr preferRelativeResize="0"/>
          <p:nvPr/>
        </p:nvPicPr>
        <p:blipFill rotWithShape="1">
          <a:blip r:embed="rId5">
            <a:alphaModFix/>
          </a:blip>
          <a:srcRect b="0" l="0" r="0" t="0"/>
          <a:stretch/>
        </p:blipFill>
        <p:spPr>
          <a:xfrm>
            <a:off x="4794800" y="5360875"/>
            <a:ext cx="850950" cy="850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g365ad869b3a_0_179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24" name="Google Shape;424;g365ad869b3a_0_1790" title="Chart"/>
          <p:cNvPicPr preferRelativeResize="0"/>
          <p:nvPr/>
        </p:nvPicPr>
        <p:blipFill rotWithShape="1">
          <a:blip r:embed="rId3">
            <a:alphaModFix/>
          </a:blip>
          <a:srcRect b="0" l="0" r="0" t="0"/>
          <a:stretch/>
        </p:blipFill>
        <p:spPr>
          <a:xfrm>
            <a:off x="1740717" y="1543300"/>
            <a:ext cx="8595231" cy="53147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g365ad869b3a_0_179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30" name="Google Shape;430;g365ad869b3a_0_1795" title="Chart"/>
          <p:cNvPicPr preferRelativeResize="0"/>
          <p:nvPr/>
        </p:nvPicPr>
        <p:blipFill rotWithShape="1">
          <a:blip r:embed="rId3">
            <a:alphaModFix/>
          </a:blip>
          <a:srcRect b="0" l="0" r="0" t="0"/>
          <a:stretch/>
        </p:blipFill>
        <p:spPr>
          <a:xfrm>
            <a:off x="1737350" y="1539100"/>
            <a:ext cx="8601969" cy="53189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g36881aa2c20_0_12"/>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How we read the tables. (Example)</a:t>
            </a:r>
            <a:endParaRPr/>
          </a:p>
        </p:txBody>
      </p:sp>
      <p:sp>
        <p:nvSpPr>
          <p:cNvPr id="436" name="Google Shape;436;g36881aa2c20_0_1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37" name="Google Shape;437;g36881aa2c20_0_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438" name="Google Shape;438;g36881aa2c20_0_12"/>
          <p:cNvGraphicFramePr/>
          <p:nvPr/>
        </p:nvGraphicFramePr>
        <p:xfrm>
          <a:off x="952500" y="2587150"/>
          <a:ext cx="3000000" cy="3000000"/>
        </p:xfrm>
        <a:graphic>
          <a:graphicData uri="http://schemas.openxmlformats.org/drawingml/2006/table">
            <a:tbl>
              <a:tblPr>
                <a:noFill/>
                <a:tableStyleId>{A7601059-3B29-4329-A591-CF740F168916}</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Q2 </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85.33%</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18 LEAs Target (72%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(72.53%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 LEAs Did Not Meet Target (28%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(27.47% of LEAs)</a:t>
                      </a:r>
                      <a:endParaRPr sz="1400" u="none" cap="none" strike="noStrike"/>
                    </a:p>
                  </a:txBody>
                  <a:tcPr marT="91425" marB="91425" marR="91425" marL="91425">
                    <a:solidFill>
                      <a:srgbClr val="F4CCCC"/>
                    </a:solidFill>
                  </a:tcPr>
                </a:tc>
              </a:tr>
            </a:tbl>
          </a:graphicData>
        </a:graphic>
      </p:graphicFrame>
      <p:cxnSp>
        <p:nvCxnSpPr>
          <p:cNvPr id="439" name="Google Shape;439;g36881aa2c20_0_12"/>
          <p:cNvCxnSpPr/>
          <p:nvPr/>
        </p:nvCxnSpPr>
        <p:spPr>
          <a:xfrm>
            <a:off x="616200" y="2133150"/>
            <a:ext cx="401700" cy="1560000"/>
          </a:xfrm>
          <a:prstGeom prst="straightConnector1">
            <a:avLst/>
          </a:prstGeom>
          <a:noFill/>
          <a:ln cap="flat" cmpd="sng" w="9525">
            <a:solidFill>
              <a:schemeClr val="dk2"/>
            </a:solidFill>
            <a:prstDash val="solid"/>
            <a:round/>
            <a:headEnd len="sm" w="sm" type="none"/>
            <a:tailEnd len="med" w="med" type="triangle"/>
          </a:ln>
        </p:spPr>
      </p:cxnSp>
      <p:sp>
        <p:nvSpPr>
          <p:cNvPr id="440" name="Google Shape;440;g36881aa2c20_0_12"/>
          <p:cNvSpPr txBox="1"/>
          <p:nvPr/>
        </p:nvSpPr>
        <p:spPr>
          <a:xfrm>
            <a:off x="134875" y="1647300"/>
            <a:ext cx="4749300" cy="274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The average rate for the quadrant</a:t>
            </a:r>
            <a:endParaRPr b="0" i="0" sz="2400" u="none" cap="none" strike="noStrike">
              <a:solidFill>
                <a:srgbClr val="3A3D4B"/>
              </a:solidFill>
              <a:latin typeface="Calibri"/>
              <a:ea typeface="Calibri"/>
              <a:cs typeface="Calibri"/>
              <a:sym typeface="Calibri"/>
            </a:endParaRPr>
          </a:p>
        </p:txBody>
      </p:sp>
      <p:sp>
        <p:nvSpPr>
          <p:cNvPr id="441" name="Google Shape;441;g36881aa2c20_0_12"/>
          <p:cNvSpPr txBox="1"/>
          <p:nvPr/>
        </p:nvSpPr>
        <p:spPr>
          <a:xfrm>
            <a:off x="4154150" y="5552550"/>
            <a:ext cx="4145400" cy="68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Percentage of the LEAs that met/did not meet</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cxnSp>
        <p:nvCxnSpPr>
          <p:cNvPr id="442" name="Google Shape;442;g36881aa2c20_0_12"/>
          <p:cNvCxnSpPr/>
          <p:nvPr/>
        </p:nvCxnSpPr>
        <p:spPr>
          <a:xfrm rot="10800000">
            <a:off x="4532525" y="4810425"/>
            <a:ext cx="811200" cy="892200"/>
          </a:xfrm>
          <a:prstGeom prst="straightConnector1">
            <a:avLst/>
          </a:prstGeom>
          <a:noFill/>
          <a:ln cap="flat" cmpd="sng" w="9525">
            <a:solidFill>
              <a:schemeClr val="dk2"/>
            </a:solidFill>
            <a:prstDash val="solid"/>
            <a:round/>
            <a:headEnd len="sm" w="sm" type="none"/>
            <a:tailEnd len="med" w="med" type="triangle"/>
          </a:ln>
        </p:spPr>
      </p:cxnSp>
      <p:cxnSp>
        <p:nvCxnSpPr>
          <p:cNvPr id="443" name="Google Shape;443;g36881aa2c20_0_12"/>
          <p:cNvCxnSpPr/>
          <p:nvPr/>
        </p:nvCxnSpPr>
        <p:spPr>
          <a:xfrm flipH="1" rot="10800000">
            <a:off x="6434150" y="4747325"/>
            <a:ext cx="1144500" cy="865200"/>
          </a:xfrm>
          <a:prstGeom prst="straightConnector1">
            <a:avLst/>
          </a:prstGeom>
          <a:noFill/>
          <a:ln cap="flat" cmpd="sng" w="9525">
            <a:solidFill>
              <a:schemeClr val="dk2"/>
            </a:solidFill>
            <a:prstDash val="solid"/>
            <a:round/>
            <a:headEnd len="sm" w="sm" type="none"/>
            <a:tailEnd len="med" w="med" type="triangle"/>
          </a:ln>
        </p:spPr>
      </p:cxnSp>
      <p:cxnSp>
        <p:nvCxnSpPr>
          <p:cNvPr id="444" name="Google Shape;444;g36881aa2c20_0_12"/>
          <p:cNvCxnSpPr/>
          <p:nvPr/>
        </p:nvCxnSpPr>
        <p:spPr>
          <a:xfrm flipH="1">
            <a:off x="7849025" y="2395300"/>
            <a:ext cx="2982900" cy="1324800"/>
          </a:xfrm>
          <a:prstGeom prst="straightConnector1">
            <a:avLst/>
          </a:prstGeom>
          <a:noFill/>
          <a:ln cap="flat" cmpd="sng" w="9525">
            <a:solidFill>
              <a:schemeClr val="dk2"/>
            </a:solidFill>
            <a:prstDash val="solid"/>
            <a:round/>
            <a:headEnd len="sm" w="sm" type="none"/>
            <a:tailEnd len="med" w="med" type="triangle"/>
          </a:ln>
        </p:spPr>
      </p:cxnSp>
      <p:sp>
        <p:nvSpPr>
          <p:cNvPr id="445" name="Google Shape;445;g36881aa2c20_0_12"/>
          <p:cNvSpPr txBox="1"/>
          <p:nvPr/>
        </p:nvSpPr>
        <p:spPr>
          <a:xfrm>
            <a:off x="9570250" y="1710400"/>
            <a:ext cx="2163000" cy="510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State Rate</a:t>
            </a:r>
            <a:endParaRPr b="0" i="0" sz="2400" u="none" cap="none" strike="noStrike">
              <a:solidFill>
                <a:srgbClr val="3A3D4B"/>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g365ad869b3a_0_968"/>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6000">
              <a:solidFill>
                <a:schemeClr val="dk2"/>
              </a:solidFill>
            </a:endParaRPr>
          </a:p>
          <a:p>
            <a:pPr indent="0" lvl="0" marL="76200" rtl="0" algn="ctr">
              <a:lnSpc>
                <a:spcPct val="90000"/>
              </a:lnSpc>
              <a:spcBef>
                <a:spcPts val="1800"/>
              </a:spcBef>
              <a:spcAft>
                <a:spcPts val="0"/>
              </a:spcAft>
              <a:buSzPts val="2400"/>
              <a:buNone/>
            </a:pPr>
            <a:r>
              <a:rPr lang="en-US" sz="6000">
                <a:solidFill>
                  <a:schemeClr val="dk2"/>
                </a:solidFill>
              </a:rPr>
              <a:t>SPP/APR Indicators:</a:t>
            </a:r>
            <a:br>
              <a:rPr lang="en-US" sz="6000">
                <a:solidFill>
                  <a:schemeClr val="dk2"/>
                </a:solidFill>
              </a:rPr>
            </a:br>
            <a:r>
              <a:rPr lang="en-US" sz="6000">
                <a:solidFill>
                  <a:schemeClr val="dk2"/>
                </a:solidFill>
              </a:rPr>
              <a:t>1 – Graduation</a:t>
            </a:r>
            <a:br>
              <a:rPr lang="en-US" sz="6000">
                <a:solidFill>
                  <a:schemeClr val="dk2"/>
                </a:solidFill>
              </a:rPr>
            </a:br>
            <a:r>
              <a:rPr lang="en-US" sz="6000">
                <a:solidFill>
                  <a:schemeClr val="dk2"/>
                </a:solidFill>
              </a:rPr>
              <a:t>2- Dropout</a:t>
            </a:r>
            <a:br>
              <a:rPr lang="en-US" sz="6000">
                <a:solidFill>
                  <a:schemeClr val="dk2"/>
                </a:solidFill>
              </a:rPr>
            </a:br>
            <a:r>
              <a:rPr lang="en-US" sz="6000">
                <a:solidFill>
                  <a:schemeClr val="dk2"/>
                </a:solidFill>
              </a:rPr>
              <a:t>14 – Post-school outcomes</a:t>
            </a:r>
            <a:endParaRPr/>
          </a:p>
        </p:txBody>
      </p:sp>
      <p:sp>
        <p:nvSpPr>
          <p:cNvPr id="451" name="Google Shape;451;g365ad869b3a_0_96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Education after High School – Oklahoma Parents Center" id="452" name="Google Shape;452;g365ad869b3a_0_968"/>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g365ad869b3a_0_968"/>
          <p:cNvSpPr/>
          <p:nvPr/>
        </p:nvSpPr>
        <p:spPr>
          <a:xfrm>
            <a:off x="6096000" y="34290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54" name="Google Shape;454;g365ad869b3a_0_968"/>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g336ddb40caf_1_1883"/>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1 - Graduation</a:t>
            </a:r>
            <a:endParaRPr/>
          </a:p>
        </p:txBody>
      </p:sp>
      <p:sp>
        <p:nvSpPr>
          <p:cNvPr id="461" name="Google Shape;461;g336ddb40caf_1_1883"/>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462" name="Google Shape;462;g336ddb40caf_1_1883"/>
          <p:cNvGrpSpPr/>
          <p:nvPr/>
        </p:nvGrpSpPr>
        <p:grpSpPr>
          <a:xfrm>
            <a:off x="415598" y="3000050"/>
            <a:ext cx="11360667" cy="979409"/>
            <a:chOff x="1593000" y="2322568"/>
            <a:chExt cx="5957975" cy="643500"/>
          </a:xfrm>
        </p:grpSpPr>
        <p:sp>
          <p:nvSpPr>
            <p:cNvPr id="463" name="Google Shape;463;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4" name="Google Shape;464;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467" name="Google Shape;467;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8" name="Google Shape;468;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469" name="Google Shape;469;g336ddb40caf_1_1883"/>
          <p:cNvGrpSpPr/>
          <p:nvPr/>
        </p:nvGrpSpPr>
        <p:grpSpPr>
          <a:xfrm>
            <a:off x="415596" y="2126786"/>
            <a:ext cx="11360667" cy="857981"/>
            <a:chOff x="1593000" y="2322568"/>
            <a:chExt cx="5957975" cy="643500"/>
          </a:xfrm>
        </p:grpSpPr>
        <p:sp>
          <p:nvSpPr>
            <p:cNvPr id="470" name="Google Shape;470;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1" name="Google Shape;471;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474" name="Google Shape;474;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Individualized Education Programs (IEPs) exiting special education due to graduating with a regular high school diploma. (20 U.S.C. 1416 (a)(3)(A))</a:t>
              </a:r>
              <a:endParaRPr b="1" i="0" sz="1400" u="none" cap="none" strike="noStrike">
                <a:solidFill>
                  <a:srgbClr val="1B786F"/>
                </a:solidFill>
                <a:latin typeface="Roboto"/>
                <a:ea typeface="Roboto"/>
                <a:cs typeface="Roboto"/>
                <a:sym typeface="Roboto"/>
              </a:endParaRPr>
            </a:p>
          </p:txBody>
        </p:sp>
      </p:grpSp>
      <p:graphicFrame>
        <p:nvGraphicFramePr>
          <p:cNvPr id="476" name="Google Shape;476;g336ddb40caf_1_1883"/>
          <p:cNvGraphicFramePr/>
          <p:nvPr/>
        </p:nvGraphicFramePr>
        <p:xfrm>
          <a:off x="480950" y="4624400"/>
          <a:ext cx="3000000" cy="3000000"/>
        </p:xfrm>
        <a:graphic>
          <a:graphicData uri="http://schemas.openxmlformats.org/drawingml/2006/table">
            <a:tbl>
              <a:tblPr>
                <a:noFill/>
                <a:tableStyleId>{A7601059-3B29-4329-A591-CF740F168916}</a:tableStyleId>
              </a:tblPr>
              <a:tblGrid>
                <a:gridCol w="2912550"/>
                <a:gridCol w="8382800"/>
              </a:tblGrid>
              <a:tr h="381000">
                <a:tc rowSpan="2">
                  <a:txBody>
                    <a:bodyPr/>
                    <a:lstStyle/>
                    <a:p>
                      <a:pPr indent="0" lvl="0" marL="0" marR="0" rtl="0" algn="ctr">
                        <a:lnSpc>
                          <a:spcPct val="90000"/>
                        </a:lnSpc>
                        <a:spcBef>
                          <a:spcPts val="0"/>
                        </a:spcBef>
                        <a:spcAft>
                          <a:spcPts val="0"/>
                        </a:spcAft>
                        <a:buClr>
                          <a:schemeClr val="dk2"/>
                        </a:buClr>
                        <a:buSzPts val="26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Youth with IEPs (ages 14-21) who exited special education due to graduating with a regular high school diploma</a:t>
                      </a:r>
                      <a:endParaRPr b="1" sz="1400" u="none" cap="none" strike="noStrike"/>
                    </a:p>
                  </a:txBody>
                  <a:tcPr marT="91425" marB="91425" marR="91425" marL="91425">
                    <a:solidFill>
                      <a:srgbClr val="D0E0E3"/>
                    </a:solidFill>
                  </a:tcPr>
                </a:tc>
              </a:tr>
              <a:tr h="381000">
                <a:tc vMerge="1"/>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(a) graduated with a regular high school diploma +(b) graduated with a state-defined alternate diploma +(c) received a certificate +(d) reached maximum age +or (e) dropped out.</a:t>
                      </a:r>
                      <a:endParaRPr b="1" sz="1400" u="none" cap="none" strike="noStrike"/>
                    </a:p>
                  </a:txBody>
                  <a:tcPr marT="91425" marB="91425" marR="91425" marL="91425">
                    <a:solidFill>
                      <a:srgbClr val="D0E0E3"/>
                    </a:solidFill>
                  </a:tcPr>
                </a:tc>
              </a:tr>
            </a:tbl>
          </a:graphicData>
        </a:graphic>
      </p:graphicFrame>
      <p:cxnSp>
        <p:nvCxnSpPr>
          <p:cNvPr id="477" name="Google Shape;477;g336ddb40caf_1_1883"/>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g365ad869b3a_0_16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 Comparison</a:t>
            </a:r>
            <a:endParaRPr/>
          </a:p>
        </p:txBody>
      </p:sp>
      <p:sp>
        <p:nvSpPr>
          <p:cNvPr id="483" name="Google Shape;483;g365ad869b3a_0_16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84" name="Google Shape;484;g365ad869b3a_0_16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485" name="Google Shape;485;g365ad869b3a_0_1627"/>
          <p:cNvGraphicFramePr/>
          <p:nvPr/>
        </p:nvGraphicFramePr>
        <p:xfrm>
          <a:off x="952500" y="2587150"/>
          <a:ext cx="3000000" cy="3000000"/>
        </p:xfrm>
        <a:graphic>
          <a:graphicData uri="http://schemas.openxmlformats.org/drawingml/2006/table">
            <a:tbl>
              <a:tblPr>
                <a:noFill/>
                <a:tableStyleId>{A7601059-3B29-4329-A591-CF740F168916}</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3</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77.88%</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1</a:t>
                      </a:r>
                      <a:r>
                        <a:rPr lang="en-US" sz="1400" u="none" cap="none" strike="noStrike"/>
                        <a:t> LEAs Target (7</a:t>
                      </a:r>
                      <a:r>
                        <a:rPr lang="en-US"/>
                        <a:t>3.33</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(72.53%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(2</a:t>
                      </a:r>
                      <a:r>
                        <a:rPr lang="en-US"/>
                        <a:t>6.67</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(27.47%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365ad869b3a_0_100"/>
          <p:cNvSpPr/>
          <p:nvPr/>
        </p:nvSpPr>
        <p:spPr>
          <a:xfrm>
            <a:off x="946775" y="1745625"/>
            <a:ext cx="5778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0" name="Google Shape;300;g365ad869b3a_0_10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Sign-in sheet</a:t>
            </a:r>
            <a:endParaRPr/>
          </a:p>
        </p:txBody>
      </p:sp>
      <p:sp>
        <p:nvSpPr>
          <p:cNvPr id="301" name="Google Shape;301;g365ad869b3a_0_100"/>
          <p:cNvSpPr txBox="1"/>
          <p:nvPr>
            <p:ph idx="1" type="body"/>
          </p:nvPr>
        </p:nvSpPr>
        <p:spPr>
          <a:xfrm>
            <a:off x="1160300" y="1927675"/>
            <a:ext cx="5417100" cy="4571400"/>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90000"/>
              </a:lnSpc>
              <a:spcBef>
                <a:spcPts val="1800"/>
              </a:spcBef>
              <a:spcAft>
                <a:spcPts val="0"/>
              </a:spcAft>
              <a:buSzPct val="66666"/>
              <a:buNone/>
            </a:pPr>
            <a:r>
              <a:rPr lang="en-US" sz="10800"/>
              <a:t>Please take a moment to sign in by scanning the </a:t>
            </a:r>
            <a:r>
              <a:rPr b="1" lang="en-US" sz="10800"/>
              <a:t>QR code</a:t>
            </a:r>
            <a:r>
              <a:rPr lang="en-US" sz="10800"/>
              <a:t> or use the link in the Chat.</a:t>
            </a:r>
            <a:endParaRPr sz="10800"/>
          </a:p>
          <a:p>
            <a:pPr indent="0" lvl="0" marL="0" rtl="0" algn="l">
              <a:lnSpc>
                <a:spcPct val="90000"/>
              </a:lnSpc>
              <a:spcBef>
                <a:spcPts val="1800"/>
              </a:spcBef>
              <a:spcAft>
                <a:spcPts val="0"/>
              </a:spcAft>
              <a:buSzPct val="66666"/>
              <a:buNone/>
            </a:pPr>
            <a:r>
              <a:rPr lang="en-US" sz="10800"/>
              <a:t>*OSEP requires the Office of Special Education to report the attendance numbers. Help our State meet our goals by signing in.</a:t>
            </a:r>
            <a:endParaRPr sz="10800"/>
          </a:p>
          <a:p>
            <a:pPr indent="0" lvl="0" marL="0" rtl="0" algn="l">
              <a:lnSpc>
                <a:spcPct val="90000"/>
              </a:lnSpc>
              <a:spcBef>
                <a:spcPts val="1800"/>
              </a:spcBef>
              <a:spcAft>
                <a:spcPts val="0"/>
              </a:spcAft>
              <a:buSzPct val="85714"/>
              <a:buNone/>
            </a:pPr>
            <a:r>
              <a:rPr lang="en-US" sz="8400" u="sng">
                <a:solidFill>
                  <a:schemeClr val="hlink"/>
                </a:solidFill>
                <a:hlinkClick r:id="rId3"/>
              </a:rPr>
              <a:t>https://docs.google.com/forms/d/e/1FAIpQLScXdOc_KLr2_8blAAqxFcGxnZ9UvXEi-_gyi3apsNzcyK79lw/viewform?usp=sharing&amp;ouid=106680011367110671353</a:t>
            </a:r>
            <a:endParaRPr sz="8400"/>
          </a:p>
          <a:p>
            <a:pPr indent="0" lvl="0" marL="0" rtl="0" algn="l">
              <a:lnSpc>
                <a:spcPct val="90000"/>
              </a:lnSpc>
              <a:spcBef>
                <a:spcPts val="1800"/>
              </a:spcBef>
              <a:spcAft>
                <a:spcPts val="0"/>
              </a:spcAft>
              <a:buSzPct val="85714"/>
              <a:buNone/>
            </a:pPr>
            <a:r>
              <a:t/>
            </a:r>
            <a:endParaRPr sz="8400"/>
          </a:p>
          <a:p>
            <a:pPr indent="0" lvl="0" marL="0" rtl="0" algn="l">
              <a:lnSpc>
                <a:spcPct val="90000"/>
              </a:lnSpc>
              <a:spcBef>
                <a:spcPts val="1800"/>
              </a:spcBef>
              <a:spcAft>
                <a:spcPts val="0"/>
              </a:spcAft>
              <a:buSzPct val="300000"/>
              <a:buNone/>
            </a:pPr>
            <a:r>
              <a:t/>
            </a:r>
            <a:endParaRPr/>
          </a:p>
          <a:p>
            <a:pPr indent="0" lvl="0" marL="0" rtl="0" algn="l">
              <a:lnSpc>
                <a:spcPct val="90000"/>
              </a:lnSpc>
              <a:spcBef>
                <a:spcPts val="1800"/>
              </a:spcBef>
              <a:spcAft>
                <a:spcPts val="0"/>
              </a:spcAft>
              <a:buSzPct val="300000"/>
              <a:buNone/>
            </a:pPr>
            <a:r>
              <a:t/>
            </a:r>
            <a:endParaRPr/>
          </a:p>
        </p:txBody>
      </p:sp>
      <p:sp>
        <p:nvSpPr>
          <p:cNvPr id="302" name="Google Shape;302;g365ad869b3a_0_10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Checklist line icon, business concept, Clipboard sign on white background, Clip board for notes with tick icon in outline style for mobile concept and web design. Vector graphics. (Provided by Getty Images)" id="303" name="Google Shape;303;g365ad869b3a_0_100"/>
          <p:cNvPicPr preferRelativeResize="0"/>
          <p:nvPr/>
        </p:nvPicPr>
        <p:blipFill rotWithShape="1">
          <a:blip r:embed="rId4">
            <a:alphaModFix/>
          </a:blip>
          <a:srcRect b="0" l="0" r="0" t="0"/>
          <a:stretch/>
        </p:blipFill>
        <p:spPr>
          <a:xfrm>
            <a:off x="4687974" y="5273401"/>
            <a:ext cx="1101599" cy="1101599"/>
          </a:xfrm>
          <a:prstGeom prst="rect">
            <a:avLst/>
          </a:prstGeom>
          <a:noFill/>
          <a:ln>
            <a:noFill/>
          </a:ln>
        </p:spPr>
      </p:pic>
      <p:pic>
        <p:nvPicPr>
          <p:cNvPr id="304" name="Google Shape;304;g365ad869b3a_0_100"/>
          <p:cNvPicPr preferRelativeResize="0"/>
          <p:nvPr/>
        </p:nvPicPr>
        <p:blipFill rotWithShape="1">
          <a:blip r:embed="rId5">
            <a:alphaModFix/>
          </a:blip>
          <a:srcRect b="0" l="0" r="0" t="0"/>
          <a:stretch/>
        </p:blipFill>
        <p:spPr>
          <a:xfrm>
            <a:off x="7253300" y="1745634"/>
            <a:ext cx="4667250" cy="4667250"/>
          </a:xfrm>
          <a:prstGeom prst="rect">
            <a:avLst/>
          </a:prstGeom>
          <a:noFill/>
          <a:ln>
            <a:noFill/>
          </a:ln>
          <a:effectLst>
            <a:outerShdw blurRad="57150" rotWithShape="0" algn="bl" dir="5400000" dist="19050">
              <a:srgbClr val="000000">
                <a:alpha val="49411"/>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g336ddb40caf_1_204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SPP/APR Indicator 2 - Drop Out</a:t>
            </a:r>
            <a:endParaRPr/>
          </a:p>
        </p:txBody>
      </p:sp>
      <p:sp>
        <p:nvSpPr>
          <p:cNvPr id="492" name="Google Shape;492;g336ddb40caf_1_204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493" name="Google Shape;493;g336ddb40caf_1_2049"/>
          <p:cNvGrpSpPr/>
          <p:nvPr/>
        </p:nvGrpSpPr>
        <p:grpSpPr>
          <a:xfrm>
            <a:off x="415598" y="3000050"/>
            <a:ext cx="11360667" cy="979409"/>
            <a:chOff x="1593000" y="2322568"/>
            <a:chExt cx="5957975" cy="643500"/>
          </a:xfrm>
        </p:grpSpPr>
        <p:sp>
          <p:nvSpPr>
            <p:cNvPr id="494" name="Google Shape;494;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498" name="Google Shape;498;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500" name="Google Shape;500;g336ddb40caf_1_2049"/>
          <p:cNvGrpSpPr/>
          <p:nvPr/>
        </p:nvGrpSpPr>
        <p:grpSpPr>
          <a:xfrm>
            <a:off x="415596" y="2126786"/>
            <a:ext cx="11360667" cy="857981"/>
            <a:chOff x="1593000" y="2322568"/>
            <a:chExt cx="5957975" cy="643500"/>
          </a:xfrm>
        </p:grpSpPr>
        <p:sp>
          <p:nvSpPr>
            <p:cNvPr id="501" name="Google Shape;501;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05" name="Google Shape;505;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IEPs who exited special education due to dropping out. (20 U.S.C. 1416 (a)(3)(A))</a:t>
              </a:r>
              <a:endParaRPr b="1" i="0" sz="1400" u="none" cap="none" strike="noStrike">
                <a:solidFill>
                  <a:srgbClr val="1B786F"/>
                </a:solidFill>
                <a:latin typeface="Roboto"/>
                <a:ea typeface="Roboto"/>
                <a:cs typeface="Roboto"/>
                <a:sym typeface="Roboto"/>
              </a:endParaRPr>
            </a:p>
          </p:txBody>
        </p:sp>
      </p:grpSp>
      <p:graphicFrame>
        <p:nvGraphicFramePr>
          <p:cNvPr id="507" name="Google Shape;507;g336ddb40caf_1_2049"/>
          <p:cNvGraphicFramePr/>
          <p:nvPr/>
        </p:nvGraphicFramePr>
        <p:xfrm>
          <a:off x="480950" y="4624400"/>
          <a:ext cx="3000000" cy="3000000"/>
        </p:xfrm>
        <a:graphic>
          <a:graphicData uri="http://schemas.openxmlformats.org/drawingml/2006/table">
            <a:tbl>
              <a:tblPr>
                <a:noFill/>
                <a:tableStyleId>{A7601059-3B29-4329-A591-CF740F168916}</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youth with IEPs (ages 14-21) who exited special education due to dropping out</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(a) graduated with a regular high school diploma + (d) reached maximum age + (e) dropped out</a:t>
                      </a:r>
                      <a:endParaRPr b="1" sz="1400" u="none" cap="none" strike="noStrike"/>
                    </a:p>
                  </a:txBody>
                  <a:tcPr marT="91425" marB="91425" marR="91425" marL="91425">
                    <a:solidFill>
                      <a:srgbClr val="D0E0E3"/>
                    </a:solidFill>
                  </a:tcPr>
                </a:tc>
              </a:tr>
            </a:tbl>
          </a:graphicData>
        </a:graphic>
      </p:graphicFrame>
      <p:cxnSp>
        <p:nvCxnSpPr>
          <p:cNvPr id="508" name="Google Shape;508;g336ddb40caf_1_2049"/>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g365ad869b3a_0_19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Drop Out Rates (Indicator 2) Comparison</a:t>
            </a:r>
            <a:endParaRPr/>
          </a:p>
        </p:txBody>
      </p:sp>
      <p:sp>
        <p:nvSpPr>
          <p:cNvPr id="514" name="Google Shape;514;g365ad869b3a_0_19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15" name="Google Shape;515;g365ad869b3a_0_19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16" name="Google Shape;516;g365ad869b3a_0_1927"/>
          <p:cNvGraphicFramePr/>
          <p:nvPr/>
        </p:nvGraphicFramePr>
        <p:xfrm>
          <a:off x="952500" y="2587150"/>
          <a:ext cx="3000000" cy="3000000"/>
        </p:xfrm>
        <a:graphic>
          <a:graphicData uri="http://schemas.openxmlformats.org/drawingml/2006/table">
            <a:tbl>
              <a:tblPr>
                <a:noFill/>
                <a:tableStyleId>{A7601059-3B29-4329-A591-CF740F168916}</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2 </a:t>
                      </a:r>
                      <a:r>
                        <a:rPr b="1" lang="en-US" sz="1400" u="none" cap="none" strike="noStrike">
                          <a:highlight>
                            <a:srgbClr val="FFF2CC"/>
                          </a:highlight>
                        </a:rPr>
                        <a:t>Target 20.75%</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youth with IEPs who exited special education due to dropping out. (20 U.S.C. 1416 (a)(3)(A))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3</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22.09%</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21.95%</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2</a:t>
                      </a:r>
                      <a:r>
                        <a:rPr lang="en-US" sz="1400" u="none" cap="none" strike="noStrike"/>
                        <a:t> LEAs Met Target (6</a:t>
                      </a:r>
                      <a:r>
                        <a:rPr lang="en-US"/>
                        <a:t>6.67</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 </a:t>
                      </a:r>
                      <a:r>
                        <a:rPr lang="en-US" sz="1400" u="none" cap="none" strike="noStrike">
                          <a:solidFill>
                            <a:schemeClr val="dk2"/>
                          </a:solidFill>
                        </a:rPr>
                        <a:t>LEAs </a:t>
                      </a:r>
                      <a:r>
                        <a:rPr lang="en-US" sz="1400" u="none" cap="none" strike="noStrike"/>
                        <a:t> Met Target (66.67%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a:t>
                      </a:r>
                      <a:r>
                        <a:rPr lang="en-US" sz="1400" u="none" cap="none" strike="noStrike"/>
                        <a:t> Did Not Meet Target (3</a:t>
                      </a:r>
                      <a:r>
                        <a:rPr lang="en-US"/>
                        <a:t>3.33</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(33.33%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g336ddb40caf_1_221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Post School Outcomes (Indicator 14) </a:t>
            </a:r>
            <a:endParaRPr/>
          </a:p>
        </p:txBody>
      </p:sp>
      <p:sp>
        <p:nvSpPr>
          <p:cNvPr id="523" name="Google Shape;523;g336ddb40caf_1_221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524" name="Google Shape;524;g336ddb40caf_1_2212"/>
          <p:cNvGrpSpPr/>
          <p:nvPr/>
        </p:nvGrpSpPr>
        <p:grpSpPr>
          <a:xfrm>
            <a:off x="415623" y="5238225"/>
            <a:ext cx="11360667" cy="979409"/>
            <a:chOff x="1593000" y="2322568"/>
            <a:chExt cx="5957975" cy="643500"/>
          </a:xfrm>
        </p:grpSpPr>
        <p:sp>
          <p:nvSpPr>
            <p:cNvPr id="525" name="Google Shape;525;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529" name="Google Shape;529;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B786F"/>
                </a:buClr>
                <a:buSzPts val="1500"/>
                <a:buFont typeface="Roboto"/>
                <a:buChar char="●"/>
              </a:pPr>
              <a:r>
                <a:rPr b="1" i="0" lang="en-US" sz="1500" u="none" cap="none" strike="noStrike">
                  <a:solidFill>
                    <a:srgbClr val="147B81"/>
                  </a:solidFill>
                  <a:latin typeface="Roboto"/>
                  <a:ea typeface="Roboto"/>
                  <a:cs typeface="Roboto"/>
                  <a:sym typeface="Roboto"/>
                </a:rPr>
                <a:t>Data is collected through a survey.</a:t>
              </a:r>
              <a:endParaRPr b="1" i="0" sz="1500" u="none" cap="none" strike="noStrike">
                <a:solidFill>
                  <a:srgbClr val="1B786F"/>
                </a:solidFill>
                <a:latin typeface="Roboto"/>
                <a:ea typeface="Roboto"/>
                <a:cs typeface="Roboto"/>
                <a:sym typeface="Roboto"/>
              </a:endParaRPr>
            </a:p>
          </p:txBody>
        </p:sp>
      </p:grpSp>
      <p:grpSp>
        <p:nvGrpSpPr>
          <p:cNvPr id="531" name="Google Shape;531;g336ddb40caf_1_2212"/>
          <p:cNvGrpSpPr/>
          <p:nvPr/>
        </p:nvGrpSpPr>
        <p:grpSpPr>
          <a:xfrm>
            <a:off x="415673" y="2327899"/>
            <a:ext cx="11360667" cy="2856436"/>
            <a:chOff x="1593000" y="2322568"/>
            <a:chExt cx="5957975" cy="643500"/>
          </a:xfrm>
        </p:grpSpPr>
        <p:sp>
          <p:nvSpPr>
            <p:cNvPr id="532" name="Google Shape;532;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4" name="Google Shape;534;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5" name="Google Shape;535;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36" name="Google Shape;536;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7" name="Google Shape;537;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Percent of youth who are no longer in secondary school, had IEPs in effect at the time they left school, and were:</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A. Enrolled in higher education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B. Enrolled in higher education or competitively employed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C. Enrolled in higher education or in some other postsecondary education or training program; or competitively employed or in some other employment within one year of leaving high school.</a:t>
              </a:r>
              <a:endParaRPr b="0" i="0" sz="2400" u="none" cap="none" strike="noStrike">
                <a:solidFill>
                  <a:srgbClr val="3A3D4B"/>
                </a:solidFill>
                <a:latin typeface="Calibri"/>
                <a:ea typeface="Calibri"/>
                <a:cs typeface="Calibri"/>
                <a:sym typeface="Calibri"/>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g336ddb40caf_1_226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44" name="Google Shape;544;g336ddb40caf_1_226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45" name="Google Shape;545;g336ddb40caf_1_2260"/>
          <p:cNvGraphicFramePr/>
          <p:nvPr/>
        </p:nvGraphicFramePr>
        <p:xfrm>
          <a:off x="448275" y="2802100"/>
          <a:ext cx="3000000" cy="3000000"/>
        </p:xfrm>
        <a:graphic>
          <a:graphicData uri="http://schemas.openxmlformats.org/drawingml/2006/table">
            <a:tbl>
              <a:tblPr>
                <a:noFill/>
                <a:tableStyleId>{A7601059-3B29-4329-A591-CF740F168916}</a:tableStyleId>
              </a:tblPr>
              <a:tblGrid>
                <a:gridCol w="2912550"/>
                <a:gridCol w="8382800"/>
              </a:tblGrid>
              <a:tr h="381000">
                <a:tc rowSpan="2">
                  <a:txBody>
                    <a:bodyPr/>
                    <a:lstStyle/>
                    <a:p>
                      <a:pPr indent="-381000" lvl="0" marL="457200" marR="0" rtl="0" algn="ctr">
                        <a:lnSpc>
                          <a:spcPct val="90000"/>
                        </a:lnSpc>
                        <a:spcBef>
                          <a:spcPts val="0"/>
                        </a:spcBef>
                        <a:spcAft>
                          <a:spcPts val="0"/>
                        </a:spcAft>
                        <a:buClr>
                          <a:srgbClr val="ECECEC"/>
                        </a:buClr>
                        <a:buSzPts val="2400"/>
                        <a:buFont typeface="Cambria"/>
                        <a:buAutoNum type="alphaUcPeriod"/>
                      </a:pPr>
                      <a:r>
                        <a:rPr b="1" lang="en-US" sz="2400" u="none" cap="none" strike="noStrike">
                          <a:solidFill>
                            <a:srgbClr val="ECECEC"/>
                          </a:solidFill>
                          <a:latin typeface="Cambria"/>
                          <a:ea typeface="Cambria"/>
                          <a:cs typeface="Cambria"/>
                          <a:sym typeface="Cambria"/>
                        </a:rPr>
                        <a:t>Enrolled in higher education</a:t>
                      </a:r>
                      <a:endParaRPr b="1" sz="24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100"/>
                        <a:buFont typeface="Arial"/>
                        <a:buNone/>
                      </a:pPr>
                      <a:r>
                        <a:rPr b="1" lang="en-US" sz="2100" u="none" cap="none" strike="noStrike">
                          <a:latin typeface="Calibri"/>
                          <a:ea typeface="Calibri"/>
                          <a:cs typeface="Calibri"/>
                          <a:sym typeface="Calibri"/>
                        </a:rPr>
                        <a:t># </a:t>
                      </a:r>
                      <a:r>
                        <a:rPr b="1" lang="en-US" sz="1900" u="none" cap="none" strike="noStrike">
                          <a:latin typeface="Calibri"/>
                          <a:ea typeface="Calibri"/>
                          <a:cs typeface="Calibri"/>
                          <a:sym typeface="Calibri"/>
                        </a:rPr>
                        <a:t>of youth who are no longer in secondary school, had IEPs in effect at the time they left school and were enrolled in higher education within one year of leaving high school</a:t>
                      </a:r>
                      <a:endParaRPr b="1" sz="9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1900"/>
                        <a:buFont typeface="Arial"/>
                        <a:buNone/>
                      </a:pPr>
                      <a:r>
                        <a:rPr b="1" lang="en-US" sz="1900" u="none" cap="none" strike="noStrike">
                          <a:latin typeface="Calibri"/>
                          <a:ea typeface="Calibri"/>
                          <a:cs typeface="Calibri"/>
                          <a:sym typeface="Calibri"/>
                        </a:rPr>
                        <a:t># of respondent youth who are no longer in secondary school and had IEPs in effect at the time they left school</a:t>
                      </a:r>
                      <a:endParaRPr b="1" sz="900" u="none" cap="none" strike="noStrike"/>
                    </a:p>
                  </a:txBody>
                  <a:tcPr marT="91425" marB="91425" marR="91425" marL="91425">
                    <a:solidFill>
                      <a:srgbClr val="D0E0E3"/>
                    </a:solidFill>
                  </a:tcPr>
                </a:tc>
              </a:tr>
            </a:tbl>
          </a:graphicData>
        </a:graphic>
      </p:graphicFrame>
      <p:cxnSp>
        <p:nvCxnSpPr>
          <p:cNvPr id="546" name="Google Shape;546;g336ddb40caf_1_2260"/>
          <p:cNvCxnSpPr/>
          <p:nvPr/>
        </p:nvCxnSpPr>
        <p:spPr>
          <a:xfrm>
            <a:off x="3827150" y="3814738"/>
            <a:ext cx="7572000" cy="0"/>
          </a:xfrm>
          <a:prstGeom prst="straightConnector1">
            <a:avLst/>
          </a:prstGeom>
          <a:noFill/>
          <a:ln cap="flat" cmpd="sng" w="76200">
            <a:solidFill>
              <a:srgbClr val="147B81"/>
            </a:solidFill>
            <a:prstDash val="solid"/>
            <a:round/>
            <a:headEnd len="sm" w="sm" type="none"/>
            <a:tailEnd len="sm" w="sm" type="none"/>
          </a:ln>
        </p:spPr>
      </p:cxnSp>
      <p:graphicFrame>
        <p:nvGraphicFramePr>
          <p:cNvPr id="547" name="Google Shape;547;g336ddb40caf_1_2260"/>
          <p:cNvGraphicFramePr/>
          <p:nvPr/>
        </p:nvGraphicFramePr>
        <p:xfrm>
          <a:off x="448275" y="2277400"/>
          <a:ext cx="3000000" cy="3000000"/>
        </p:xfrm>
        <a:graphic>
          <a:graphicData uri="http://schemas.openxmlformats.org/drawingml/2006/table">
            <a:tbl>
              <a:tblPr>
                <a:noFill/>
                <a:tableStyleId>{A7601059-3B29-4329-A591-CF740F168916}</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g365ad869b3a_0_1966"/>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53" name="Google Shape;553;g365ad869b3a_0_196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54" name="Google Shape;554;g365ad869b3a_0_19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55" name="Google Shape;555;g365ad869b3a_0_1966"/>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14A </a:t>
                      </a:r>
                      <a:r>
                        <a:rPr b="1" lang="en-US" sz="1400" u="none" cap="none" strike="noStrike">
                          <a:highlight>
                            <a:srgbClr val="FFF2CC"/>
                          </a:highlight>
                        </a:rPr>
                        <a:t>Target 62.56%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Enrolled in higher education within one year of leaving high school.</a:t>
                      </a:r>
                      <a:endParaRPr b="1" sz="1400" u="none" cap="none" strike="noStrike"/>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3</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a:t>
                      </a:r>
                      <a:r>
                        <a:rPr lang="en-US"/>
                        <a:t>: 42.35%</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33.47%</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 </a:t>
                      </a:r>
                      <a:r>
                        <a:rPr lang="en-US" sz="1400" u="none" cap="none" strike="noStrike"/>
                        <a:t>Met Target (</a:t>
                      </a:r>
                      <a:r>
                        <a:rPr lang="en-US"/>
                        <a:t>33.33</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 </a:t>
                      </a:r>
                      <a:r>
                        <a:rPr lang="en-US" sz="1400" u="none" cap="none" strike="noStrike">
                          <a:solidFill>
                            <a:schemeClr val="dk2"/>
                          </a:solidFill>
                        </a:rPr>
                        <a:t>LEAs </a:t>
                      </a:r>
                      <a:r>
                        <a:rPr lang="en-US" sz="1400" u="none" cap="none" strike="noStrike"/>
                        <a:t> Met Target (17%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12</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66.67</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Did Not Meet Target (83%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g336ddb40caf_1_2345"/>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62" name="Google Shape;562;g336ddb40caf_1_234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63" name="Google Shape;563;g336ddb40caf_1_2345"/>
          <p:cNvGraphicFramePr/>
          <p:nvPr/>
        </p:nvGraphicFramePr>
        <p:xfrm>
          <a:off x="480950" y="2269400"/>
          <a:ext cx="3000000" cy="3000000"/>
        </p:xfrm>
        <a:graphic>
          <a:graphicData uri="http://schemas.openxmlformats.org/drawingml/2006/table">
            <a:tbl>
              <a:tblPr>
                <a:noFill/>
                <a:tableStyleId>{A7601059-3B29-4329-A591-CF740F168916}</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564" name="Google Shape;564;g336ddb40caf_1_2345"/>
          <p:cNvGraphicFramePr/>
          <p:nvPr/>
        </p:nvGraphicFramePr>
        <p:xfrm>
          <a:off x="480950" y="2794088"/>
          <a:ext cx="3000000" cy="3000000"/>
        </p:xfrm>
        <a:graphic>
          <a:graphicData uri="http://schemas.openxmlformats.org/drawingml/2006/table">
            <a:tbl>
              <a:tblPr>
                <a:noFill/>
                <a:tableStyleId>{A7601059-3B29-4329-A591-CF740F168916}</a:tableStyleId>
              </a:tblPr>
              <a:tblGrid>
                <a:gridCol w="2912550"/>
                <a:gridCol w="8382800"/>
              </a:tblGrid>
              <a:tr h="767750">
                <a:tc rowSpan="2">
                  <a:txBody>
                    <a:bodyPr/>
                    <a:lstStyle/>
                    <a:p>
                      <a:pPr indent="0" lvl="0" marL="0" marR="0" rtl="0" algn="ctr">
                        <a:lnSpc>
                          <a:spcPct val="90000"/>
                        </a:lnSpc>
                        <a:spcBef>
                          <a:spcPts val="0"/>
                        </a:spcBef>
                        <a:spcAft>
                          <a:spcPts val="0"/>
                        </a:spcAft>
                        <a:buClr>
                          <a:srgbClr val="000000"/>
                        </a:buClr>
                        <a:buSzPts val="2300"/>
                        <a:buFont typeface="Arial"/>
                        <a:buNone/>
                      </a:pPr>
                      <a:r>
                        <a:rPr b="1" lang="en-US" sz="2300" u="none" cap="none" strike="noStrike">
                          <a:solidFill>
                            <a:srgbClr val="ECECEC"/>
                          </a:solidFill>
                          <a:latin typeface="Cambria"/>
                          <a:ea typeface="Cambria"/>
                          <a:cs typeface="Cambria"/>
                          <a:sym typeface="Cambria"/>
                        </a:rPr>
                        <a:t>B.   Enrolled in higher ed or competitively employed</a:t>
                      </a:r>
                      <a:endParaRPr b="1" sz="16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youth who are no longer in secondary school, had IEPs in effect at the time they left school and were enrolled in higher education or competitively employed within one year of leaving high school</a:t>
                      </a:r>
                      <a:endParaRPr b="1" sz="800" u="none" cap="none" strike="noStrike"/>
                    </a:p>
                  </a:txBody>
                  <a:tcPr marT="91425" marB="91425" marR="91425" marL="91425">
                    <a:solidFill>
                      <a:srgbClr val="D0E0E3"/>
                    </a:solidFill>
                  </a:tcPr>
                </a:tc>
              </a:tr>
              <a:tr h="821825">
                <a:tc vMerge="1"/>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respondent youth who are no longer in secondary school and had IEPs in effect at the time they left school</a:t>
                      </a:r>
                      <a:endParaRPr b="1" sz="800" u="none" cap="none" strike="noStrike"/>
                    </a:p>
                  </a:txBody>
                  <a:tcPr marT="91425" marB="91425" marR="91425" marL="91425">
                    <a:solidFill>
                      <a:srgbClr val="D0E0E3"/>
                    </a:solidFill>
                  </a:tcPr>
                </a:tc>
              </a:tr>
            </a:tbl>
          </a:graphicData>
        </a:graphic>
      </p:graphicFrame>
      <p:cxnSp>
        <p:nvCxnSpPr>
          <p:cNvPr id="565" name="Google Shape;565;g336ddb40caf_1_2345"/>
          <p:cNvCxnSpPr/>
          <p:nvPr/>
        </p:nvCxnSpPr>
        <p:spPr>
          <a:xfrm>
            <a:off x="3849450" y="370861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g336ddb40caf_1_2295"/>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71" name="Google Shape;571;g336ddb40caf_1_229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72" name="Google Shape;572;g336ddb40caf_1_229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73" name="Google Shape;573;g336ddb40caf_1_2295"/>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14B </a:t>
                      </a:r>
                      <a:r>
                        <a:rPr b="1" lang="en-US" sz="1400" u="none" cap="none" strike="noStrike">
                          <a:solidFill>
                            <a:schemeClr val="dk2"/>
                          </a:solidFill>
                          <a:highlight>
                            <a:srgbClr val="FFF2CC"/>
                          </a:highlight>
                        </a:rPr>
                        <a:t>Target 82.50%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B. Enrolled in higher education or competitively employed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3</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a:t>
                      </a:r>
                      <a:r>
                        <a:rPr lang="en-US"/>
                        <a:t>: 77.83%</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80.65%</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a:t>
                      </a:r>
                      <a:r>
                        <a:rPr lang="en-US" sz="1400" u="none" cap="none" strike="noStrike">
                          <a:solidFill>
                            <a:schemeClr val="dk2"/>
                          </a:solidFill>
                        </a:rPr>
                        <a:t>LEAs </a:t>
                      </a:r>
                      <a:r>
                        <a:rPr lang="en-US" sz="1400" u="none" cap="none" strike="noStrike"/>
                        <a:t> Met Target (</a:t>
                      </a:r>
                      <a:r>
                        <a:rPr lang="en-US"/>
                        <a:t>50</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 </a:t>
                      </a:r>
                      <a:r>
                        <a:rPr lang="en-US" sz="1400" u="none" cap="none" strike="noStrike">
                          <a:solidFill>
                            <a:schemeClr val="dk2"/>
                          </a:solidFill>
                        </a:rPr>
                        <a:t>LEAs </a:t>
                      </a:r>
                      <a:r>
                        <a:rPr lang="en-US" sz="1400" u="none" cap="none" strike="noStrike"/>
                        <a:t> Met Target (53%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50</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47 </a:t>
                      </a:r>
                      <a:r>
                        <a:rPr lang="en-US" sz="1400" u="none" cap="none" strike="noStrike">
                          <a:solidFill>
                            <a:schemeClr val="dk2"/>
                          </a:solidFill>
                        </a:rPr>
                        <a:t>LEAs </a:t>
                      </a:r>
                      <a:r>
                        <a:rPr lang="en-US" sz="1400" u="none" cap="none" strike="noStrike"/>
                        <a:t> Did Not Meet Target (47%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g336ddb40caf_1_235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80" name="Google Shape;580;g336ddb40caf_1_235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81" name="Google Shape;581;g336ddb40caf_1_2358"/>
          <p:cNvGraphicFramePr/>
          <p:nvPr/>
        </p:nvGraphicFramePr>
        <p:xfrm>
          <a:off x="448325" y="2051150"/>
          <a:ext cx="3000000" cy="3000000"/>
        </p:xfrm>
        <a:graphic>
          <a:graphicData uri="http://schemas.openxmlformats.org/drawingml/2006/table">
            <a:tbl>
              <a:tblPr>
                <a:noFill/>
                <a:tableStyleId>{A7601059-3B29-4329-A591-CF740F168916}</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582" name="Google Shape;582;g336ddb40caf_1_2358"/>
          <p:cNvGraphicFramePr/>
          <p:nvPr/>
        </p:nvGraphicFramePr>
        <p:xfrm>
          <a:off x="448325" y="2575850"/>
          <a:ext cx="3000000" cy="3000000"/>
        </p:xfrm>
        <a:graphic>
          <a:graphicData uri="http://schemas.openxmlformats.org/drawingml/2006/table">
            <a:tbl>
              <a:tblPr>
                <a:noFill/>
                <a:tableStyleId>{A7601059-3B29-4329-A591-CF740F168916}</a:tableStyleId>
              </a:tblPr>
              <a:tblGrid>
                <a:gridCol w="2912550"/>
                <a:gridCol w="8382800"/>
              </a:tblGrid>
              <a:tr h="769125">
                <a:tc rowSpan="2">
                  <a:txBody>
                    <a:bodyPr/>
                    <a:lstStyle/>
                    <a:p>
                      <a:pPr indent="0" lvl="0" marL="457200" marR="0" rtl="0" algn="l">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a:t>
                      </a:r>
                      <a:r>
                        <a:rPr b="1" lang="en-US" sz="2800" u="none" cap="none" strike="noStrike">
                          <a:solidFill>
                            <a:srgbClr val="ECECEC"/>
                          </a:solidFill>
                          <a:latin typeface="Cambria"/>
                          <a:ea typeface="Cambria"/>
                          <a:cs typeface="Cambria"/>
                          <a:sym typeface="Cambria"/>
                        </a:rPr>
                        <a:t> </a:t>
                      </a:r>
                      <a:r>
                        <a:rPr b="1" lang="en-US" sz="1700" u="none" cap="none" strike="noStrike">
                          <a:solidFill>
                            <a:srgbClr val="ECECEC"/>
                          </a:solidFill>
                          <a:latin typeface="Cambria"/>
                          <a:ea typeface="Cambria"/>
                          <a:cs typeface="Cambria"/>
                          <a:sym typeface="Cambria"/>
                        </a:rPr>
                        <a:t>Enrolled in higher education,some postsecondary education, training program,</a:t>
                      </a:r>
                      <a:endParaRPr b="1" sz="1700" u="none" cap="none" strike="noStrike">
                        <a:solidFill>
                          <a:srgbClr val="ECECEC"/>
                        </a:solidFill>
                        <a:latin typeface="Cambria"/>
                        <a:ea typeface="Cambria"/>
                        <a:cs typeface="Cambria"/>
                        <a:sym typeface="Cambria"/>
                      </a:endParaRPr>
                    </a:p>
                    <a:p>
                      <a:pPr indent="0" lvl="0" marL="457200" marR="0" rtl="0" algn="l">
                        <a:lnSpc>
                          <a:spcPct val="90000"/>
                        </a:lnSpc>
                        <a:spcBef>
                          <a:spcPts val="0"/>
                        </a:spcBef>
                        <a:spcAft>
                          <a:spcPts val="0"/>
                        </a:spcAft>
                        <a:buClr>
                          <a:srgbClr val="000000"/>
                        </a:buClr>
                        <a:buSzPts val="1700"/>
                        <a:buFont typeface="Arial"/>
                        <a:buNone/>
                      </a:pPr>
                      <a:r>
                        <a:rPr b="1" lang="en-US" sz="1700" u="none" cap="none" strike="noStrike">
                          <a:solidFill>
                            <a:srgbClr val="ECECEC"/>
                          </a:solidFill>
                          <a:latin typeface="Cambria"/>
                          <a:ea typeface="Cambria"/>
                          <a:cs typeface="Cambria"/>
                          <a:sym typeface="Cambria"/>
                        </a:rPr>
                        <a:t>competitively employed, or in some other employment</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youth who are no longer in secondary school, had IEPs in effect at the time they left school and were enrolled in higher education, or in some other postsecondary education or training program; or competitively employed or in some other employment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respondent youth who are no longer in secondary school and had IEPs in effect at the time they left school</a:t>
                      </a:r>
                      <a:endParaRPr b="1" sz="1000" u="none" cap="none" strike="noStrike"/>
                    </a:p>
                  </a:txBody>
                  <a:tcPr marT="91425" marB="91425" marR="91425" marL="91425">
                    <a:solidFill>
                      <a:srgbClr val="D0E0E3"/>
                    </a:solidFill>
                  </a:tcPr>
                </a:tc>
              </a:tr>
            </a:tbl>
          </a:graphicData>
        </a:graphic>
      </p:graphicFrame>
      <p:cxnSp>
        <p:nvCxnSpPr>
          <p:cNvPr id="583" name="Google Shape;583;g336ddb40caf_1_2358"/>
          <p:cNvCxnSpPr/>
          <p:nvPr/>
        </p:nvCxnSpPr>
        <p:spPr>
          <a:xfrm>
            <a:off x="3534250" y="3855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g336ddb40caf_1_2302"/>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89" name="Google Shape;589;g336ddb40caf_1_230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90" name="Google Shape;590;g336ddb40caf_1_230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91" name="Google Shape;591;g336ddb40caf_1_2302"/>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14C Target </a:t>
                      </a:r>
                      <a:r>
                        <a:rPr b="1" lang="en-US" sz="1400" u="none" cap="none" strike="noStrike">
                          <a:solidFill>
                            <a:schemeClr val="dk2"/>
                          </a:solidFill>
                          <a:highlight>
                            <a:srgbClr val="FFF2CC"/>
                          </a:highlight>
                        </a:rPr>
                        <a:t>78.91%</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C. Enrolled in higher education or in some other postsecondary education or training program; or competitively employed or in some other employment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New Mexico</a:t>
                      </a:r>
                      <a:endParaRPr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a:t>
                      </a:r>
                      <a:r>
                        <a:rPr lang="en-US"/>
                        <a:t>: 81.76%</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86.84%</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3</a:t>
                      </a:r>
                      <a:r>
                        <a:rPr lang="en-US" sz="1400" u="none" cap="none" strike="noStrike">
                          <a:solidFill>
                            <a:schemeClr val="dk2"/>
                          </a:solidFill>
                        </a:rPr>
                        <a:t> LEAs  Met Target (7</a:t>
                      </a:r>
                      <a:r>
                        <a:rPr lang="en-US">
                          <a:solidFill>
                            <a:schemeClr val="dk2"/>
                          </a:solidFill>
                        </a:rPr>
                        <a:t>2.22</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67 </a:t>
                      </a:r>
                      <a:r>
                        <a:rPr lang="en-US" sz="1400" u="none" cap="none" strike="noStrike">
                          <a:solidFill>
                            <a:schemeClr val="dk2"/>
                          </a:solidFill>
                        </a:rPr>
                        <a:t>LEAs </a:t>
                      </a:r>
                      <a:r>
                        <a:rPr lang="en-US" sz="1400" u="none" cap="none" strike="noStrike"/>
                        <a:t> Met Target (67.68% of LEAs)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5</a:t>
                      </a:r>
                      <a:r>
                        <a:rPr lang="en-US" sz="1400" u="none" cap="none" strike="noStrike">
                          <a:solidFill>
                            <a:schemeClr val="dk2"/>
                          </a:solidFill>
                        </a:rPr>
                        <a:t> LEAs  Did Not Meet Target (2</a:t>
                      </a:r>
                      <a:r>
                        <a:rPr lang="en-US">
                          <a:solidFill>
                            <a:schemeClr val="dk2"/>
                          </a:solidFill>
                        </a:rPr>
                        <a:t>7.78</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(32.32% of LEAs)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g365ad869b3a_0_108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597" name="Google Shape;597;g365ad869b3a_0_108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1-3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598" name="Google Shape;598;g365ad869b3a_0_10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599" name="Google Shape;599;g365ad869b3a_0_108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176"/>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36850f1ac31_0_43"/>
          <p:cNvSpPr/>
          <p:nvPr/>
        </p:nvSpPr>
        <p:spPr>
          <a:xfrm>
            <a:off x="946775" y="1745625"/>
            <a:ext cx="7281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11" name="Google Shape;311;g36850f1ac31_0_4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Suggestions </a:t>
            </a:r>
            <a:endParaRPr/>
          </a:p>
        </p:txBody>
      </p:sp>
      <p:sp>
        <p:nvSpPr>
          <p:cNvPr id="312" name="Google Shape;312;g36850f1ac31_0_4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13" name="Google Shape;313;g36850f1ac31_0_43"/>
          <p:cNvSpPr txBox="1"/>
          <p:nvPr/>
        </p:nvSpPr>
        <p:spPr>
          <a:xfrm>
            <a:off x="1239575" y="2004825"/>
            <a:ext cx="6696300" cy="4248300"/>
          </a:xfrm>
          <a:prstGeom prst="rect">
            <a:avLst/>
          </a:prstGeom>
          <a:noFill/>
          <a:ln>
            <a:noFill/>
          </a:ln>
        </p:spPr>
        <p:txBody>
          <a:bodyPr anchorCtr="0" anchor="t" bIns="91425" lIns="91425" spcFirstLastPara="1" rIns="91425" wrap="square" tIns="91425">
            <a:sp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Have the feedback form open for the entire presentation (as a tab or a seperate screen)</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will put the link in the chat if you cannot open the QR Code</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sng" cap="none" strike="noStrike">
                <a:solidFill>
                  <a:schemeClr val="hlink"/>
                </a:solidFill>
                <a:latin typeface="Calibri"/>
                <a:ea typeface="Calibri"/>
                <a:cs typeface="Calibri"/>
                <a:sym typeface="Calibri"/>
                <a:hlinkClick r:id="rId3"/>
              </a:rPr>
              <a:t>https://docs.google.com/spreadsheets/d/1EIXGX3wxtz27b5bTnN89oHJ1GlDmq9L9eQBOjosUvF8/edit?gid=46077393#gid=46077393</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Take notes in any manner you feel easiest. There will be an option to upload a separate document for feedback.</a:t>
            </a:r>
            <a:endParaRPr b="0" i="0" sz="2400" u="none" cap="none" strike="noStrike">
              <a:solidFill>
                <a:srgbClr val="3A3D4B"/>
              </a:solidFill>
              <a:latin typeface="Calibri"/>
              <a:ea typeface="Calibri"/>
              <a:cs typeface="Calibri"/>
              <a:sym typeface="Calibri"/>
            </a:endParaRPr>
          </a:p>
        </p:txBody>
      </p:sp>
      <p:pic>
        <p:nvPicPr>
          <p:cNvPr id="314" name="Google Shape;314;g36850f1ac31_0_43"/>
          <p:cNvPicPr preferRelativeResize="0"/>
          <p:nvPr/>
        </p:nvPicPr>
        <p:blipFill rotWithShape="1">
          <a:blip r:embed="rId4">
            <a:alphaModFix/>
          </a:blip>
          <a:srcRect b="0" l="0" r="0" t="0"/>
          <a:stretch/>
        </p:blipFill>
        <p:spPr>
          <a:xfrm>
            <a:off x="8381538" y="2151484"/>
            <a:ext cx="3658525" cy="3658525"/>
          </a:xfrm>
          <a:prstGeom prst="rect">
            <a:avLst/>
          </a:prstGeom>
          <a:noFill/>
          <a:ln>
            <a:noFill/>
          </a:ln>
          <a:effectLst>
            <a:outerShdw blurRad="57150" rotWithShape="0" algn="bl" dir="5400000" dist="19050">
              <a:srgbClr val="000000">
                <a:alpha val="49411"/>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 name="Shape 603"/>
        <p:cNvGrpSpPr/>
        <p:nvPr/>
      </p:nvGrpSpPr>
      <p:grpSpPr>
        <a:xfrm>
          <a:off x="0" y="0"/>
          <a:ext cx="0" cy="0"/>
          <a:chOff x="0" y="0"/>
          <a:chExt cx="0" cy="0"/>
        </a:xfrm>
      </p:grpSpPr>
      <p:sp>
        <p:nvSpPr>
          <p:cNvPr id="604" name="Google Shape;604;g365ad869b3a_0_109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605" name="Google Shape;605;g365ad869b3a_0_1095"/>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g336ddb40caf_1_230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12" name="Google Shape;612;g336ddb40caf_1_230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613" name="Google Shape;613;g336ddb40caf_1_2309"/>
          <p:cNvGrpSpPr/>
          <p:nvPr/>
        </p:nvGrpSpPr>
        <p:grpSpPr>
          <a:xfrm>
            <a:off x="415623" y="5238225"/>
            <a:ext cx="11360667" cy="979409"/>
            <a:chOff x="1593000" y="2322568"/>
            <a:chExt cx="5957975" cy="643500"/>
          </a:xfrm>
        </p:grpSpPr>
        <p:sp>
          <p:nvSpPr>
            <p:cNvPr id="614" name="Google Shape;614;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5" name="Google Shape;615;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7" name="Google Shape;617;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618" name="Google Shape;618;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9" name="Google Shape;619;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Same data as used for reporting to the Department under Title I of the ESEA. </a:t>
              </a:r>
              <a:r>
                <a:rPr b="1" i="0" lang="en-US" sz="1300" u="none" cap="none" strike="noStrike">
                  <a:solidFill>
                    <a:srgbClr val="147B81"/>
                  </a:solidFill>
                  <a:latin typeface="Roboto"/>
                  <a:ea typeface="Roboto"/>
                  <a:cs typeface="Roboto"/>
                  <a:sym typeface="Roboto"/>
                </a:rPr>
                <a:t>(EDFacts file specifications FS185 and FS188.)</a:t>
              </a:r>
              <a:endParaRPr b="1" i="0" sz="1300" u="none" cap="none" strike="noStrike">
                <a:solidFill>
                  <a:srgbClr val="1B786F"/>
                </a:solidFill>
                <a:latin typeface="Roboto"/>
                <a:ea typeface="Roboto"/>
                <a:cs typeface="Roboto"/>
                <a:sym typeface="Roboto"/>
              </a:endParaRPr>
            </a:p>
          </p:txBody>
        </p:sp>
      </p:grpSp>
      <p:grpSp>
        <p:nvGrpSpPr>
          <p:cNvPr id="620" name="Google Shape;620;g336ddb40caf_1_2309"/>
          <p:cNvGrpSpPr/>
          <p:nvPr/>
        </p:nvGrpSpPr>
        <p:grpSpPr>
          <a:xfrm>
            <a:off x="415673" y="1985460"/>
            <a:ext cx="11360667" cy="3199036"/>
            <a:chOff x="1593000" y="2322568"/>
            <a:chExt cx="5957975" cy="643500"/>
          </a:xfrm>
        </p:grpSpPr>
        <p:sp>
          <p:nvSpPr>
            <p:cNvPr id="621" name="Google Shape;621;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2" name="Google Shape;622;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3" name="Google Shape;623;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4" name="Google Shape;624;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625" name="Google Shape;625;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6" name="Google Shape;626;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Participation and performance of children with IEPs on statewide assessments: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Participation rate for children with IEPs.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Proficiency rate for children with IEPs against grade level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Proficiency rate for children with IEPs against alternate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D. Gap in proficiency rates for children with IEPs and all students against grade level academic achievement standards.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Reading and Math Statewide assessments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OSEP requires data be separated by grades 4, 8 and High School</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In New Mexico, High School is grade 11 only as approved in the State ESSA plan</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High School = Grade 11</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g336ddb40caf_1_237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27500"/>
              <a:buFont typeface="Arial"/>
              <a:buNone/>
            </a:pPr>
            <a:r>
              <a:rPr lang="en-US"/>
              <a:t>SPP/APR Indicator 3 – Assessment Participation and Outcomes </a:t>
            </a:r>
            <a:endParaRPr/>
          </a:p>
        </p:txBody>
      </p:sp>
      <p:sp>
        <p:nvSpPr>
          <p:cNvPr id="633" name="Google Shape;633;g336ddb40caf_1_237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34" name="Google Shape;634;g336ddb40caf_1_2371"/>
          <p:cNvGraphicFramePr/>
          <p:nvPr/>
        </p:nvGraphicFramePr>
        <p:xfrm>
          <a:off x="448325" y="2051150"/>
          <a:ext cx="3000000" cy="3000000"/>
        </p:xfrm>
        <a:graphic>
          <a:graphicData uri="http://schemas.openxmlformats.org/drawingml/2006/table">
            <a:tbl>
              <a:tblPr>
                <a:noFill/>
                <a:tableStyleId>{A7601059-3B29-4329-A591-CF740F168916}</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35" name="Google Shape;635;g336ddb40caf_1_2371"/>
          <p:cNvGraphicFramePr/>
          <p:nvPr/>
        </p:nvGraphicFramePr>
        <p:xfrm>
          <a:off x="448325" y="2575850"/>
          <a:ext cx="3000000" cy="3000000"/>
        </p:xfrm>
        <a:graphic>
          <a:graphicData uri="http://schemas.openxmlformats.org/drawingml/2006/table">
            <a:tbl>
              <a:tblPr>
                <a:noFill/>
                <a:tableStyleId>{A7601059-3B29-4329-A591-CF740F168916}</a:tableStyleId>
              </a:tblPr>
              <a:tblGrid>
                <a:gridCol w="2912550"/>
                <a:gridCol w="8382800"/>
              </a:tblGrid>
              <a:tr h="769125">
                <a:tc rowSpan="2">
                  <a:txBody>
                    <a:bodyPr/>
                    <a:lstStyle/>
                    <a:p>
                      <a:pPr indent="-361950" lvl="0" marL="457200" marR="0" rtl="0" algn="l">
                        <a:lnSpc>
                          <a:spcPct val="90000"/>
                        </a:lnSpc>
                        <a:spcBef>
                          <a:spcPts val="0"/>
                        </a:spcBef>
                        <a:spcAft>
                          <a:spcPts val="0"/>
                        </a:spcAft>
                        <a:buClr>
                          <a:srgbClr val="ECECEC"/>
                        </a:buClr>
                        <a:buSzPts val="2100"/>
                        <a:buFont typeface="Cambria"/>
                        <a:buAutoNum type="alphaUcPeriod"/>
                      </a:pPr>
                      <a:r>
                        <a:rPr b="1" lang="en-US" sz="2100" u="none" cap="none" strike="noStrike">
                          <a:solidFill>
                            <a:srgbClr val="ECECEC"/>
                          </a:solidFill>
                          <a:latin typeface="Cambria"/>
                          <a:ea typeface="Cambria"/>
                          <a:cs typeface="Cambria"/>
                          <a:sym typeface="Cambria"/>
                        </a:rPr>
                        <a:t>Participation rate for children with IEPs.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participating in an assessment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enrolled during the testing window</a:t>
                      </a:r>
                      <a:endParaRPr b="1" sz="1000" u="none" cap="none" strike="noStrike"/>
                    </a:p>
                  </a:txBody>
                  <a:tcPr marT="91425" marB="91425" marR="91425" marL="91425">
                    <a:solidFill>
                      <a:srgbClr val="D0E0E3"/>
                    </a:solidFill>
                  </a:tcPr>
                </a:tc>
              </a:tr>
            </a:tbl>
          </a:graphicData>
        </a:graphic>
      </p:graphicFrame>
      <p:cxnSp>
        <p:nvCxnSpPr>
          <p:cNvPr id="636" name="Google Shape;636;g336ddb40caf_1_2371"/>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g365ad869b3a_0_1135"/>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42" name="Google Shape;642;g365ad869b3a_0_113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43" name="Google Shape;643;g365ad869b3a_0_113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44" name="Google Shape;644;g365ad869b3a_0_1135"/>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Reading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Average: 98.37%</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96.45%</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96.93%</a:t>
                      </a:r>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97.36%</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96.28%</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96.29%</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a:t>
                      </a:r>
                      <a:r>
                        <a:rPr lang="en-US">
                          <a:solidFill>
                            <a:schemeClr val="dk2"/>
                          </a:solidFill>
                        </a:rPr>
                        <a:t>0</a:t>
                      </a:r>
                      <a:r>
                        <a:rPr lang="en-US" sz="1400" u="none" cap="none" strike="noStrike">
                          <a:solidFill>
                            <a:schemeClr val="dk2"/>
                          </a:solidFill>
                        </a:rPr>
                        <a:t> LEAs  Met Target (90%)</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19 LEAs  Met Target (73.08%)</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5</a:t>
                      </a:r>
                      <a:r>
                        <a:rPr lang="en-US" sz="1400" u="none" cap="none" strike="noStrike">
                          <a:solidFill>
                            <a:schemeClr val="dk2"/>
                          </a:solidFill>
                        </a:rPr>
                        <a:t> LEAs  Met Target (7</a:t>
                      </a:r>
                      <a:r>
                        <a:rPr lang="en-US">
                          <a:solidFill>
                            <a:schemeClr val="dk2"/>
                          </a:solidFill>
                        </a:rPr>
                        <a:t>1.43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97 </a:t>
                      </a:r>
                      <a:r>
                        <a:rPr lang="en-US" sz="1400" u="none" cap="none" strike="noStrike">
                          <a:solidFill>
                            <a:schemeClr val="dk2"/>
                          </a:solidFill>
                        </a:rPr>
                        <a:t>LEAs </a:t>
                      </a:r>
                      <a:r>
                        <a:rPr lang="en-US" sz="1400" u="none" cap="none" strike="noStrike"/>
                        <a:t>Met Target (96.65%)</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101 </a:t>
                      </a:r>
                      <a:r>
                        <a:rPr lang="en-US" sz="1400" u="none" cap="none" strike="noStrike">
                          <a:solidFill>
                            <a:schemeClr val="dk2"/>
                          </a:solidFill>
                        </a:rPr>
                        <a:t>LEAs </a:t>
                      </a:r>
                      <a:r>
                        <a:rPr lang="en-US" sz="1400" u="none" cap="none" strike="noStrike"/>
                        <a:t> Met Target (82.79%)</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 Met Target (70.34%)</a:t>
                      </a:r>
                      <a:endParaRPr sz="1400" u="none" cap="none" strike="noStrike"/>
                    </a:p>
                  </a:txBody>
                  <a:tcPr marT="9525" marB="91425" marR="9525" marL="95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a:t>
                      </a:r>
                      <a:r>
                        <a:rPr lang="en-US" sz="1400" u="none" cap="none" strike="noStrike">
                          <a:solidFill>
                            <a:schemeClr val="dk2"/>
                          </a:solidFill>
                        </a:rPr>
                        <a:t> LEAs  Did Not Meet Target (10%)</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7 LEAs Did Not Meet Target (26.92%)</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6</a:t>
                      </a:r>
                      <a:r>
                        <a:rPr lang="en-US" sz="1400" u="none" cap="none" strike="noStrike">
                          <a:solidFill>
                            <a:schemeClr val="dk2"/>
                          </a:solidFill>
                        </a:rPr>
                        <a:t> LEAs Did Not Meet Target (</a:t>
                      </a:r>
                      <a:r>
                        <a:rPr lang="en-US">
                          <a:solidFill>
                            <a:schemeClr val="dk2"/>
                          </a:solidFill>
                        </a:rPr>
                        <a:t>28.57</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 </a:t>
                      </a:r>
                      <a:r>
                        <a:rPr lang="en-US" sz="1400" u="none" cap="none" strike="noStrike">
                          <a:solidFill>
                            <a:schemeClr val="dk2"/>
                          </a:solidFill>
                        </a:rPr>
                        <a:t>LEAs </a:t>
                      </a:r>
                      <a:r>
                        <a:rPr lang="en-US" sz="1400" u="none" cap="none" strike="noStrike"/>
                        <a:t> Did Not Meet Target (9.35%)</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a:t>
                      </a:r>
                      <a:r>
                        <a:rPr lang="en-US" sz="1400" u="none" cap="none" strike="noStrike"/>
                        <a:t> Did Not Meet Target (17.21%)</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 </a:t>
                      </a:r>
                      <a:r>
                        <a:rPr lang="en-US" sz="1400" u="none" cap="none" strike="noStrike"/>
                        <a:t> Did Not Meet Target (21.19%)</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g36850f1ac31_0_20"/>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50" name="Google Shape;650;g36850f1ac31_0_2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51" name="Google Shape;651;g36850f1ac31_0_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52" name="Google Shape;652;g36850f1ac31_0_20"/>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Math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Average: 98.43%</a:t>
                      </a:r>
                      <a:endParaRPr/>
                    </a:p>
                  </a:txBody>
                  <a:tcPr marT="9525" marB="91425" marR="9525" marL="9525" anchor="b">
                    <a:solidFill>
                      <a:srgbClr val="D9EAD3"/>
                    </a:solidFill>
                  </a:tcPr>
                </a:tc>
                <a:tc>
                  <a:txBody>
                    <a:bodyPr/>
                    <a:lstStyle/>
                    <a:p>
                      <a:pPr indent="0" lvl="0" marL="0" rtl="0" algn="l">
                        <a:spcBef>
                          <a:spcPts val="0"/>
                        </a:spcBef>
                        <a:spcAft>
                          <a:spcPts val="0"/>
                        </a:spcAft>
                        <a:buNone/>
                      </a:pPr>
                      <a:r>
                        <a:rPr lang="en-US"/>
                        <a:t>Average: 94.66%</a:t>
                      </a:r>
                      <a:endParaRPr/>
                    </a:p>
                  </a:txBody>
                  <a:tcPr marT="9525" marB="91425" marR="9525" marL="9525" anchor="b">
                    <a:solidFill>
                      <a:srgbClr val="F4CCCC"/>
                    </a:solidFill>
                  </a:tcPr>
                </a:tc>
                <a:tc>
                  <a:txBody>
                    <a:bodyPr/>
                    <a:lstStyle/>
                    <a:p>
                      <a:pPr indent="0" lvl="0" marL="0" rtl="0" algn="l">
                        <a:spcBef>
                          <a:spcPts val="0"/>
                        </a:spcBef>
                        <a:spcAft>
                          <a:spcPts val="0"/>
                        </a:spcAft>
                        <a:buNone/>
                      </a:pPr>
                      <a:r>
                        <a:rPr lang="en-US"/>
                        <a:t>Average: 96.79%</a:t>
                      </a:r>
                      <a:endParaRPr/>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97.47%</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95.69%</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96.25%</a:t>
                      </a:r>
                      <a:endParaRPr sz="1400" u="none" cap="none" strike="noStrike"/>
                    </a:p>
                  </a:txBody>
                  <a:tcPr marT="9525" marB="91425" marR="9525" marL="9525" anchor="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a:t>
                      </a:r>
                      <a:r>
                        <a:rPr lang="en-US">
                          <a:solidFill>
                            <a:schemeClr val="dk2"/>
                          </a:solidFill>
                        </a:rPr>
                        <a:t>0</a:t>
                      </a:r>
                      <a:r>
                        <a:rPr lang="en-US" sz="1400" u="none" cap="none" strike="noStrike">
                          <a:solidFill>
                            <a:schemeClr val="dk2"/>
                          </a:solidFill>
                        </a:rPr>
                        <a:t> LEAs  Met Target (90%)</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19 LEAs Met Target (73.08%)</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5</a:t>
                      </a:r>
                      <a:r>
                        <a:rPr lang="en-US" sz="1400" u="none" cap="none" strike="noStrike">
                          <a:solidFill>
                            <a:schemeClr val="dk2"/>
                          </a:solidFill>
                        </a:rPr>
                        <a:t> LEAs Met Target (7</a:t>
                      </a:r>
                      <a:r>
                        <a:rPr lang="en-US">
                          <a:solidFill>
                            <a:schemeClr val="dk2"/>
                          </a:solidFill>
                        </a:rPr>
                        <a:t>1.43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103 </a:t>
                      </a:r>
                      <a:r>
                        <a:rPr lang="en-US" sz="1400" u="none" cap="none" strike="noStrike">
                          <a:solidFill>
                            <a:schemeClr val="dk2"/>
                          </a:solidFill>
                        </a:rPr>
                        <a:t>LEAs </a:t>
                      </a:r>
                      <a:r>
                        <a:rPr lang="en-US" sz="1400" u="none" cap="none" strike="noStrike"/>
                        <a:t> Met Target (91.96%)</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100 </a:t>
                      </a:r>
                      <a:r>
                        <a:rPr lang="en-US" sz="1400" u="none" cap="none" strike="noStrike">
                          <a:solidFill>
                            <a:schemeClr val="dk2"/>
                          </a:solidFill>
                        </a:rPr>
                        <a:t>LEAs </a:t>
                      </a:r>
                      <a:r>
                        <a:rPr lang="en-US" sz="1400" u="none" cap="none" strike="noStrike"/>
                        <a:t> Met Target (81.97%)</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a:t>
                      </a:r>
                      <a:r>
                        <a:rPr lang="en-US" sz="1400" u="none" cap="none" strike="noStrike"/>
                        <a:t>Met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a:t>
                      </a:r>
                      <a:r>
                        <a:rPr lang="en-US" sz="1400" u="none" cap="none" strike="noStrike">
                          <a:solidFill>
                            <a:schemeClr val="dk2"/>
                          </a:solidFill>
                        </a:rPr>
                        <a:t> LEAs  Did Not Meet Target (10%)</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7 LEAs  Did Not Meet Target (26.92%)</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6</a:t>
                      </a:r>
                      <a:r>
                        <a:rPr lang="en-US" sz="1400" u="none" cap="none" strike="noStrike">
                          <a:solidFill>
                            <a:schemeClr val="dk2"/>
                          </a:solidFill>
                        </a:rPr>
                        <a:t> LEAs  Did Not Meet Target (</a:t>
                      </a:r>
                      <a:r>
                        <a:rPr lang="en-US">
                          <a:solidFill>
                            <a:schemeClr val="dk2"/>
                          </a:solidFill>
                        </a:rPr>
                        <a:t>16.67</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 </a:t>
                      </a:r>
                      <a:r>
                        <a:rPr lang="en-US" sz="1400" u="none" cap="none" strike="noStrike">
                          <a:solidFill>
                            <a:schemeClr val="dk2"/>
                          </a:solidFill>
                        </a:rPr>
                        <a:t>LEAs </a:t>
                      </a:r>
                      <a:r>
                        <a:rPr lang="en-US" sz="1400" u="none" cap="none" strike="noStrike"/>
                        <a:t> Did Not Meet Target (8.04%)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a:t>
                      </a:r>
                      <a:r>
                        <a:rPr lang="en-US" sz="1400" u="none" cap="none" strike="noStrike"/>
                        <a:t> Did Not Meet Target (18.03%)</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a:t>
                      </a:r>
                      <a:r>
                        <a:rPr lang="en-US" sz="1400" u="none" cap="none" strike="noStrike"/>
                        <a:t> Did Not Meet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g336ddb40caf_1_238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59" name="Google Shape;659;g336ddb40caf_1_238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60" name="Google Shape;660;g336ddb40caf_1_2380"/>
          <p:cNvGraphicFramePr/>
          <p:nvPr/>
        </p:nvGraphicFramePr>
        <p:xfrm>
          <a:off x="448325" y="2051150"/>
          <a:ext cx="3000000" cy="3000000"/>
        </p:xfrm>
        <a:graphic>
          <a:graphicData uri="http://schemas.openxmlformats.org/drawingml/2006/table">
            <a:tbl>
              <a:tblPr>
                <a:noFill/>
                <a:tableStyleId>{A7601059-3B29-4329-A591-CF740F168916}</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61" name="Google Shape;661;g336ddb40caf_1_2380"/>
          <p:cNvGraphicFramePr/>
          <p:nvPr/>
        </p:nvGraphicFramePr>
        <p:xfrm>
          <a:off x="448325" y="2575850"/>
          <a:ext cx="3000000" cy="3000000"/>
        </p:xfrm>
        <a:graphic>
          <a:graphicData uri="http://schemas.openxmlformats.org/drawingml/2006/table">
            <a:tbl>
              <a:tblPr>
                <a:noFill/>
                <a:tableStyleId>{A7601059-3B29-4329-A591-CF740F168916}</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B.  Proficiency rate for children with IEPs against grade level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grade level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regular assessment</a:t>
                      </a:r>
                      <a:endParaRPr b="1" sz="1000" u="none" cap="none" strike="noStrike"/>
                    </a:p>
                  </a:txBody>
                  <a:tcPr marT="91425" marB="91425" marR="91425" marL="91425">
                    <a:solidFill>
                      <a:srgbClr val="D0E0E3"/>
                    </a:solidFill>
                  </a:tcPr>
                </a:tc>
              </a:tr>
            </a:tbl>
          </a:graphicData>
        </a:graphic>
      </p:graphicFrame>
      <p:cxnSp>
        <p:nvCxnSpPr>
          <p:cNvPr id="662" name="Google Shape;662;g336ddb40caf_1_2380"/>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g365ad869b3a_0_116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68" name="Google Shape;668;g365ad869b3a_0_1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69" name="Google Shape;669;g365ad869b3a_0_116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70" name="Google Shape;670;g365ad869b3a_0_1161"/>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14.84%</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23.44%</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21.00%</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10.21%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3</a:t>
                      </a:r>
                      <a:r>
                        <a:rPr lang="en-US" sz="1400" u="none" cap="none" strike="noStrike">
                          <a:solidFill>
                            <a:schemeClr val="dk2"/>
                          </a:solidFill>
                        </a:rPr>
                        <a:t> LEAs Met Target (</a:t>
                      </a:r>
                      <a:r>
                        <a:rPr lang="en-US">
                          <a:solidFill>
                            <a:schemeClr val="dk2"/>
                          </a:solidFill>
                        </a:rPr>
                        <a:t>61.90%)</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9</a:t>
                      </a:r>
                      <a:r>
                        <a:rPr lang="en-US" sz="1400" u="none" cap="none" strike="noStrike">
                          <a:solidFill>
                            <a:schemeClr val="dk2"/>
                          </a:solidFill>
                        </a:rPr>
                        <a:t> LEAs Met Target (</a:t>
                      </a:r>
                      <a:r>
                        <a:rPr lang="en-US">
                          <a:solidFill>
                            <a:schemeClr val="dk2"/>
                          </a:solidFill>
                        </a:rPr>
                        <a:t>73.08%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14</a:t>
                      </a:r>
                      <a:r>
                        <a:rPr lang="en-US" sz="1400" u="none" cap="none" strike="noStrike">
                          <a:solidFill>
                            <a:schemeClr val="dk2"/>
                          </a:solidFill>
                        </a:rPr>
                        <a:t> LEAs Met Target (</a:t>
                      </a:r>
                      <a:r>
                        <a:rPr lang="en-US">
                          <a:solidFill>
                            <a:schemeClr val="dk2"/>
                          </a:solidFill>
                        </a:rPr>
                        <a:t>63.63%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64 LEAs  Met Target (57.66%)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63 LEAs Met Target (52.07%)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(48.57%)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8</a:t>
                      </a:r>
                      <a:r>
                        <a:rPr lang="en-US" sz="1400" u="none" cap="none" strike="noStrike">
                          <a:solidFill>
                            <a:schemeClr val="dk2"/>
                          </a:solidFill>
                        </a:rPr>
                        <a:t> LEAs Did Not Meet Target (</a:t>
                      </a:r>
                      <a:r>
                        <a:rPr lang="en-US">
                          <a:solidFill>
                            <a:schemeClr val="dk2"/>
                          </a:solidFill>
                        </a:rPr>
                        <a:t>38.10%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7</a:t>
                      </a:r>
                      <a:r>
                        <a:rPr lang="en-US" sz="1400" u="none" cap="none" strike="noStrike">
                          <a:solidFill>
                            <a:schemeClr val="dk2"/>
                          </a:solidFill>
                        </a:rPr>
                        <a:t> LEAs Did Not Meet Target (</a:t>
                      </a:r>
                      <a:r>
                        <a:rPr lang="en-US">
                          <a:solidFill>
                            <a:schemeClr val="dk2"/>
                          </a:solidFill>
                        </a:rPr>
                        <a:t>26.92%</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8</a:t>
                      </a:r>
                      <a:r>
                        <a:rPr lang="en-US" sz="1400" u="none" cap="none" strike="noStrike">
                          <a:solidFill>
                            <a:schemeClr val="dk2"/>
                          </a:solidFill>
                        </a:rPr>
                        <a:t> LEAs Did Not Meet Target (</a:t>
                      </a:r>
                      <a:r>
                        <a:rPr lang="en-US">
                          <a:solidFill>
                            <a:schemeClr val="dk2"/>
                          </a:solidFill>
                        </a:rPr>
                        <a:t>36.36%</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47 LEAs Did Not Meet Target (42.34%)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58 LEAs Did Not Meet Target (52.25%)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 </a:t>
                      </a:r>
                      <a:r>
                        <a:rPr lang="en-US" sz="1400" u="none" cap="none" strike="noStrike">
                          <a:solidFill>
                            <a:schemeClr val="dk2"/>
                          </a:solidFill>
                        </a:rPr>
                        <a:t>LEAs Did Not Meet Target (51.42%)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g3685b8e4685_0_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76" name="Google Shape;676;g3685b8e4685_0_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77" name="Google Shape;677;g3685b8e4685_0_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78" name="Google Shape;678;g3685b8e4685_0_1"/>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12.86%</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14.35%</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12.14%</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4.19%</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1</a:t>
                      </a:r>
                      <a:r>
                        <a:rPr lang="en-US" sz="1400" u="none" cap="none" strike="noStrike"/>
                        <a:t> </a:t>
                      </a:r>
                      <a:r>
                        <a:rPr lang="en-US" sz="1400" u="none" cap="none" strike="noStrike">
                          <a:solidFill>
                            <a:schemeClr val="dk2"/>
                          </a:solidFill>
                        </a:rPr>
                        <a:t>LEAs </a:t>
                      </a:r>
                      <a:r>
                        <a:rPr lang="en-US" sz="1400" u="none" cap="none" strike="noStrike"/>
                        <a:t>Met Target (</a:t>
                      </a:r>
                      <a:r>
                        <a:rPr lang="en-US"/>
                        <a:t>52.38</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14</a:t>
                      </a:r>
                      <a:r>
                        <a:rPr lang="en-US" sz="1400" u="none" cap="none" strike="noStrike"/>
                        <a:t> </a:t>
                      </a:r>
                      <a:r>
                        <a:rPr lang="en-US" sz="1400" u="none" cap="none" strike="noStrike">
                          <a:solidFill>
                            <a:schemeClr val="dk2"/>
                          </a:solidFill>
                        </a:rPr>
                        <a:t>LEAs Met Target (</a:t>
                      </a:r>
                      <a:r>
                        <a:rPr lang="en-US">
                          <a:solidFill>
                            <a:schemeClr val="dk2"/>
                          </a:solidFill>
                        </a:rPr>
                        <a:t>53.85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11</a:t>
                      </a:r>
                      <a:r>
                        <a:rPr lang="en-US" sz="1400" u="none" cap="none" strike="noStrike"/>
                        <a:t> </a:t>
                      </a:r>
                      <a:r>
                        <a:rPr lang="en-US" sz="1400" u="none" cap="none" strike="noStrike">
                          <a:solidFill>
                            <a:schemeClr val="dk2"/>
                          </a:solidFill>
                        </a:rPr>
                        <a:t>LEAs  Met Target (</a:t>
                      </a:r>
                      <a:r>
                        <a:rPr lang="en-US">
                          <a:solidFill>
                            <a:schemeClr val="dk2"/>
                          </a:solidFill>
                        </a:rPr>
                        <a:t>50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43 LEAs  Met Target (38.74%)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33 LEAs  Met Target (27.27%)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 </a:t>
                      </a:r>
                      <a:r>
                        <a:rPr lang="en-US" sz="1400" u="none" cap="none" strike="noStrike">
                          <a:solidFill>
                            <a:schemeClr val="dk2"/>
                          </a:solidFill>
                        </a:rPr>
                        <a:t>LEAs  Met Target  (21.90%)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0</a:t>
                      </a:r>
                      <a:r>
                        <a:rPr lang="en-US" sz="1400" u="none" cap="none" strike="noStrike"/>
                        <a:t> </a:t>
                      </a:r>
                      <a:r>
                        <a:rPr lang="en-US" sz="1400" u="none" cap="none" strike="noStrike">
                          <a:solidFill>
                            <a:schemeClr val="dk2"/>
                          </a:solidFill>
                        </a:rPr>
                        <a:t>LEAs </a:t>
                      </a:r>
                      <a:r>
                        <a:rPr lang="en-US" sz="1400" u="none" cap="none" strike="noStrike"/>
                        <a:t>Did Not Meet Target (</a:t>
                      </a:r>
                      <a:r>
                        <a:rPr lang="en-US"/>
                        <a:t>47.62</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12</a:t>
                      </a:r>
                      <a:r>
                        <a:rPr lang="en-US" sz="1400" u="none" cap="none" strike="noStrike"/>
                        <a:t> </a:t>
                      </a:r>
                      <a:r>
                        <a:rPr lang="en-US" sz="1400" u="none" cap="none" strike="noStrike">
                          <a:solidFill>
                            <a:schemeClr val="dk2"/>
                          </a:solidFill>
                        </a:rPr>
                        <a:t>LEAs  Did Not Meet Target (</a:t>
                      </a:r>
                      <a:r>
                        <a:rPr lang="en-US">
                          <a:solidFill>
                            <a:schemeClr val="dk2"/>
                          </a:solidFill>
                        </a:rPr>
                        <a:t>46.15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11</a:t>
                      </a:r>
                      <a:r>
                        <a:rPr lang="en-US" sz="1400" u="none" cap="none" strike="noStrike"/>
                        <a:t> </a:t>
                      </a:r>
                      <a:r>
                        <a:rPr lang="en-US" sz="1400" u="none" cap="none" strike="noStrike">
                          <a:solidFill>
                            <a:schemeClr val="dk2"/>
                          </a:solidFill>
                        </a:rPr>
                        <a:t>LEAs  Did Not Meet Target (5</a:t>
                      </a:r>
                      <a:r>
                        <a:rPr lang="en-US">
                          <a:solidFill>
                            <a:schemeClr val="dk2"/>
                          </a:solidFill>
                        </a:rPr>
                        <a:t>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68 LEAs  Did Not Meet Target (61.26%)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88 LEAs  Did Not Meet Target (72.73%)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Did Not Meet Target (78.10%)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g336ddb40caf_1_238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85" name="Google Shape;685;g336ddb40caf_1_238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86" name="Google Shape;686;g336ddb40caf_1_2389"/>
          <p:cNvGraphicFramePr/>
          <p:nvPr/>
        </p:nvGraphicFramePr>
        <p:xfrm>
          <a:off x="448325" y="2051150"/>
          <a:ext cx="3000000" cy="3000000"/>
        </p:xfrm>
        <a:graphic>
          <a:graphicData uri="http://schemas.openxmlformats.org/drawingml/2006/table">
            <a:tbl>
              <a:tblPr>
                <a:noFill/>
                <a:tableStyleId>{A7601059-3B29-4329-A591-CF740F168916}</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87" name="Google Shape;687;g336ddb40caf_1_2389"/>
          <p:cNvGraphicFramePr/>
          <p:nvPr/>
        </p:nvGraphicFramePr>
        <p:xfrm>
          <a:off x="448325" y="2575850"/>
          <a:ext cx="3000000" cy="3000000"/>
        </p:xfrm>
        <a:graphic>
          <a:graphicData uri="http://schemas.openxmlformats.org/drawingml/2006/table">
            <a:tbl>
              <a:tblPr>
                <a:noFill/>
                <a:tableStyleId>{A7601059-3B29-4329-A591-CF740F168916}</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 Proficiency rate for children with IEPs against alternate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alternate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alternate assessment</a:t>
                      </a:r>
                      <a:endParaRPr b="1" sz="1000" u="none" cap="none" strike="noStrike"/>
                    </a:p>
                  </a:txBody>
                  <a:tcPr marT="91425" marB="91425" marR="91425" marL="91425">
                    <a:solidFill>
                      <a:srgbClr val="D0E0E3"/>
                    </a:solidFill>
                  </a:tcPr>
                </a:tc>
              </a:tr>
            </a:tbl>
          </a:graphicData>
        </a:graphic>
      </p:graphicFrame>
      <p:cxnSp>
        <p:nvCxnSpPr>
          <p:cNvPr id="688" name="Google Shape;688;g336ddb40caf_1_2389"/>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g3685b8e4685_0_1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94" name="Google Shape;694;g3685b8e4685_0_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95" name="Google Shape;695;g3685b8e4685_0_1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696" name="Google Shape;696;g3685b8e4685_0_15"/>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14.27%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Average: 17.28%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Average: 34.19%</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11.72%</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23.86%</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31.00%</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a:t>
                      </a:r>
                      <a:r>
                        <a:rPr lang="en-US">
                          <a:solidFill>
                            <a:schemeClr val="dk2"/>
                          </a:solidFill>
                        </a:rPr>
                        <a:t> </a:t>
                      </a:r>
                      <a:r>
                        <a:rPr lang="en-US" sz="1400" u="none" cap="none" strike="noStrike">
                          <a:solidFill>
                            <a:schemeClr val="dk2"/>
                          </a:solidFill>
                        </a:rPr>
                        <a:t>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a:t>
                      </a:r>
                      <a:r>
                        <a:rPr lang="en-US" sz="1400" u="none" cap="none" strike="noStrike">
                          <a:solidFill>
                            <a:schemeClr val="dk2"/>
                          </a:solidFill>
                        </a:rPr>
                        <a:t>LEAs </a:t>
                      </a:r>
                      <a:r>
                        <a:rPr lang="en-US" sz="1400" u="none" cap="none" strike="noStrike"/>
                        <a:t> Met Target (40.00%)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Met Target (</a:t>
                      </a:r>
                      <a:r>
                        <a:rPr lang="en-US">
                          <a:solidFill>
                            <a:schemeClr val="dk2"/>
                          </a:solidFill>
                        </a:rPr>
                        <a:t>37.50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 </a:t>
                      </a:r>
                      <a:r>
                        <a:rPr lang="en-US" sz="1400" u="none" cap="none" strike="noStrike">
                          <a:solidFill>
                            <a:schemeClr val="dk2"/>
                          </a:solidFill>
                        </a:rPr>
                        <a:t>LEAs  Met Target (42.86%)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(30.95%)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28 LEAs  Met Target (50.91%)</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18 </a:t>
                      </a:r>
                      <a:r>
                        <a:rPr lang="en-US" sz="1400" u="none" cap="none" strike="noStrike">
                          <a:solidFill>
                            <a:schemeClr val="dk2"/>
                          </a:solidFill>
                        </a:rPr>
                        <a:t>LEAs  Met Target (38.30%)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6</a:t>
                      </a:r>
                      <a:r>
                        <a:rPr lang="en-US" sz="1400" u="none" cap="none" strike="noStrike"/>
                        <a:t>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Did Not Meet Target (</a:t>
                      </a:r>
                      <a:r>
                        <a:rPr lang="en-US">
                          <a:solidFill>
                            <a:schemeClr val="dk2"/>
                          </a:solidFill>
                        </a:rPr>
                        <a:t>62.50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 </a:t>
                      </a:r>
                      <a:r>
                        <a:rPr lang="en-US" sz="1400" u="none" cap="none" strike="noStrike">
                          <a:solidFill>
                            <a:schemeClr val="dk2"/>
                          </a:solidFill>
                        </a:rPr>
                        <a:t>LEAs  Did Not Meet Target (57.14%)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29 LEAs  Did Not Meet Target (69.05%)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27 LEAs  Did Not Meet Target (49.09%)</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29 </a:t>
                      </a:r>
                      <a:r>
                        <a:rPr lang="en-US" sz="1400" u="none" cap="none" strike="noStrike">
                          <a:solidFill>
                            <a:schemeClr val="dk2"/>
                          </a:solidFill>
                        </a:rPr>
                        <a:t>LEAs Did Not Meet Target (61.70%)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g36881aa2c20_0_0"/>
          <p:cNvSpPr/>
          <p:nvPr/>
        </p:nvSpPr>
        <p:spPr>
          <a:xfrm>
            <a:off x="1984350" y="4647475"/>
            <a:ext cx="7975500" cy="19401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This is site shows current and previous data. </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sng" cap="none" strike="noStrike">
                <a:solidFill>
                  <a:schemeClr val="hlink"/>
                </a:solidFill>
                <a:latin typeface="Calibri"/>
                <a:ea typeface="Calibri"/>
                <a:cs typeface="Calibri"/>
                <a:sym typeface="Calibri"/>
                <a:hlinkClick r:id="rId3"/>
              </a:rPr>
              <a:t>https://webed.ped.state.nm.us/sites/DPR/SitePages/DPRHome.aspx</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“General Public Data View” will show masked data for student privacy.</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If you need access to your district, please contact Liz, Tammy, or Trudy </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*This report is in the process of being redone. If you have any questions about this data please reach out and we can support you. </a:t>
            </a:r>
            <a:endParaRPr b="0" i="0" sz="1900" u="none" cap="none" strike="noStrike">
              <a:solidFill>
                <a:srgbClr val="000000"/>
              </a:solidFill>
              <a:latin typeface="Calibri"/>
              <a:ea typeface="Calibri"/>
              <a:cs typeface="Calibri"/>
              <a:sym typeface="Calibri"/>
            </a:endParaRPr>
          </a:p>
        </p:txBody>
      </p:sp>
      <p:sp>
        <p:nvSpPr>
          <p:cNvPr id="321" name="Google Shape;321;g36881aa2c20_0_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Where can you find LEA specific data?</a:t>
            </a:r>
            <a:endParaRPr/>
          </a:p>
        </p:txBody>
      </p:sp>
      <p:sp>
        <p:nvSpPr>
          <p:cNvPr id="322" name="Google Shape;322;g36881aa2c20_0_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23" name="Google Shape;323;g36881aa2c20_0_0"/>
          <p:cNvPicPr preferRelativeResize="0"/>
          <p:nvPr/>
        </p:nvPicPr>
        <p:blipFill rotWithShape="1">
          <a:blip r:embed="rId4">
            <a:alphaModFix/>
          </a:blip>
          <a:srcRect b="0" l="0" r="0" t="0"/>
          <a:stretch/>
        </p:blipFill>
        <p:spPr>
          <a:xfrm>
            <a:off x="2270175" y="1669628"/>
            <a:ext cx="7403852" cy="2870501"/>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sp>
        <p:nvSpPr>
          <p:cNvPr id="701" name="Google Shape;701;g3685b8e4685_0_2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02" name="Google Shape;702;g3685b8e4685_0_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03" name="Google Shape;703;g3685b8e4685_0_22"/>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704" name="Google Shape;704;g3685b8e4685_0_22"/>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25.98%</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0.00%</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30.88%</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a:t>
                      </a:r>
                      <a:r>
                        <a:rPr lang="en-US">
                          <a:solidFill>
                            <a:schemeClr val="dk2"/>
                          </a:solidFill>
                        </a:rPr>
                        <a:t> </a:t>
                      </a:r>
                      <a:r>
                        <a:rPr lang="en-US" sz="1400" u="none" cap="none" strike="noStrike">
                          <a:solidFill>
                            <a:schemeClr val="dk2"/>
                          </a:solidFill>
                        </a:rPr>
                        <a:t>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a:t>
                      </a:r>
                      <a:r>
                        <a:rPr lang="en-US">
                          <a:solidFill>
                            <a:schemeClr val="dk2"/>
                          </a:solidFill>
                        </a:rPr>
                        <a:t>not have </a:t>
                      </a:r>
                      <a:r>
                        <a:rPr lang="en-US" sz="1400" u="none" cap="none" strike="noStrike">
                          <a:solidFill>
                            <a:schemeClr val="dk2"/>
                          </a:solidFill>
                        </a:rPr>
                        <a:t>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chemeClr val="dk2"/>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a:t>
                      </a:r>
                      <a:r>
                        <a:rPr lang="en-US" sz="1400" u="none" cap="none" strike="noStrike"/>
                        <a:t> Met Target (</a:t>
                      </a:r>
                      <a:r>
                        <a:rPr lang="en-US"/>
                        <a:t>5</a:t>
                      </a:r>
                      <a:r>
                        <a:rPr lang="en-US" sz="1400" u="none" cap="none" strike="noStrike"/>
                        <a:t>0.00%)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a:t>
                      </a:r>
                      <a:r>
                        <a:rPr lang="en-US" sz="1400" u="none" cap="none" strike="noStrike">
                          <a:solidFill>
                            <a:schemeClr val="dk2"/>
                          </a:solidFill>
                        </a:rPr>
                        <a:t>LEAs  Met Target (</a:t>
                      </a:r>
                      <a:r>
                        <a:rPr lang="en-US">
                          <a:solidFill>
                            <a:schemeClr val="dk2"/>
                          </a:solidFill>
                        </a:rPr>
                        <a:t>0.00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Met Target (</a:t>
                      </a:r>
                      <a:r>
                        <a:rPr lang="en-US">
                          <a:solidFill>
                            <a:schemeClr val="dk2"/>
                          </a:solidFill>
                        </a:rPr>
                        <a:t>37.50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26 LEAs  Met Target (54.17%)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(23.63%)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(36.07%)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79587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 </a:t>
                      </a:r>
                      <a:r>
                        <a:rPr lang="en-US" sz="1400" u="none" cap="none" strike="noStrike">
                          <a:solidFill>
                            <a:schemeClr val="dk2"/>
                          </a:solidFill>
                        </a:rPr>
                        <a:t>LEAs </a:t>
                      </a:r>
                      <a:r>
                        <a:rPr lang="en-US" sz="1400" u="none" cap="none" strike="noStrike"/>
                        <a:t> Did Not Meet Target (</a:t>
                      </a:r>
                      <a:r>
                        <a:rPr lang="en-US"/>
                        <a:t>5</a:t>
                      </a:r>
                      <a:r>
                        <a:rPr lang="en-US" sz="1400" u="none" cap="none" strike="noStrike"/>
                        <a:t>0.00%)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Did Not Meet Target (</a:t>
                      </a:r>
                      <a:r>
                        <a:rPr lang="en-US">
                          <a:solidFill>
                            <a:schemeClr val="dk2"/>
                          </a:solidFill>
                        </a:rPr>
                        <a:t>100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Did Not Meet Target (</a:t>
                      </a:r>
                      <a:r>
                        <a:rPr lang="en-US">
                          <a:solidFill>
                            <a:schemeClr val="dk2"/>
                          </a:solidFill>
                        </a:rPr>
                        <a:t>62.50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22 LEAs  Did Not Meet Target (45.83%)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42 LEAs  Did Not Meet Target (76.36%)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(63.93%)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g336ddb40caf_1_239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711" name="Google Shape;711;g336ddb40caf_1_239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12" name="Google Shape;712;g336ddb40caf_1_2398"/>
          <p:cNvGraphicFramePr/>
          <p:nvPr/>
        </p:nvGraphicFramePr>
        <p:xfrm>
          <a:off x="448325" y="2051150"/>
          <a:ext cx="3000000" cy="3000000"/>
        </p:xfrm>
        <a:graphic>
          <a:graphicData uri="http://schemas.openxmlformats.org/drawingml/2006/table">
            <a:tbl>
              <a:tblPr>
                <a:noFill/>
                <a:tableStyleId>{A7601059-3B29-4329-A591-CF740F168916}</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713" name="Google Shape;713;g336ddb40caf_1_2398"/>
          <p:cNvGraphicFramePr/>
          <p:nvPr/>
        </p:nvGraphicFramePr>
        <p:xfrm>
          <a:off x="448325" y="2575850"/>
          <a:ext cx="3000000" cy="3000000"/>
        </p:xfrm>
        <a:graphic>
          <a:graphicData uri="http://schemas.openxmlformats.org/drawingml/2006/table">
            <a:tbl>
              <a:tblPr>
                <a:noFill/>
                <a:tableStyleId>{A7601059-3B29-4329-A591-CF740F168916}</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D. Gap in proficiency rates for children with IEPs and all students against grade level academic achievement standards</a:t>
                      </a:r>
                      <a:endParaRPr sz="1800" u="none" cap="none" strike="noStrike"/>
                    </a:p>
                  </a:txBody>
                  <a:tcPr marT="91425" marB="91425" marR="91425" marL="91425" anchor="ctr">
                    <a:solidFill>
                      <a:srgbClr val="147B81"/>
                    </a:solidFill>
                  </a:tcPr>
                </a:tc>
                <a:tc rowSpan="2">
                  <a:txBody>
                    <a:bodyPr/>
                    <a:lstStyle/>
                    <a:p>
                      <a:pPr indent="457200" lvl="0" marL="0" rtl="0" algn="ctr">
                        <a:lnSpc>
                          <a:spcPct val="90000"/>
                        </a:lnSpc>
                        <a:spcBef>
                          <a:spcPts val="0"/>
                        </a:spcBef>
                        <a:spcAft>
                          <a:spcPts val="0"/>
                        </a:spcAft>
                        <a:buNone/>
                      </a:pPr>
                      <a:r>
                        <a:rPr b="1" lang="en-US" sz="2000">
                          <a:latin typeface="Calibri"/>
                          <a:ea typeface="Calibri"/>
                          <a:cs typeface="Calibri"/>
                          <a:sym typeface="Calibri"/>
                        </a:rPr>
                        <a:t>proficiency rate for children with IEPs scoring at or above proficient against grade level academic achievement standards for the 2023-2024 school year</a:t>
                      </a:r>
                      <a:endParaRPr b="1" sz="2000">
                        <a:latin typeface="Calibri"/>
                        <a:ea typeface="Calibri"/>
                        <a:cs typeface="Calibri"/>
                        <a:sym typeface="Calibri"/>
                      </a:endParaRPr>
                    </a:p>
                    <a:p>
                      <a:pPr indent="0" lvl="0" marL="0" rtl="0" algn="ctr">
                        <a:lnSpc>
                          <a:spcPct val="90000"/>
                        </a:lnSpc>
                        <a:spcBef>
                          <a:spcPts val="0"/>
                        </a:spcBef>
                        <a:spcAft>
                          <a:spcPts val="0"/>
                        </a:spcAft>
                        <a:buNone/>
                      </a:pPr>
                      <a:r>
                        <a:rPr b="1" lang="en-US" sz="2000">
                          <a:latin typeface="Calibri"/>
                          <a:ea typeface="Calibri"/>
                          <a:cs typeface="Calibri"/>
                          <a:sym typeface="Calibri"/>
                        </a:rPr>
                        <a:t>(subtracted from)</a:t>
                      </a:r>
                      <a:endParaRPr b="1" sz="2000">
                        <a:latin typeface="Calibri"/>
                        <a:ea typeface="Calibri"/>
                        <a:cs typeface="Calibri"/>
                        <a:sym typeface="Calibri"/>
                      </a:endParaRPr>
                    </a:p>
                    <a:p>
                      <a:pPr indent="457200" lvl="0" marL="0" rtl="0" algn="ctr">
                        <a:lnSpc>
                          <a:spcPct val="90000"/>
                        </a:lnSpc>
                        <a:spcBef>
                          <a:spcPts val="0"/>
                        </a:spcBef>
                        <a:spcAft>
                          <a:spcPts val="0"/>
                        </a:spcAft>
                        <a:buNone/>
                      </a:pPr>
                      <a:r>
                        <a:rPr b="1" lang="en-US" sz="2000">
                          <a:latin typeface="Calibri"/>
                          <a:ea typeface="Calibri"/>
                          <a:cs typeface="Calibri"/>
                          <a:sym typeface="Calibri"/>
                        </a:rPr>
                        <a:t>proficiency rate for all students scoring at or above proficient against grade level academic achievement standards for the 2023-2024 school year</a:t>
                      </a:r>
                      <a:endParaRPr b="1" sz="1000"/>
                    </a:p>
                  </a:txBody>
                  <a:tcPr marT="91425" marB="91425" marR="91425" marL="91425">
                    <a:solidFill>
                      <a:srgbClr val="D0E0E3"/>
                    </a:solidFill>
                  </a:tcPr>
                </a:tc>
              </a:tr>
              <a:tr h="285450">
                <a:tc vMerge="1"/>
                <a:tc vMerge="1"/>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g3685b8e4685_0_4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19" name="Google Shape;719;g3685b8e4685_0_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20" name="Google Shape;720;g3685b8e4685_0_49"/>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21" name="Google Shape;721;g3685b8e4685_0_49"/>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31.34</a:t>
                      </a:r>
                      <a:endParaRPr/>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31.29</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Average: 31.28</a:t>
                      </a:r>
                      <a:endParaRPr/>
                    </a:p>
                  </a:txBody>
                  <a:tcPr marT="91425" marB="91425" marR="91425" marL="91425">
                    <a:lnR cap="flat" cmpd="sng" w="9525">
                      <a:solidFill>
                        <a:srgbClr val="000000"/>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28.17</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28.51</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25.89</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g3685b8e4685_0_5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27" name="Google Shape;727;g3685b8e4685_0_5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28" name="Google Shape;728;g3685b8e4685_0_5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29" name="Google Shape;729;g3685b8e4685_0_56"/>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25.28</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21.56</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14.16</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9.15</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g336ddb40caf_1_2416"/>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5 – Learning Environments</a:t>
            </a:r>
            <a:endParaRPr/>
          </a:p>
        </p:txBody>
      </p:sp>
      <p:sp>
        <p:nvSpPr>
          <p:cNvPr id="736" name="Google Shape;736;g336ddb40caf_1_2416"/>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737" name="Google Shape;737;g336ddb40caf_1_2416"/>
          <p:cNvGrpSpPr/>
          <p:nvPr/>
        </p:nvGrpSpPr>
        <p:grpSpPr>
          <a:xfrm>
            <a:off x="314073" y="4617575"/>
            <a:ext cx="11360667" cy="979409"/>
            <a:chOff x="1593000" y="2322568"/>
            <a:chExt cx="5957975" cy="643500"/>
          </a:xfrm>
        </p:grpSpPr>
        <p:sp>
          <p:nvSpPr>
            <p:cNvPr id="738" name="Google Shape;738;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9" name="Google Shape;739;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0" name="Google Shape;740;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1" name="Google Shape;741;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742" name="Google Shape;742;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3" name="Google Shape;743;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744" name="Google Shape;744;g336ddb40caf_1_2416"/>
          <p:cNvGrpSpPr/>
          <p:nvPr/>
        </p:nvGrpSpPr>
        <p:grpSpPr>
          <a:xfrm>
            <a:off x="314073" y="2079144"/>
            <a:ext cx="11360667" cy="2538418"/>
            <a:chOff x="1593000" y="2322568"/>
            <a:chExt cx="5957975" cy="643500"/>
          </a:xfrm>
        </p:grpSpPr>
        <p:sp>
          <p:nvSpPr>
            <p:cNvPr id="745" name="Google Shape;745;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6" name="Google Shape;746;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7" name="Google Shape;747;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8" name="Google Shape;748;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749" name="Google Shape;749;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0" name="Google Shape;750;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5 who are enrolled in kindergarten and aged 6 through 21 served: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Inside the regular class 80% or more of the day;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Inside the regular class less than 40% of the day;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In separate schools, residential facilities, or homebound/hospital placements.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kindergarten in this indicator. Five-year-old children with disabilities who are enrolled in preschool programs are included in Indicator 6.</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g365e1c4e558_0_7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sp>
        <p:nvSpPr>
          <p:cNvPr id="757" name="Google Shape;757;g365e1c4e558_0_7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58" name="Google Shape;758;g365e1c4e558_0_74"/>
          <p:cNvGraphicFramePr/>
          <p:nvPr/>
        </p:nvGraphicFramePr>
        <p:xfrm>
          <a:off x="952500" y="2197100"/>
          <a:ext cx="3000000" cy="3000000"/>
        </p:xfrm>
        <a:graphic>
          <a:graphicData uri="http://schemas.openxmlformats.org/drawingml/2006/table">
            <a:tbl>
              <a:tblPr>
                <a:noFill/>
                <a:tableStyleId>{A7601059-3B29-4329-A591-CF740F168916}</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Inside the regular class 80% or more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Inside the regular class less than 40%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In separate schools, residential facilities, or homebound/hospital placements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80% or more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less than 40%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 separate schools, residential facilities, or homebound/hospital placements</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students aged 5 who are enrolled in kindergarten and aged 6 through 21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759" name="Google Shape;759;g365e1c4e558_0_74"/>
          <p:cNvCxnSpPr/>
          <p:nvPr/>
        </p:nvCxnSpPr>
        <p:spPr>
          <a:xfrm>
            <a:off x="13357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760" name="Google Shape;760;g365e1c4e558_0_74"/>
          <p:cNvCxnSpPr/>
          <p:nvPr/>
        </p:nvCxnSpPr>
        <p:spPr>
          <a:xfrm>
            <a:off x="82826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761" name="Google Shape;761;g365e1c4e558_0_74"/>
          <p:cNvCxnSpPr/>
          <p:nvPr/>
        </p:nvCxnSpPr>
        <p:spPr>
          <a:xfrm>
            <a:off x="4705350" y="4885500"/>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g3685b8e4685_0_6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67" name="Google Shape;767;g3685b8e4685_0_6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68" name="Google Shape;768;g3685b8e4685_0_67"/>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graphicFrame>
        <p:nvGraphicFramePr>
          <p:cNvPr id="769" name="Google Shape;769;g3685b8e4685_0_67"/>
          <p:cNvGraphicFramePr/>
          <p:nvPr/>
        </p:nvGraphicFramePr>
        <p:xfrm>
          <a:off x="880425" y="1767075"/>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5</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Education Environments (children 5 (Kindergarten) - 21)</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76.68%</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4.44%</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4.26%</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54.99%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14.18%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27</a:t>
                      </a:r>
                      <a:r>
                        <a:rPr lang="en-US" sz="1400" u="none" cap="none" strike="noStrike"/>
                        <a:t> LEAs Met Target (</a:t>
                      </a:r>
                      <a:r>
                        <a:rPr lang="en-US"/>
                        <a:t>81.82</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30</a:t>
                      </a:r>
                      <a:r>
                        <a:rPr lang="en-US" sz="1400" u="none" cap="none" strike="noStrike"/>
                        <a:t> </a:t>
                      </a:r>
                      <a:r>
                        <a:rPr lang="en-US" sz="1400" u="none" cap="none" strike="noStrike">
                          <a:solidFill>
                            <a:schemeClr val="dk2"/>
                          </a:solidFill>
                        </a:rPr>
                        <a:t>LEAs Met Target (</a:t>
                      </a:r>
                      <a:r>
                        <a:rPr lang="en-US">
                          <a:solidFill>
                            <a:schemeClr val="dk2"/>
                          </a:solidFill>
                        </a:rPr>
                        <a:t>90.91</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32</a:t>
                      </a:r>
                      <a:r>
                        <a:rPr lang="en-US" sz="1400" u="none" cap="none" strike="noStrike"/>
                        <a:t> </a:t>
                      </a:r>
                      <a:r>
                        <a:rPr lang="en-US" sz="1400" u="none" cap="none" strike="noStrike">
                          <a:solidFill>
                            <a:schemeClr val="dk2"/>
                          </a:solidFill>
                        </a:rPr>
                        <a:t>LEAs Met Target (</a:t>
                      </a:r>
                      <a:r>
                        <a:rPr lang="en-US">
                          <a:solidFill>
                            <a:schemeClr val="dk2"/>
                          </a:solidFill>
                        </a:rPr>
                        <a:t>96.97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126 </a:t>
                      </a:r>
                      <a:r>
                        <a:rPr lang="en-US" sz="1400" u="none" cap="none" strike="noStrike">
                          <a:solidFill>
                            <a:schemeClr val="dk2"/>
                          </a:solidFill>
                        </a:rPr>
                        <a:t>LEAs Met Target (89.36%)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130 </a:t>
                      </a:r>
                      <a:r>
                        <a:rPr lang="en-US" sz="1400" u="none" cap="none" strike="noStrike">
                          <a:solidFill>
                            <a:schemeClr val="dk2"/>
                          </a:solidFill>
                        </a:rPr>
                        <a:t>LEAs Met Target (92.20%)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124 </a:t>
                      </a:r>
                      <a:r>
                        <a:rPr lang="en-US" sz="1400" u="none" cap="none" strike="noStrike">
                          <a:solidFill>
                            <a:schemeClr val="dk2"/>
                          </a:solidFill>
                        </a:rPr>
                        <a:t>LEAs Met Target (87.94%)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LEAs Did Not Meet Target (</a:t>
                      </a:r>
                      <a:r>
                        <a:rPr lang="en-US"/>
                        <a:t>18.18</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solidFill>
                            <a:schemeClr val="dk2"/>
                          </a:solidFill>
                        </a:rPr>
                        <a:t> LEAs Did Not Meet Target (</a:t>
                      </a:r>
                      <a:r>
                        <a:rPr lang="en-US">
                          <a:solidFill>
                            <a:schemeClr val="dk2"/>
                          </a:solidFill>
                        </a:rPr>
                        <a:t>9.10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a:t>
                      </a:r>
                      <a:r>
                        <a:rPr lang="en-US" sz="1400" u="none" cap="none" strike="noStrike"/>
                        <a:t> </a:t>
                      </a:r>
                      <a:r>
                        <a:rPr lang="en-US" sz="1400" u="none" cap="none" strike="noStrike">
                          <a:solidFill>
                            <a:schemeClr val="dk2"/>
                          </a:solidFill>
                        </a:rPr>
                        <a:t>LEAs Did Not Meet Target (</a:t>
                      </a:r>
                      <a:r>
                        <a:rPr lang="en-US">
                          <a:solidFill>
                            <a:schemeClr val="dk2"/>
                          </a:solidFill>
                        </a:rPr>
                        <a:t>3.03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15 </a:t>
                      </a:r>
                      <a:r>
                        <a:rPr lang="en-US" sz="1400" u="none" cap="none" strike="noStrike">
                          <a:solidFill>
                            <a:schemeClr val="dk2"/>
                          </a:solidFill>
                        </a:rPr>
                        <a:t>LEAs Did Not Meet Target (10.64%)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a:t>
                      </a:r>
                      <a:r>
                        <a:rPr lang="en-US" sz="1400" u="none" cap="none" strike="noStrike">
                          <a:solidFill>
                            <a:schemeClr val="dk2"/>
                          </a:solidFill>
                        </a:rPr>
                        <a:t> LEAs Did Not Meet Target (7.80%)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a:t>
                      </a:r>
                      <a:r>
                        <a:rPr lang="en-US" sz="1400" u="none" cap="none" strike="noStrike">
                          <a:solidFill>
                            <a:schemeClr val="dk2"/>
                          </a:solidFill>
                        </a:rPr>
                        <a:t> LEAs Did Not Meet Target (12.06%)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pic>
        <p:nvPicPr>
          <p:cNvPr id="774" name="Google Shape;774;g365ad869b3a_0_1280"/>
          <p:cNvPicPr preferRelativeResize="0"/>
          <p:nvPr/>
        </p:nvPicPr>
        <p:blipFill rotWithShape="1">
          <a:blip r:embed="rId3">
            <a:alphaModFix amt="27000"/>
          </a:blip>
          <a:srcRect b="0" l="0" r="0" t="0"/>
          <a:stretch/>
        </p:blipFill>
        <p:spPr>
          <a:xfrm>
            <a:off x="0" y="1524000"/>
            <a:ext cx="12192000" cy="5334000"/>
          </a:xfrm>
          <a:prstGeom prst="rect">
            <a:avLst/>
          </a:prstGeom>
          <a:noFill/>
          <a:ln>
            <a:noFill/>
          </a:ln>
        </p:spPr>
      </p:pic>
      <p:sp>
        <p:nvSpPr>
          <p:cNvPr id="775" name="Google Shape;775;g365ad869b3a_0_1280"/>
          <p:cNvSpPr txBox="1"/>
          <p:nvPr>
            <p:ph idx="1" type="body"/>
          </p:nvPr>
        </p:nvSpPr>
        <p:spPr>
          <a:xfrm>
            <a:off x="415650" y="234628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48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SPP/APR Indicators:</a:t>
            </a:r>
            <a:br>
              <a:rPr lang="en-US" sz="4800">
                <a:solidFill>
                  <a:schemeClr val="dk2"/>
                </a:solidFill>
              </a:rPr>
            </a:br>
            <a:r>
              <a:rPr lang="en-US" sz="4800">
                <a:solidFill>
                  <a:schemeClr val="dk2"/>
                </a:solidFill>
              </a:rPr>
              <a:t>6 – Preschool Learning environment		</a:t>
            </a:r>
            <a:br>
              <a:rPr lang="en-US" sz="4800">
                <a:solidFill>
                  <a:schemeClr val="dk2"/>
                </a:solidFill>
              </a:rPr>
            </a:br>
            <a:r>
              <a:rPr lang="en-US" sz="4800">
                <a:solidFill>
                  <a:schemeClr val="dk2"/>
                </a:solidFill>
              </a:rPr>
              <a:t>7- Preschool outcomes</a:t>
            </a:r>
            <a:endParaRPr/>
          </a:p>
        </p:txBody>
      </p:sp>
      <p:sp>
        <p:nvSpPr>
          <p:cNvPr id="776" name="Google Shape;776;g365ad869b3a_0_128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g336ddb40caf_1_245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783" name="Google Shape;783;g336ddb40caf_1_245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784" name="Google Shape;784;g336ddb40caf_1_2458"/>
          <p:cNvGrpSpPr/>
          <p:nvPr/>
        </p:nvGrpSpPr>
        <p:grpSpPr>
          <a:xfrm>
            <a:off x="314073" y="4617575"/>
            <a:ext cx="11360667" cy="979409"/>
            <a:chOff x="1593000" y="2322568"/>
            <a:chExt cx="5957975" cy="643500"/>
          </a:xfrm>
        </p:grpSpPr>
        <p:sp>
          <p:nvSpPr>
            <p:cNvPr id="785" name="Google Shape;785;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6" name="Google Shape;786;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7" name="Google Shape;787;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8" name="Google Shape;788;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789" name="Google Shape;789;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0" name="Google Shape;790;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791" name="Google Shape;791;g336ddb40caf_1_2458"/>
          <p:cNvGrpSpPr/>
          <p:nvPr/>
        </p:nvGrpSpPr>
        <p:grpSpPr>
          <a:xfrm>
            <a:off x="314073" y="2079144"/>
            <a:ext cx="11360667" cy="2538418"/>
            <a:chOff x="1593000" y="2322568"/>
            <a:chExt cx="5957975" cy="643500"/>
          </a:xfrm>
        </p:grpSpPr>
        <p:sp>
          <p:nvSpPr>
            <p:cNvPr id="792" name="Google Shape;792;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3" name="Google Shape;793;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4" name="Google Shape;794;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5" name="Google Shape;795;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796" name="Google Shape;796;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7" name="Google Shape;797;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3, 4, and aged 5 who are enrolled in a preschool program attending a:</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Regular early childhood program and receiving the majority of special education and related services in the regular early childhood program;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Separate special education class, separate school, or residential facility.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Receiving special education and related services in the home.</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preschool programs in this indicator. Five-year-old children with disabilities who are enrolled in kindergarten are included in Indicator 5.</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g336ddb40caf_1_247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804" name="Google Shape;804;g336ddb40caf_1_247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05" name="Google Shape;805;g336ddb40caf_1_2478"/>
          <p:cNvGraphicFramePr/>
          <p:nvPr/>
        </p:nvGraphicFramePr>
        <p:xfrm>
          <a:off x="952500" y="2197100"/>
          <a:ext cx="3000000" cy="3000000"/>
        </p:xfrm>
        <a:graphic>
          <a:graphicData uri="http://schemas.openxmlformats.org/drawingml/2006/table">
            <a:tbl>
              <a:tblPr>
                <a:noFill/>
                <a:tableStyleId>{A7601059-3B29-4329-A591-CF740F168916}</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Regular early childhood program and receiving the majority of special education and related services in the regular early childhood program</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Separate special education class, separate school, or residential facility.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Receiving special education and related services in the home.</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regular early childhood program and receiving the majority of special 	education and related services in the regular early childhood program</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separate special education class, separate school, or residential facility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receiving special education and related services in the home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1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children ages 3, 4, and 5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06" name="Google Shape;806;g336ddb40caf_1_2478"/>
          <p:cNvCxnSpPr/>
          <p:nvPr/>
        </p:nvCxnSpPr>
        <p:spPr>
          <a:xfrm>
            <a:off x="1295400" y="5574150"/>
            <a:ext cx="2781300" cy="0"/>
          </a:xfrm>
          <a:prstGeom prst="straightConnector1">
            <a:avLst/>
          </a:prstGeom>
          <a:noFill/>
          <a:ln cap="flat" cmpd="sng" w="76200">
            <a:solidFill>
              <a:srgbClr val="147B81"/>
            </a:solidFill>
            <a:prstDash val="solid"/>
            <a:round/>
            <a:headEnd len="sm" w="sm" type="none"/>
            <a:tailEnd len="sm" w="sm" type="none"/>
          </a:ln>
        </p:spPr>
      </p:cxnSp>
      <p:cxnSp>
        <p:nvCxnSpPr>
          <p:cNvPr id="807" name="Google Shape;807;g336ddb40caf_1_2478"/>
          <p:cNvCxnSpPr/>
          <p:nvPr/>
        </p:nvCxnSpPr>
        <p:spPr>
          <a:xfrm>
            <a:off x="8347750" y="55370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08" name="Google Shape;808;g336ddb40caf_1_2478"/>
          <p:cNvCxnSpPr/>
          <p:nvPr/>
        </p:nvCxnSpPr>
        <p:spPr>
          <a:xfrm>
            <a:off x="4705350" y="5574150"/>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65ad869b3a_0_8"/>
          <p:cNvSpPr/>
          <p:nvPr/>
        </p:nvSpPr>
        <p:spPr>
          <a:xfrm>
            <a:off x="514250" y="1567650"/>
            <a:ext cx="5699400" cy="4860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29" name="Google Shape;329;g365ad869b3a_0_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State Performance Plan/Annual Performance Report</a:t>
            </a:r>
            <a:endParaRPr/>
          </a:p>
        </p:txBody>
      </p:sp>
      <p:sp>
        <p:nvSpPr>
          <p:cNvPr id="330" name="Google Shape;330;g365ad869b3a_0_8"/>
          <p:cNvSpPr txBox="1"/>
          <p:nvPr>
            <p:ph idx="1" type="body"/>
          </p:nvPr>
        </p:nvSpPr>
        <p:spPr>
          <a:xfrm>
            <a:off x="592700" y="1646750"/>
            <a:ext cx="5503200" cy="4780800"/>
          </a:xfrm>
          <a:prstGeom prst="rect">
            <a:avLst/>
          </a:prstGeom>
          <a:noFill/>
          <a:ln>
            <a:noFill/>
          </a:ln>
        </p:spPr>
        <p:txBody>
          <a:bodyPr anchorCtr="0" anchor="t" bIns="45700" lIns="91425" spcFirstLastPara="1" rIns="91425" wrap="square" tIns="45700">
            <a:normAutofit lnSpcReduction="20000"/>
          </a:bodyPr>
          <a:lstStyle/>
          <a:p>
            <a:pPr indent="-342900" lvl="0" marL="457200" rtl="0" algn="l">
              <a:lnSpc>
                <a:spcPct val="90000"/>
              </a:lnSpc>
              <a:spcBef>
                <a:spcPts val="1800"/>
              </a:spcBef>
              <a:spcAft>
                <a:spcPts val="0"/>
              </a:spcAft>
              <a:buClr>
                <a:srgbClr val="3A3D4B"/>
              </a:buClr>
              <a:buSzPts val="1800"/>
              <a:buChar char="•"/>
            </a:pPr>
            <a:r>
              <a:rPr lang="en-US"/>
              <a:t>In accordance with section 616(b)(2)(C)(ii)(II) of the Individuals with Disabilities Education Act (IDEA), each State must report annually to the Secretary of Education, through the IDEA Part B SPP/APR. Each State is required to submit all Part B Indicators 1-17 of its Federal fiscal year (FFY) SPP/APR by February 1</a:t>
            </a:r>
            <a:r>
              <a:rPr baseline="30000" lang="en-US"/>
              <a:t>st </a:t>
            </a:r>
            <a:r>
              <a:rPr lang="en-US"/>
              <a:t>each year.	</a:t>
            </a:r>
            <a:endParaRPr/>
          </a:p>
          <a:p>
            <a:pPr indent="-342900" lvl="0" marL="457200" rtl="0" algn="l">
              <a:lnSpc>
                <a:spcPct val="90000"/>
              </a:lnSpc>
              <a:spcBef>
                <a:spcPts val="1800"/>
              </a:spcBef>
              <a:spcAft>
                <a:spcPts val="0"/>
              </a:spcAft>
              <a:buClr>
                <a:srgbClr val="3A3D4B"/>
              </a:buClr>
              <a:buSzPts val="1800"/>
              <a:buChar char="•"/>
            </a:pPr>
            <a:r>
              <a:rPr lang="en-US"/>
              <a:t>SPP/APR Website Posting:</a:t>
            </a:r>
            <a:endParaRPr/>
          </a:p>
          <a:p>
            <a:pPr indent="-342900" lvl="1" marL="914400" rtl="0" algn="l">
              <a:lnSpc>
                <a:spcPct val="90000"/>
              </a:lnSpc>
              <a:spcBef>
                <a:spcPts val="1800"/>
              </a:spcBef>
              <a:spcAft>
                <a:spcPts val="0"/>
              </a:spcAft>
              <a:buClr>
                <a:srgbClr val="3A3D4B"/>
              </a:buClr>
              <a:buSzPts val="1800"/>
              <a:buChar char="•"/>
            </a:pPr>
            <a:r>
              <a:rPr lang="en-US" u="sng">
                <a:solidFill>
                  <a:schemeClr val="hlink"/>
                </a:solidFill>
                <a:hlinkClick r:id="rId3"/>
              </a:rPr>
              <a:t>https://web.ped.nm.gov/bureaus/special-education/district-data/</a:t>
            </a:r>
            <a:r>
              <a:rPr lang="en-US"/>
              <a:t>   </a:t>
            </a:r>
            <a:endParaRPr/>
          </a:p>
          <a:p>
            <a:pPr indent="-228600" lvl="1" marL="914400" rtl="0" algn="l">
              <a:lnSpc>
                <a:spcPct val="90000"/>
              </a:lnSpc>
              <a:spcBef>
                <a:spcPts val="1800"/>
              </a:spcBef>
              <a:spcAft>
                <a:spcPts val="0"/>
              </a:spcAft>
              <a:buClr>
                <a:srgbClr val="3A3D4B"/>
              </a:buClr>
              <a:buSzPts val="1800"/>
              <a:buNone/>
            </a:pPr>
            <a:r>
              <a:t/>
            </a:r>
            <a:endParaRPr>
              <a:highlight>
                <a:srgbClr val="FFFF00"/>
              </a:highlight>
            </a:endParaRPr>
          </a:p>
          <a:p>
            <a:pPr indent="-228600" lvl="1" marL="914400" rtl="0" algn="l">
              <a:lnSpc>
                <a:spcPct val="90000"/>
              </a:lnSpc>
              <a:spcBef>
                <a:spcPts val="1800"/>
              </a:spcBef>
              <a:spcAft>
                <a:spcPts val="0"/>
              </a:spcAft>
              <a:buClr>
                <a:srgbClr val="3A3D4B"/>
              </a:buClr>
              <a:buSzPts val="1800"/>
              <a:buNone/>
            </a:pPr>
            <a:r>
              <a:t/>
            </a:r>
            <a:endParaRPr/>
          </a:p>
        </p:txBody>
      </p:sp>
      <p:sp>
        <p:nvSpPr>
          <p:cNvPr id="331" name="Google Shape;331;g365ad869b3a_0_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32" name="Google Shape;332;g365ad869b3a_0_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33" name="Google Shape;333;g365ad869b3a_0_8"/>
          <p:cNvPicPr preferRelativeResize="0"/>
          <p:nvPr/>
        </p:nvPicPr>
        <p:blipFill rotWithShape="1">
          <a:blip r:embed="rId4">
            <a:alphaModFix/>
          </a:blip>
          <a:srcRect b="0" l="0" r="0" t="0"/>
          <a:stretch/>
        </p:blipFill>
        <p:spPr>
          <a:xfrm>
            <a:off x="6401504" y="1646759"/>
            <a:ext cx="5578922" cy="4780915"/>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g3685b8e4685_0_7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14" name="Google Shape;814;g3685b8e4685_0_7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15" name="Google Shape;815;g3685b8e4685_0_7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6 – Learning Environments</a:t>
            </a:r>
            <a:endParaRPr/>
          </a:p>
        </p:txBody>
      </p:sp>
      <p:graphicFrame>
        <p:nvGraphicFramePr>
          <p:cNvPr id="816" name="Google Shape;816;g3685b8e4685_0_75"/>
          <p:cNvGraphicFramePr/>
          <p:nvPr/>
        </p:nvGraphicFramePr>
        <p:xfrm>
          <a:off x="702625" y="1378700"/>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6</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Environments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26.86%</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Average: 18.28%</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.17%</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46.24%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a:t>
                      </a:r>
                      <a:r>
                        <a:rPr lang="en-US" sz="1400" u="none" cap="none" strike="noStrike"/>
                        <a:t> LEAs Met Target (</a:t>
                      </a:r>
                      <a:r>
                        <a:rPr lang="en-US"/>
                        <a:t>2</a:t>
                      </a:r>
                      <a:r>
                        <a:rPr lang="en-US" sz="1400" u="none" cap="none" strike="noStrike"/>
                        <a:t>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Met Target (</a:t>
                      </a:r>
                      <a:r>
                        <a:rPr lang="en-US">
                          <a:solidFill>
                            <a:schemeClr val="dk2"/>
                          </a:solidFill>
                        </a:rPr>
                        <a:t>60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(51.16%)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34 </a:t>
                      </a:r>
                      <a:r>
                        <a:rPr lang="en-US" sz="1400" u="none" cap="none" strike="noStrike">
                          <a:solidFill>
                            <a:schemeClr val="dk2"/>
                          </a:solidFill>
                        </a:rPr>
                        <a:t>LEAs Met Target (77.27%)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44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a:t>
                      </a:r>
                      <a:r>
                        <a:rPr lang="en-US"/>
                        <a:t>80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a:t>
                      </a:r>
                      <a:r>
                        <a:rPr lang="en-US" sz="1400" u="none" cap="none" strike="noStrike">
                          <a:solidFill>
                            <a:schemeClr val="dk2"/>
                          </a:solidFill>
                        </a:rPr>
                        <a:t>LEAs Did Not Meet Target (</a:t>
                      </a:r>
                      <a:r>
                        <a:rPr lang="en-US">
                          <a:solidFill>
                            <a:schemeClr val="dk2"/>
                          </a:solidFill>
                        </a:rPr>
                        <a:t>40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 </a:t>
                      </a:r>
                      <a:r>
                        <a:rPr lang="en-US" sz="1400" u="none" cap="none" strike="noStrike">
                          <a:solidFill>
                            <a:schemeClr val="dk2"/>
                          </a:solidFill>
                        </a:rPr>
                        <a:t>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a:t>
                      </a:r>
                      <a:r>
                        <a:rPr lang="en-US" sz="1400" u="none" cap="none" strike="noStrike">
                          <a:solidFill>
                            <a:schemeClr val="dk2"/>
                          </a:solidFill>
                        </a:rPr>
                        <a:t> LEAs Did Not Meet Target (22.73%)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a:t>
                      </a:r>
                      <a:r>
                        <a:rPr lang="en-US" sz="1400" u="none" cap="none" strike="noStrike">
                          <a:solidFill>
                            <a:schemeClr val="dk2"/>
                          </a:solidFill>
                        </a:rPr>
                        <a:t> 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sp>
        <p:nvSpPr>
          <p:cNvPr id="822" name="Google Shape;822;g336ddb40caf_1_250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7 Preschool Outcomes </a:t>
            </a:r>
            <a:endParaRPr/>
          </a:p>
        </p:txBody>
      </p:sp>
      <p:sp>
        <p:nvSpPr>
          <p:cNvPr id="823" name="Google Shape;823;g336ddb40caf_1_250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824" name="Google Shape;824;g336ddb40caf_1_2502"/>
          <p:cNvGrpSpPr/>
          <p:nvPr/>
        </p:nvGrpSpPr>
        <p:grpSpPr>
          <a:xfrm>
            <a:off x="314073" y="5505275"/>
            <a:ext cx="11360667" cy="979409"/>
            <a:chOff x="1593000" y="2322568"/>
            <a:chExt cx="5957975" cy="643500"/>
          </a:xfrm>
        </p:grpSpPr>
        <p:sp>
          <p:nvSpPr>
            <p:cNvPr id="825" name="Google Shape;825;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7" name="Google Shape;827;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829" name="Google Shape;829;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0" name="Google Shape;830;g336ddb40caf_1_250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831" name="Google Shape;831;g336ddb40caf_1_2502"/>
          <p:cNvGrpSpPr/>
          <p:nvPr/>
        </p:nvGrpSpPr>
        <p:grpSpPr>
          <a:xfrm>
            <a:off x="314073" y="1458404"/>
            <a:ext cx="11360667" cy="4046913"/>
            <a:chOff x="1593000" y="2322568"/>
            <a:chExt cx="5957975" cy="643500"/>
          </a:xfrm>
        </p:grpSpPr>
        <p:sp>
          <p:nvSpPr>
            <p:cNvPr id="832" name="Google Shape;832;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3" name="Google Shape;833;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4" name="Google Shape;834;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5" name="Google Shape;835;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836" name="Google Shape;836;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7" name="Google Shape;837;g336ddb40caf_1_2502"/>
            <p:cNvSpPr/>
            <p:nvPr/>
          </p:nvSpPr>
          <p:spPr>
            <a:xfrm>
              <a:off x="4387854" y="2323747"/>
              <a:ext cx="2971200" cy="6423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300"/>
                </a:spcBef>
                <a:spcAft>
                  <a:spcPts val="0"/>
                </a:spcAft>
                <a:buClr>
                  <a:srgbClr val="000000"/>
                </a:buClr>
                <a:buSzPts val="1000"/>
                <a:buFont typeface="Arial"/>
                <a:buNone/>
              </a:pPr>
              <a:r>
                <a:rPr b="1" i="0" lang="en-US" sz="1000" u="none" cap="none" strike="noStrike">
                  <a:solidFill>
                    <a:srgbClr val="147B81"/>
                  </a:solidFill>
                  <a:latin typeface="Roboto"/>
                  <a:ea typeface="Roboto"/>
                  <a:cs typeface="Roboto"/>
                  <a:sym typeface="Roboto"/>
                </a:rPr>
                <a:t>Percent of preschool children aged 3 through 5 with IEPs who demonstrate improved:</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Positive social-emotional skills (including social relationships);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A,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A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Acquisition and use of knowledge and skills (including early language/ communication and early literacy); and</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B,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B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Use of appropriate behaviors to meet their needs.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C,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C by the time they turned 6 years of age or exited the program.</a:t>
              </a:r>
              <a:endParaRPr b="1" i="0" sz="10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t/>
              </a:r>
              <a:endParaRPr b="1" i="0" sz="1300" u="none" cap="none" strike="noStrike">
                <a:solidFill>
                  <a:srgbClr val="147B81"/>
                </a:solidFill>
                <a:latin typeface="Roboto"/>
                <a:ea typeface="Roboto"/>
                <a:cs typeface="Roboto"/>
                <a:sym typeface="Roboto"/>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sp>
        <p:nvSpPr>
          <p:cNvPr id="843" name="Google Shape;843;g336ddb40caf_1_252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A1,B1,C1 – Preschool Outcomes</a:t>
            </a:r>
            <a:endParaRPr/>
          </a:p>
        </p:txBody>
      </p:sp>
      <p:sp>
        <p:nvSpPr>
          <p:cNvPr id="844" name="Google Shape;844;g336ddb40caf_1_25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45" name="Google Shape;845;g336ddb40caf_1_2522"/>
          <p:cNvGraphicFramePr/>
          <p:nvPr/>
        </p:nvGraphicFramePr>
        <p:xfrm>
          <a:off x="889000" y="1530250"/>
          <a:ext cx="3000000" cy="3000000"/>
        </p:xfrm>
        <a:graphic>
          <a:graphicData uri="http://schemas.openxmlformats.org/drawingml/2006/table">
            <a:tbl>
              <a:tblPr>
                <a:noFill/>
                <a:tableStyleId>{A7601059-3B29-4329-A591-CF740F168916}</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chemeClr val="dk2"/>
                        </a:buClr>
                        <a:buSzPts val="1100"/>
                        <a:buFont typeface="Arial"/>
                        <a:buNone/>
                      </a:pPr>
                      <a:r>
                        <a:rPr b="1" lang="en-US" sz="1600" u="none" cap="none" strike="noStrike">
                          <a:solidFill>
                            <a:schemeClr val="lt2"/>
                          </a:solidFill>
                          <a:latin typeface="Cambria"/>
                          <a:ea typeface="Cambria"/>
                          <a:cs typeface="Cambria"/>
                          <a:sym typeface="Cambria"/>
                        </a:rPr>
                        <a:t>Of those preschool children who entered the preschool program below age expectations in each Outcome, the percent who substantially increased their rate of growth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a:t>
                      </a:r>
                      <a:r>
                        <a:rPr b="1" lang="en-US" sz="1600">
                          <a:solidFill>
                            <a:schemeClr val="lt2"/>
                          </a:solidFill>
                          <a:latin typeface="Cambria"/>
                          <a:ea typeface="Cambria"/>
                          <a:cs typeface="Cambria"/>
                          <a:sym typeface="Cambria"/>
                        </a:rPr>
                        <a:t>.</a:t>
                      </a:r>
                      <a:r>
                        <a:rPr b="1" lang="en-US" sz="1600" u="none" cap="none" strike="noStrike">
                          <a:solidFill>
                            <a:schemeClr val="lt2"/>
                          </a:solidFill>
                          <a:latin typeface="Cambria"/>
                          <a:ea typeface="Cambria"/>
                          <a:cs typeface="Cambria"/>
                          <a:sym typeface="Cambria"/>
                        </a:rPr>
                        <a:t> 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chemeClr val="lt2"/>
                          </a:solidFill>
                          <a:latin typeface="Cambria"/>
                          <a:ea typeface="Cambria"/>
                          <a:cs typeface="Cambria"/>
                          <a:sym typeface="Cambria"/>
                        </a:rPr>
                        <a:t>B. </a:t>
                      </a: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46" name="Google Shape;846;g336ddb40caf_1_2522"/>
          <p:cNvCxnSpPr/>
          <p:nvPr/>
        </p:nvCxnSpPr>
        <p:spPr>
          <a:xfrm>
            <a:off x="1168400"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47" name="Google Shape;847;g336ddb40caf_1_2522"/>
          <p:cNvCxnSpPr/>
          <p:nvPr/>
        </p:nvCxnSpPr>
        <p:spPr>
          <a:xfrm>
            <a:off x="8257225"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48" name="Google Shape;848;g336ddb40caf_1_2522"/>
          <p:cNvCxnSpPr/>
          <p:nvPr/>
        </p:nvCxnSpPr>
        <p:spPr>
          <a:xfrm>
            <a:off x="4540250" y="496827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g3685b8e4685_0_10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54" name="Google Shape;854;g3685b8e4685_0_1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55" name="Google Shape;855;g3685b8e4685_0_10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856" name="Google Shape;856;g3685b8e4685_0_105"/>
          <p:cNvGraphicFramePr/>
          <p:nvPr/>
        </p:nvGraphicFramePr>
        <p:xfrm>
          <a:off x="702625" y="1378700"/>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Outcomes-Of those children who entered or exited the program below age expectations in Outcome A/B/C, the percent who substantially increased their rate of growth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8236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69.00%</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Average: 73.79%</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70.52%</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74.16%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LEAs Met Target (5</a:t>
                      </a:r>
                      <a:r>
                        <a:rPr lang="en-US"/>
                        <a:t>5.56</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Met Target (</a:t>
                      </a:r>
                      <a:r>
                        <a:rPr lang="en-US">
                          <a:solidFill>
                            <a:schemeClr val="dk2"/>
                          </a:solidFill>
                        </a:rPr>
                        <a:t>66.67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a:t>
                      </a:r>
                      <a:r>
                        <a:rPr lang="en-US" sz="1400" u="none" cap="none" strike="noStrike">
                          <a:solidFill>
                            <a:schemeClr val="dk2"/>
                          </a:solidFill>
                        </a:rPr>
                        <a:t>LEAs Met Target (</a:t>
                      </a:r>
                      <a:r>
                        <a:rPr lang="en-US">
                          <a:solidFill>
                            <a:schemeClr val="dk2"/>
                          </a:solidFill>
                        </a:rPr>
                        <a:t>77.78</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(58.62%)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 </a:t>
                      </a:r>
                      <a:r>
                        <a:rPr lang="en-US" sz="1400" u="none" cap="none" strike="noStrike">
                          <a:solidFill>
                            <a:schemeClr val="dk2"/>
                          </a:solidFill>
                        </a:rPr>
                        <a:t>LEAs Met Target (65.12%)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(4</a:t>
                      </a:r>
                      <a:r>
                        <a:rPr lang="en-US"/>
                        <a:t>4.44</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Did Not Meet Target (</a:t>
                      </a:r>
                      <a:r>
                        <a:rPr lang="en-US">
                          <a:solidFill>
                            <a:schemeClr val="dk2"/>
                          </a:solidFill>
                        </a:rPr>
                        <a:t>33.33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a:t>
                      </a:r>
                      <a:r>
                        <a:rPr lang="en-US" sz="1400" u="none" cap="none" strike="noStrike">
                          <a:solidFill>
                            <a:schemeClr val="dk2"/>
                          </a:solidFill>
                        </a:rPr>
                        <a:t>LEAs Did Not Meet Target (</a:t>
                      </a:r>
                      <a:r>
                        <a:rPr lang="en-US">
                          <a:solidFill>
                            <a:schemeClr val="dk2"/>
                          </a:solidFill>
                        </a:rPr>
                        <a:t>22.22</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36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38</a:t>
                      </a:r>
                      <a:r>
                        <a:rPr lang="en-US" sz="1400" u="none" cap="none" strike="noStrike">
                          <a:solidFill>
                            <a:schemeClr val="dk2"/>
                          </a:solidFill>
                        </a:rPr>
                        <a:t> LEAs Did Not Meet Target (44.19%)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a:t>
                      </a:r>
                      <a:r>
                        <a:rPr lang="en-US" sz="1400" u="none" cap="none" strike="noStrike">
                          <a:solidFill>
                            <a:schemeClr val="dk2"/>
                          </a:solidFill>
                        </a:rPr>
                        <a:t> LEAs Did Not Meet Target (34.88%)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g336ddb40caf_1_254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A2, B2, C2 – Preschool Outcomes</a:t>
            </a:r>
            <a:endParaRPr/>
          </a:p>
        </p:txBody>
      </p:sp>
      <p:sp>
        <p:nvSpPr>
          <p:cNvPr id="863" name="Google Shape;863;g336ddb40caf_1_25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64" name="Google Shape;864;g336ddb40caf_1_2542"/>
          <p:cNvGraphicFramePr/>
          <p:nvPr/>
        </p:nvGraphicFramePr>
        <p:xfrm>
          <a:off x="889000" y="2089050"/>
          <a:ext cx="3000000" cy="3000000"/>
        </p:xfrm>
        <a:graphic>
          <a:graphicData uri="http://schemas.openxmlformats.org/drawingml/2006/table">
            <a:tbl>
              <a:tblPr>
                <a:noFill/>
                <a:tableStyleId>{A7601059-3B29-4329-A591-CF740F168916}</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The percent of preschool children who were functioning within age expectations in each Outcome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a:latin typeface="Cambria"/>
                          <a:ea typeface="Cambria"/>
                          <a:cs typeface="Cambria"/>
                          <a:sym typeface="Cambria"/>
                        </a:rPr>
                        <a:t>t</a:t>
                      </a: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a:latin typeface="Cambria"/>
                          <a:ea typeface="Cambria"/>
                          <a:cs typeface="Cambria"/>
                          <a:sym typeface="Cambria"/>
                        </a:rPr>
                        <a:t>t</a:t>
                      </a: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a:latin typeface="Cambria"/>
                          <a:ea typeface="Cambria"/>
                          <a:cs typeface="Cambria"/>
                          <a:sym typeface="Cambria"/>
                        </a:rPr>
                        <a:t>t</a:t>
                      </a: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65" name="Google Shape;865;g336ddb40caf_1_2542"/>
          <p:cNvCxnSpPr/>
          <p:nvPr/>
        </p:nvCxnSpPr>
        <p:spPr>
          <a:xfrm>
            <a:off x="1016000"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66" name="Google Shape;866;g336ddb40caf_1_2542"/>
          <p:cNvCxnSpPr/>
          <p:nvPr/>
        </p:nvCxnSpPr>
        <p:spPr>
          <a:xfrm>
            <a:off x="8003225"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67" name="Google Shape;867;g336ddb40caf_1_2542"/>
          <p:cNvCxnSpPr/>
          <p:nvPr/>
        </p:nvCxnSpPr>
        <p:spPr>
          <a:xfrm>
            <a:off x="4641850" y="528322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sp>
        <p:nvSpPr>
          <p:cNvPr id="872" name="Google Shape;872;g3685b8e4685_0_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73" name="Google Shape;873;g3685b8e4685_0_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74" name="Google Shape;874;g3685b8e4685_0_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875" name="Google Shape;875;g3685b8e4685_0_113"/>
          <p:cNvGraphicFramePr/>
          <p:nvPr/>
        </p:nvGraphicFramePr>
        <p:xfrm>
          <a:off x="702625" y="1378700"/>
          <a:ext cx="3000000" cy="3000000"/>
        </p:xfrm>
        <a:graphic>
          <a:graphicData uri="http://schemas.openxmlformats.org/drawingml/2006/table">
            <a:tbl>
              <a:tblPr>
                <a:noFill/>
                <a:tableStyleId>{A7601059-3B29-4329-A591-CF740F168916}</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The percent of preschool children who were functioning within age expectations in Outcome A/B/C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3</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7347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44.08%</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40.08%</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59.06%</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45.90%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42.98%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53.28%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LEAs Met Target (5</a:t>
                      </a:r>
                      <a:r>
                        <a:rPr lang="en-US"/>
                        <a:t>5.56</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LEAs Met Target (5</a:t>
                      </a:r>
                      <a:r>
                        <a:rPr lang="en-US"/>
                        <a:t>5.56</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LEAs Met Target (5</a:t>
                      </a:r>
                      <a:r>
                        <a:rPr lang="en-US"/>
                        <a:t>5.56</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(55.17%)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(4</a:t>
                      </a:r>
                      <a:r>
                        <a:rPr lang="en-US"/>
                        <a:t>4.44</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(4</a:t>
                      </a:r>
                      <a:r>
                        <a:rPr lang="en-US"/>
                        <a:t>4.44</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(4</a:t>
                      </a:r>
                      <a:r>
                        <a:rPr lang="en-US"/>
                        <a:t>4.44</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(48.83%)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g3685b8e4685_0_12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881" name="Google Shape;881;g3685b8e4685_0_120"/>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882" name="Google Shape;882;g3685b8e4685_0_1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883" name="Google Shape;883;g3685b8e4685_0_120"/>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176"/>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pic>
        <p:nvPicPr>
          <p:cNvPr descr="Parents helping son with homework (Provided by Getty Images)" id="888" name="Google Shape;888;g365ad869b3a_0_1377"/>
          <p:cNvPicPr preferRelativeResize="0"/>
          <p:nvPr/>
        </p:nvPicPr>
        <p:blipFill rotWithShape="1">
          <a:blip r:embed="rId3">
            <a:alphaModFix amt="30000"/>
          </a:blip>
          <a:srcRect b="0" l="0" r="0" t="0"/>
          <a:stretch/>
        </p:blipFill>
        <p:spPr>
          <a:xfrm>
            <a:off x="0" y="1524000"/>
            <a:ext cx="12192000" cy="5334001"/>
          </a:xfrm>
          <a:prstGeom prst="rect">
            <a:avLst/>
          </a:prstGeom>
          <a:noFill/>
          <a:ln>
            <a:noFill/>
          </a:ln>
        </p:spPr>
      </p:pic>
      <p:sp>
        <p:nvSpPr>
          <p:cNvPr id="889" name="Google Shape;889;g365ad869b3a_0_1377"/>
          <p:cNvSpPr txBox="1"/>
          <p:nvPr>
            <p:ph type="title"/>
          </p:nvPr>
        </p:nvSpPr>
        <p:spPr>
          <a:xfrm>
            <a:off x="1509442" y="2462869"/>
            <a:ext cx="9601200" cy="10368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4800">
                <a:solidFill>
                  <a:schemeClr val="dk2"/>
                </a:solidFill>
                <a:latin typeface="Cambria"/>
                <a:ea typeface="Cambria"/>
                <a:cs typeface="Cambria"/>
                <a:sym typeface="Cambria"/>
              </a:rPr>
              <a:t>SPP/APR Indicator:</a:t>
            </a:r>
            <a:endParaRPr b="1" sz="2800">
              <a:latin typeface="Cambria"/>
              <a:ea typeface="Cambria"/>
              <a:cs typeface="Cambria"/>
              <a:sym typeface="Cambria"/>
            </a:endParaRPr>
          </a:p>
        </p:txBody>
      </p:sp>
      <p:sp>
        <p:nvSpPr>
          <p:cNvPr id="890" name="Google Shape;890;g365ad869b3a_0_1377"/>
          <p:cNvSpPr txBox="1"/>
          <p:nvPr>
            <p:ph idx="1" type="body"/>
          </p:nvPr>
        </p:nvSpPr>
        <p:spPr>
          <a:xfrm>
            <a:off x="1372637" y="3428999"/>
            <a:ext cx="9601200" cy="4343400"/>
          </a:xfrm>
          <a:prstGeom prst="rect">
            <a:avLst/>
          </a:prstGeom>
          <a:noFill/>
          <a:ln>
            <a:noFill/>
          </a:ln>
        </p:spPr>
        <p:txBody>
          <a:bodyPr anchorCtr="0" anchor="t" bIns="45700" lIns="91425" spcFirstLastPara="1" rIns="91425" wrap="square" tIns="45700">
            <a:normAutofit/>
          </a:bodyPr>
          <a:lstStyle/>
          <a:p>
            <a:pPr indent="0" lvl="0" marL="114300" rtl="0" algn="ctr">
              <a:lnSpc>
                <a:spcPct val="90000"/>
              </a:lnSpc>
              <a:spcBef>
                <a:spcPts val="1800"/>
              </a:spcBef>
              <a:spcAft>
                <a:spcPts val="0"/>
              </a:spcAft>
              <a:buSzPts val="1800"/>
              <a:buNone/>
            </a:pPr>
            <a:r>
              <a:rPr b="1" lang="en-US" sz="4800">
                <a:solidFill>
                  <a:schemeClr val="dk2"/>
                </a:solidFill>
              </a:rPr>
              <a:t>8- Parent Involvement</a:t>
            </a:r>
            <a:endParaRPr b="1" sz="4800"/>
          </a:p>
        </p:txBody>
      </p:sp>
      <p:sp>
        <p:nvSpPr>
          <p:cNvPr id="891" name="Google Shape;891;g365ad869b3a_0_13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g336ddb40caf_1_257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898" name="Google Shape;898;g336ddb40caf_1_257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899" name="Google Shape;899;g336ddb40caf_1_2572"/>
          <p:cNvGrpSpPr/>
          <p:nvPr/>
        </p:nvGrpSpPr>
        <p:grpSpPr>
          <a:xfrm>
            <a:off x="415598" y="3026075"/>
            <a:ext cx="11360667" cy="979409"/>
            <a:chOff x="1593000" y="2322568"/>
            <a:chExt cx="5957975" cy="643500"/>
          </a:xfrm>
        </p:grpSpPr>
        <p:sp>
          <p:nvSpPr>
            <p:cNvPr id="900" name="Google Shape;900;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1" name="Google Shape;901;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2" name="Google Shape;902;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3" name="Google Shape;903;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904" name="Google Shape;904;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5" name="Google Shape;905;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through a survey. </a:t>
              </a:r>
              <a:endParaRPr b="1" i="0" sz="1300" u="none" cap="none" strike="noStrike">
                <a:solidFill>
                  <a:srgbClr val="1B786F"/>
                </a:solidFill>
                <a:latin typeface="Roboto"/>
                <a:ea typeface="Roboto"/>
                <a:cs typeface="Roboto"/>
                <a:sym typeface="Roboto"/>
              </a:endParaRPr>
            </a:p>
          </p:txBody>
        </p:sp>
      </p:grpSp>
      <p:grpSp>
        <p:nvGrpSpPr>
          <p:cNvPr id="906" name="Google Shape;906;g336ddb40caf_1_2572"/>
          <p:cNvGrpSpPr/>
          <p:nvPr/>
        </p:nvGrpSpPr>
        <p:grpSpPr>
          <a:xfrm>
            <a:off x="415598" y="1579232"/>
            <a:ext cx="11360667" cy="1446847"/>
            <a:chOff x="1593000" y="2322568"/>
            <a:chExt cx="5957975" cy="643500"/>
          </a:xfrm>
        </p:grpSpPr>
        <p:sp>
          <p:nvSpPr>
            <p:cNvPr id="907" name="Google Shape;907;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8" name="Google Shape;908;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9" name="Google Shape;909;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0" name="Google Shape;910;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11" name="Google Shape;911;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2" name="Google Shape;912;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parents with a child receiving special education services who report that schools facilitated parent involvement as a means of improving services and results for children with disabilities.</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a:t>
              </a:r>
              <a:endParaRPr b="1" i="0" sz="1400" u="none" cap="none" strike="noStrike">
                <a:solidFill>
                  <a:srgbClr val="1B786F"/>
                </a:solidFill>
                <a:latin typeface="Roboto"/>
                <a:ea typeface="Roboto"/>
                <a:cs typeface="Roboto"/>
                <a:sym typeface="Roboto"/>
              </a:endParaRPr>
            </a:p>
            <a:p>
              <a:pPr indent="0" lvl="0" marL="0" marR="0" rtl="0" algn="l">
                <a:lnSpc>
                  <a:spcPct val="115000"/>
                </a:lnSpc>
                <a:spcBef>
                  <a:spcPts val="0"/>
                </a:spcBef>
                <a:spcAft>
                  <a:spcPts val="0"/>
                </a:spcAft>
                <a:buClr>
                  <a:srgbClr val="000000"/>
                </a:buClr>
                <a:buSzPts val="1400"/>
                <a:buFont typeface="Arial"/>
                <a:buNone/>
              </a:pPr>
              <a:r>
                <a:t/>
              </a:r>
              <a:endParaRPr b="1" i="0" sz="1400" u="none" cap="none" strike="noStrike">
                <a:solidFill>
                  <a:srgbClr val="1B786F"/>
                </a:solidFill>
                <a:latin typeface="Roboto"/>
                <a:ea typeface="Roboto"/>
                <a:cs typeface="Roboto"/>
                <a:sym typeface="Roboto"/>
              </a:endParaRPr>
            </a:p>
          </p:txBody>
        </p:sp>
      </p:grpSp>
      <p:graphicFrame>
        <p:nvGraphicFramePr>
          <p:cNvPr id="913" name="Google Shape;913;g336ddb40caf_1_2572"/>
          <p:cNvGraphicFramePr/>
          <p:nvPr/>
        </p:nvGraphicFramePr>
        <p:xfrm>
          <a:off x="448325" y="4304350"/>
          <a:ext cx="3000000" cy="3000000"/>
        </p:xfrm>
        <a:graphic>
          <a:graphicData uri="http://schemas.openxmlformats.org/drawingml/2006/table">
            <a:tbl>
              <a:tblPr>
                <a:noFill/>
                <a:tableStyleId>{A7601059-3B29-4329-A591-CF740F168916}</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respondent parents who report schools facilitated parent involvement as a means of improving services and results for children with disabilities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total # of respondent parents of children with disabilities</a:t>
                      </a:r>
                      <a:endParaRPr b="1" sz="1400" u="none" cap="none" strike="noStrike"/>
                    </a:p>
                  </a:txBody>
                  <a:tcPr marT="91425" marB="91425" marR="91425" marL="91425">
                    <a:solidFill>
                      <a:srgbClr val="D0E0E3"/>
                    </a:solidFill>
                  </a:tcPr>
                </a:tc>
              </a:tr>
            </a:tbl>
          </a:graphicData>
        </a:graphic>
      </p:graphicFrame>
      <p:cxnSp>
        <p:nvCxnSpPr>
          <p:cNvPr id="914" name="Google Shape;914;g336ddb40caf_1_2572"/>
          <p:cNvCxnSpPr/>
          <p:nvPr/>
        </p:nvCxnSpPr>
        <p:spPr>
          <a:xfrm>
            <a:off x="3827175" y="54732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sp>
        <p:nvSpPr>
          <p:cNvPr id="919" name="Google Shape;919;g3685b8e4685_0_1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920" name="Google Shape;920;g3685b8e4685_0_1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21" name="Google Shape;921;g3685b8e4685_0_1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22" name="Google Shape;922;g3685b8e4685_0_134"/>
          <p:cNvGraphicFramePr/>
          <p:nvPr/>
        </p:nvGraphicFramePr>
        <p:xfrm>
          <a:off x="952500" y="2587150"/>
          <a:ext cx="3000000" cy="3000000"/>
        </p:xfrm>
        <a:graphic>
          <a:graphicData uri="http://schemas.openxmlformats.org/drawingml/2006/table">
            <a:tbl>
              <a:tblPr>
                <a:noFill/>
                <a:tableStyleId>{A7601059-3B29-4329-A591-CF740F168916}</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8 </a:t>
                      </a:r>
                      <a:r>
                        <a:rPr b="1" lang="en-US" sz="1400" u="none" cap="none" strike="noStrike">
                          <a:highlight>
                            <a:srgbClr val="FFF2CC"/>
                          </a:highlight>
                        </a:rPr>
                        <a:t>Target 82.76%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parents with a child receiving special education services who report that schools facilitated parent involvement as a means of improving services and results for children with disabilities.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3</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79.14%</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82.28%</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17</a:t>
                      </a:r>
                      <a:r>
                        <a:rPr lang="en-US" sz="1400" u="none" cap="none" strike="noStrike"/>
                        <a:t> LEAs Met Target (6</a:t>
                      </a:r>
                      <a:r>
                        <a:rPr lang="en-US"/>
                        <a:t>0.71</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 LEAs Met Target (72.53%)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1</a:t>
                      </a:r>
                      <a:r>
                        <a:rPr lang="en-US" sz="1400" u="none" cap="none" strike="noStrike"/>
                        <a:t> LEAs Did Not Meet Target (3</a:t>
                      </a:r>
                      <a:r>
                        <a:rPr lang="en-US"/>
                        <a:t>9.23</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LEAs Did Not Meet Target (27.47%)</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g365ad869b3a_0_266"/>
          <p:cNvSpPr txBox="1"/>
          <p:nvPr>
            <p:ph type="title"/>
          </p:nvPr>
        </p:nvSpPr>
        <p:spPr>
          <a:xfrm>
            <a:off x="1295400" y="200818"/>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800"/>
              <a:buNone/>
            </a:pPr>
            <a:r>
              <a:rPr lang="en-US"/>
              <a:t>Norms &amp; Expectations</a:t>
            </a:r>
            <a:endParaRPr/>
          </a:p>
        </p:txBody>
      </p:sp>
      <p:sp>
        <p:nvSpPr>
          <p:cNvPr id="340" name="Google Shape;340;g365ad869b3a_0_2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41" name="Google Shape;341;g365ad869b3a_0_266"/>
          <p:cNvSpPr txBox="1"/>
          <p:nvPr/>
        </p:nvSpPr>
        <p:spPr>
          <a:xfrm>
            <a:off x="1295400" y="1952225"/>
            <a:ext cx="9346200" cy="40056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are not here to pass blame. We are here to create solutions for statewide issues.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Practice positive and forward thinking.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The OSE is here to partner with stakeholders. Please work alongside us as we are all here to support students.</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Please use sticky notes to write questions and comments. We will review the questions after each section.</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pic>
        <p:nvPicPr>
          <p:cNvPr id="342" name="Google Shape;342;g365ad869b3a_0_266"/>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g3685b8e4685_0_9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928" name="Google Shape;928;g3685b8e4685_0_91"/>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929" name="Google Shape;929;g3685b8e4685_0_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930" name="Google Shape;930;g3685b8e4685_0_91"/>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176"/>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descr="Empty school classroom, exercise books and pens on table (Provided by Getty Images)" id="935" name="Google Shape;935;g365ad869b3a_0_1421"/>
          <p:cNvPicPr preferRelativeResize="0"/>
          <p:nvPr/>
        </p:nvPicPr>
        <p:blipFill rotWithShape="1">
          <a:blip r:embed="rId3">
            <a:alphaModFix amt="18000"/>
          </a:blip>
          <a:srcRect b="0" l="0" r="0" t="0"/>
          <a:stretch/>
        </p:blipFill>
        <p:spPr>
          <a:xfrm>
            <a:off x="0" y="1498600"/>
            <a:ext cx="12192000" cy="5359399"/>
          </a:xfrm>
          <a:prstGeom prst="rect">
            <a:avLst/>
          </a:prstGeom>
          <a:noFill/>
          <a:ln>
            <a:noFill/>
          </a:ln>
        </p:spPr>
      </p:pic>
      <p:sp>
        <p:nvSpPr>
          <p:cNvPr id="936" name="Google Shape;936;g365ad869b3a_0_1421"/>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54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  </a:t>
            </a:r>
            <a:r>
              <a:rPr b="1" lang="en-US" sz="4800">
                <a:solidFill>
                  <a:schemeClr val="dk2"/>
                </a:solidFill>
                <a:latin typeface="Cambria"/>
                <a:ea typeface="Cambria"/>
                <a:cs typeface="Cambria"/>
                <a:sym typeface="Cambria"/>
              </a:rPr>
              <a:t>SPP/APR Indicator:</a:t>
            </a:r>
            <a:endParaRPr b="1" sz="4800">
              <a:latin typeface="Cambria"/>
              <a:ea typeface="Cambria"/>
              <a:cs typeface="Cambria"/>
              <a:sym typeface="Cambria"/>
            </a:endParaRPr>
          </a:p>
          <a:p>
            <a:pPr indent="0" lvl="0" marL="76200" rtl="0" algn="ctr">
              <a:lnSpc>
                <a:spcPct val="90000"/>
              </a:lnSpc>
              <a:spcBef>
                <a:spcPts val="1800"/>
              </a:spcBef>
              <a:spcAft>
                <a:spcPts val="0"/>
              </a:spcAft>
              <a:buSzPts val="2400"/>
              <a:buNone/>
            </a:pPr>
            <a:r>
              <a:rPr b="1" lang="en-US" sz="4800">
                <a:solidFill>
                  <a:schemeClr val="dk2"/>
                </a:solidFill>
                <a:latin typeface="Cambria"/>
                <a:ea typeface="Cambria"/>
                <a:cs typeface="Cambria"/>
                <a:sym typeface="Cambria"/>
              </a:rPr>
              <a:t>4A- Suspensions/Expulsions Greater than 10 Days</a:t>
            </a:r>
            <a:endParaRPr b="1" sz="5400">
              <a:latin typeface="Cambria"/>
              <a:ea typeface="Cambria"/>
              <a:cs typeface="Cambria"/>
              <a:sym typeface="Cambria"/>
            </a:endParaRPr>
          </a:p>
        </p:txBody>
      </p:sp>
      <p:sp>
        <p:nvSpPr>
          <p:cNvPr id="937" name="Google Shape;937;g365ad869b3a_0_142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What Could Make Less Sense than Expelling a Preschooler? – Psychology  Benefits Society" id="938" name="Google Shape;938;g365ad869b3a_0_1421"/>
          <p:cNvSpPr/>
          <p:nvPr/>
        </p:nvSpPr>
        <p:spPr>
          <a:xfrm>
            <a:off x="5157217" y="1073122"/>
            <a:ext cx="204900" cy="20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3" name="Shape 943"/>
        <p:cNvGrpSpPr/>
        <p:nvPr/>
      </p:nvGrpSpPr>
      <p:grpSpPr>
        <a:xfrm>
          <a:off x="0" y="0"/>
          <a:ext cx="0" cy="0"/>
          <a:chOff x="0" y="0"/>
          <a:chExt cx="0" cy="0"/>
        </a:xfrm>
      </p:grpSpPr>
      <p:sp>
        <p:nvSpPr>
          <p:cNvPr id="944" name="Google Shape;944;g336ddb40caf_1_260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4A –Suspensions/ Expulsions (greater than 10 days) </a:t>
            </a:r>
            <a:endParaRPr/>
          </a:p>
        </p:txBody>
      </p:sp>
      <p:sp>
        <p:nvSpPr>
          <p:cNvPr id="945" name="Google Shape;945;g336ddb40caf_1_260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946" name="Google Shape;946;g336ddb40caf_1_2601"/>
          <p:cNvGrpSpPr/>
          <p:nvPr/>
        </p:nvGrpSpPr>
        <p:grpSpPr>
          <a:xfrm>
            <a:off x="415598" y="3175512"/>
            <a:ext cx="11360667" cy="979409"/>
            <a:chOff x="1593000" y="2322568"/>
            <a:chExt cx="5957975" cy="643500"/>
          </a:xfrm>
        </p:grpSpPr>
        <p:sp>
          <p:nvSpPr>
            <p:cNvPr id="947" name="Google Shape;947;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8" name="Google Shape;948;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9" name="Google Shape;949;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0" name="Google Shape;950;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951" name="Google Shape;951;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2" name="Google Shape;952;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from districts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data</a:t>
              </a:r>
              <a:endParaRPr b="1" i="0" sz="1300" u="none" cap="none" strike="noStrike">
                <a:solidFill>
                  <a:srgbClr val="1B786F"/>
                </a:solidFill>
                <a:latin typeface="Roboto"/>
                <a:ea typeface="Roboto"/>
                <a:cs typeface="Roboto"/>
                <a:sym typeface="Roboto"/>
              </a:endParaRPr>
            </a:p>
          </p:txBody>
        </p:sp>
      </p:grpSp>
      <p:grpSp>
        <p:nvGrpSpPr>
          <p:cNvPr id="953" name="Google Shape;953;g336ddb40caf_1_2601"/>
          <p:cNvGrpSpPr/>
          <p:nvPr/>
        </p:nvGrpSpPr>
        <p:grpSpPr>
          <a:xfrm>
            <a:off x="415598" y="1579332"/>
            <a:ext cx="11360667" cy="1596332"/>
            <a:chOff x="1593000" y="2322568"/>
            <a:chExt cx="5957975" cy="643500"/>
          </a:xfrm>
        </p:grpSpPr>
        <p:sp>
          <p:nvSpPr>
            <p:cNvPr id="954" name="Google Shape;954;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5" name="Google Shape;955;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6" name="Google Shape;956;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7" name="Google Shape;957;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58" name="Google Shape;958;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47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9" name="Google Shape;959;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17500" lvl="0" marL="4572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Rates of suspension and expulsion:</a:t>
              </a:r>
              <a:endParaRPr b="1" i="0" sz="1400" u="none" cap="none" strike="noStrike">
                <a:solidFill>
                  <a:srgbClr val="1B786F"/>
                </a:solidFill>
                <a:latin typeface="Roboto"/>
                <a:ea typeface="Roboto"/>
                <a:cs typeface="Roboto"/>
                <a:sym typeface="Roboto"/>
              </a:endParaRPr>
            </a:p>
            <a:p>
              <a:pPr indent="-317500" lvl="1" marL="1371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A. Percent of local educational agencies (LEA) that have a significant discrepancy, as defined by the State, in the rate of suspensions and expulsions of greater than 10 days in a school year for children with IEPs; </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 1412(a)(22))</a:t>
              </a:r>
              <a:endParaRPr b="1" i="0" sz="1400" u="none" cap="none" strike="noStrike">
                <a:solidFill>
                  <a:srgbClr val="1B786F"/>
                </a:solidFill>
                <a:latin typeface="Roboto"/>
                <a:ea typeface="Roboto"/>
                <a:cs typeface="Roboto"/>
                <a:sym typeface="Roboto"/>
              </a:endParaRPr>
            </a:p>
          </p:txBody>
        </p:sp>
      </p:grpSp>
      <p:graphicFrame>
        <p:nvGraphicFramePr>
          <p:cNvPr id="960" name="Google Shape;960;g336ddb40caf_1_2601"/>
          <p:cNvGraphicFramePr/>
          <p:nvPr/>
        </p:nvGraphicFramePr>
        <p:xfrm>
          <a:off x="448325" y="4304350"/>
          <a:ext cx="3000000" cy="3000000"/>
        </p:xfrm>
        <a:graphic>
          <a:graphicData uri="http://schemas.openxmlformats.org/drawingml/2006/table">
            <a:tbl>
              <a:tblPr>
                <a:noFill/>
                <a:tableStyleId>{A7601059-3B29-4329-A591-CF740F168916}</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that meet the State-established n and/or cell size (if applicable) that have a significant discrepancy, as defined by the State, in the rates of suspensions and expulsions for more than 10 days during the school year of children with IEPs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in the State that meet the State-established n and/or cell size (if applicable)</a:t>
                      </a:r>
                      <a:endParaRPr b="1" sz="1400" u="none" cap="none" strike="noStrike"/>
                    </a:p>
                  </a:txBody>
                  <a:tcPr marT="91425" marB="91425" marR="91425" marL="91425">
                    <a:solidFill>
                      <a:srgbClr val="D0E0E3"/>
                    </a:solidFill>
                  </a:tcPr>
                </a:tc>
              </a:tr>
            </a:tbl>
          </a:graphicData>
        </a:graphic>
      </p:graphicFrame>
      <p:cxnSp>
        <p:nvCxnSpPr>
          <p:cNvPr id="961" name="Google Shape;961;g336ddb40caf_1_2601"/>
          <p:cNvCxnSpPr/>
          <p:nvPr/>
        </p:nvCxnSpPr>
        <p:spPr>
          <a:xfrm>
            <a:off x="3801775" y="58039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5" name="Shape 965"/>
        <p:cNvGrpSpPr/>
        <p:nvPr/>
      </p:nvGrpSpPr>
      <p:grpSpPr>
        <a:xfrm>
          <a:off x="0" y="0"/>
          <a:ext cx="0" cy="0"/>
          <a:chOff x="0" y="0"/>
          <a:chExt cx="0" cy="0"/>
        </a:xfrm>
      </p:grpSpPr>
      <p:sp>
        <p:nvSpPr>
          <p:cNvPr id="966" name="Google Shape;966;g3685b8e4685_0_1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Suspension/Expulsion Rates  (Indicator 4A) </a:t>
            </a:r>
            <a:endParaRPr/>
          </a:p>
        </p:txBody>
      </p:sp>
      <p:sp>
        <p:nvSpPr>
          <p:cNvPr id="967" name="Google Shape;967;g3685b8e4685_0_1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68" name="Google Shape;968;g3685b8e4685_0_1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69" name="Google Shape;969;g3685b8e4685_0_127"/>
          <p:cNvGraphicFramePr/>
          <p:nvPr/>
        </p:nvGraphicFramePr>
        <p:xfrm>
          <a:off x="952500" y="2587150"/>
          <a:ext cx="3000000" cy="3000000"/>
        </p:xfrm>
        <a:graphic>
          <a:graphicData uri="http://schemas.openxmlformats.org/drawingml/2006/table">
            <a:tbl>
              <a:tblPr>
                <a:noFill/>
                <a:tableStyleId>{A7601059-3B29-4329-A591-CF740F168916}</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4A Target </a:t>
                      </a:r>
                      <a:r>
                        <a:rPr b="1" lang="en-US" sz="1400" u="none" cap="none" strike="noStrike">
                          <a:highlight>
                            <a:srgbClr val="FFF2CC"/>
                          </a:highlight>
                        </a:rPr>
                        <a:t>12.10%</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Rate of Suspensions/Expulsions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3</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Calculations for LEAs Not Ran</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6.38%</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a:t>
                      </a:r>
                      <a:r>
                        <a:rPr lang="en-US"/>
                        <a:t>6</a:t>
                      </a:r>
                      <a:r>
                        <a:rPr lang="en-US" sz="1400" u="none" cap="none" strike="noStrike"/>
                        <a:t> LEAs Met Target (</a:t>
                      </a:r>
                      <a:r>
                        <a:rPr lang="en-US"/>
                        <a:t>100</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147 LEAs Met Target (99.33%)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LEAs Did Not Meet Target (</a:t>
                      </a:r>
                      <a:r>
                        <a:rPr lang="en-US"/>
                        <a:t>0</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 LEAs Did Not Meet Target (1.34%)</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g3685b8e4685_0_9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975" name="Google Shape;975;g3685b8e4685_0_9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976" name="Google Shape;976;g3685b8e4685_0_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977" name="Google Shape;977;g3685b8e4685_0_9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176"/>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pic>
        <p:nvPicPr>
          <p:cNvPr descr="Kindergarten classroom (Provided by Getty Images)" id="982" name="Google Shape;982;g365ad869b3a_0_1465"/>
          <p:cNvPicPr preferRelativeResize="0"/>
          <p:nvPr/>
        </p:nvPicPr>
        <p:blipFill rotWithShape="1">
          <a:blip r:embed="rId3">
            <a:alphaModFix amt="30000"/>
          </a:blip>
          <a:srcRect b="0" l="0" r="0" t="0"/>
          <a:stretch/>
        </p:blipFill>
        <p:spPr>
          <a:xfrm>
            <a:off x="0" y="1524000"/>
            <a:ext cx="12192000" cy="5334000"/>
          </a:xfrm>
          <a:prstGeom prst="rect">
            <a:avLst/>
          </a:prstGeom>
          <a:noFill/>
          <a:ln>
            <a:noFill/>
          </a:ln>
        </p:spPr>
      </p:pic>
      <p:sp>
        <p:nvSpPr>
          <p:cNvPr id="983" name="Google Shape;983;g365ad869b3a_0_1465"/>
          <p:cNvSpPr txBox="1"/>
          <p:nvPr>
            <p:ph idx="1" type="body"/>
          </p:nvPr>
        </p:nvSpPr>
        <p:spPr>
          <a:xfrm>
            <a:off x="491800" y="2676562"/>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rPr b="1" lang="en-US" sz="4800">
                <a:solidFill>
                  <a:schemeClr val="dk2"/>
                </a:solidFill>
              </a:rPr>
              <a:t>SPP/APR Indicators:</a:t>
            </a:r>
            <a:br>
              <a:rPr b="1" lang="en-US" sz="4800">
                <a:solidFill>
                  <a:schemeClr val="dk2"/>
                </a:solidFill>
              </a:rPr>
            </a:br>
            <a:r>
              <a:rPr b="1" lang="en-US" sz="4800">
                <a:solidFill>
                  <a:schemeClr val="dk2"/>
                </a:solidFill>
              </a:rPr>
              <a:t>15 – </a:t>
            </a:r>
            <a:r>
              <a:rPr b="1" lang="en-US" sz="4800" cap="none">
                <a:solidFill>
                  <a:schemeClr val="dk2"/>
                </a:solidFill>
              </a:rPr>
              <a:t>R</a:t>
            </a:r>
            <a:r>
              <a:rPr b="1" lang="en-US" sz="4800">
                <a:solidFill>
                  <a:schemeClr val="dk2"/>
                </a:solidFill>
              </a:rPr>
              <a:t>esolution Sessions</a:t>
            </a:r>
            <a:endParaRPr b="1" sz="4800">
              <a:solidFill>
                <a:schemeClr val="dk2"/>
              </a:solidFill>
            </a:endParaRPr>
          </a:p>
          <a:p>
            <a:pPr indent="0" lvl="0" marL="76200" rtl="0" algn="ctr">
              <a:lnSpc>
                <a:spcPct val="90000"/>
              </a:lnSpc>
              <a:spcBef>
                <a:spcPts val="1800"/>
              </a:spcBef>
              <a:spcAft>
                <a:spcPts val="0"/>
              </a:spcAft>
              <a:buSzPts val="2400"/>
              <a:buNone/>
            </a:pPr>
            <a:r>
              <a:rPr b="1" lang="en-US" sz="4800">
                <a:solidFill>
                  <a:schemeClr val="dk2"/>
                </a:solidFill>
              </a:rPr>
              <a:t>16 - </a:t>
            </a:r>
            <a:r>
              <a:rPr b="1" lang="en-US" sz="4800" cap="none">
                <a:solidFill>
                  <a:schemeClr val="dk2"/>
                </a:solidFill>
              </a:rPr>
              <a:t>M</a:t>
            </a:r>
            <a:r>
              <a:rPr b="1" lang="en-US" sz="4800">
                <a:solidFill>
                  <a:schemeClr val="dk2"/>
                </a:solidFill>
              </a:rPr>
              <a:t>ediations</a:t>
            </a:r>
            <a:endParaRPr b="1" sz="4800" cap="none"/>
          </a:p>
        </p:txBody>
      </p:sp>
      <p:sp>
        <p:nvSpPr>
          <p:cNvPr id="984" name="Google Shape;984;g365ad869b3a_0_146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8" name="Shape 988"/>
        <p:cNvGrpSpPr/>
        <p:nvPr/>
      </p:nvGrpSpPr>
      <p:grpSpPr>
        <a:xfrm>
          <a:off x="0" y="0"/>
          <a:ext cx="0" cy="0"/>
          <a:chOff x="0" y="0"/>
          <a:chExt cx="0" cy="0"/>
        </a:xfrm>
      </p:grpSpPr>
      <p:sp>
        <p:nvSpPr>
          <p:cNvPr id="989" name="Google Shape;989;g365ad869b3a_0_1472"/>
          <p:cNvSpPr/>
          <p:nvPr/>
        </p:nvSpPr>
        <p:spPr>
          <a:xfrm>
            <a:off x="6631625" y="2256600"/>
            <a:ext cx="5181600" cy="2240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90" name="Google Shape;990;g365ad869b3a_0_1472"/>
          <p:cNvSpPr/>
          <p:nvPr/>
        </p:nvSpPr>
        <p:spPr>
          <a:xfrm>
            <a:off x="764225" y="2010300"/>
            <a:ext cx="5448300" cy="28374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91" name="Google Shape;991;g365ad869b3a_0_1472"/>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992" name="Google Shape;992;g365ad869b3a_0_1472"/>
          <p:cNvSpPr txBox="1"/>
          <p:nvPr>
            <p:ph idx="1" type="body"/>
          </p:nvPr>
        </p:nvSpPr>
        <p:spPr>
          <a:xfrm>
            <a:off x="931479" y="2031596"/>
            <a:ext cx="54483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a:t>Percent of hearing requests that went to resolution sessions that were resolved through resolution session settlement agreements</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55.0%  -  High: 70.0%</a:t>
            </a:r>
            <a:endParaRPr/>
          </a:p>
        </p:txBody>
      </p:sp>
      <p:sp>
        <p:nvSpPr>
          <p:cNvPr id="993" name="Google Shape;993;g365ad869b3a_0_147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94" name="Google Shape;994;g365ad869b3a_0_147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95" name="Google Shape;995;g365ad869b3a_0_1472"/>
          <p:cNvSpPr txBox="1"/>
          <p:nvPr/>
        </p:nvSpPr>
        <p:spPr>
          <a:xfrm>
            <a:off x="7009275" y="2360850"/>
            <a:ext cx="4629300" cy="21363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 agreements related to due process complaints </a:t>
            </a:r>
            <a:r>
              <a:rPr b="1" i="0" lang="en-US" sz="1800" u="none" cap="none" strike="noStrike">
                <a:solidFill>
                  <a:srgbClr val="000000"/>
                </a:solidFill>
                <a:latin typeface="Calibri"/>
                <a:ea typeface="Calibri"/>
                <a:cs typeface="Calibri"/>
                <a:sym typeface="Calibri"/>
              </a:rPr>
              <a:t>+</a:t>
            </a:r>
            <a:r>
              <a:rPr b="0" i="0" lang="en-US" sz="1800" u="none" cap="none" strike="noStrike">
                <a:solidFill>
                  <a:srgbClr val="000000"/>
                </a:solidFill>
                <a:latin typeface="Calibri"/>
                <a:ea typeface="Calibri"/>
                <a:cs typeface="Calibri"/>
                <a:sym typeface="Calibri"/>
              </a:rPr>
              <a:t> resolution agreements not related to due process complaints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Resolutions held</a:t>
            </a:r>
            <a:endParaRPr b="0" i="0" sz="3600" u="none" cap="none" strike="noStrike">
              <a:solidFill>
                <a:schemeClr val="dk1"/>
              </a:solidFill>
              <a:latin typeface="Calibri"/>
              <a:ea typeface="Calibri"/>
              <a:cs typeface="Calibri"/>
              <a:sym typeface="Calibri"/>
            </a:endParaRPr>
          </a:p>
        </p:txBody>
      </p:sp>
      <p:cxnSp>
        <p:nvCxnSpPr>
          <p:cNvPr id="996" name="Google Shape;996;g365ad869b3a_0_1472"/>
          <p:cNvCxnSpPr/>
          <p:nvPr/>
        </p:nvCxnSpPr>
        <p:spPr>
          <a:xfrm>
            <a:off x="7244529" y="3754085"/>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117"/>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g365ad869b3a_0_1481"/>
          <p:cNvSpPr txBox="1"/>
          <p:nvPr>
            <p:ph type="title"/>
          </p:nvPr>
        </p:nvSpPr>
        <p:spPr>
          <a:xfrm>
            <a:off x="1066800" y="3047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1002" name="Google Shape;1002;g365ad869b3a_0_148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03" name="Google Shape;1003;g365ad869b3a_0_148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04" name="Google Shape;1004;g365ad869b3a_0_1481"/>
          <p:cNvSpPr txBox="1"/>
          <p:nvPr/>
        </p:nvSpPr>
        <p:spPr>
          <a:xfrm>
            <a:off x="8036424" y="2145590"/>
            <a:ext cx="3666000" cy="738900"/>
          </a:xfrm>
          <a:prstGeom prst="rect">
            <a:avLst/>
          </a:prstGeom>
          <a:solidFill>
            <a:schemeClr val="lt1"/>
          </a:solidFill>
          <a:ln cap="flat" cmpd="sng" w="25400">
            <a:solidFill>
              <a:schemeClr val="accent4"/>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US" sz="1400" u="none" cap="none" strike="noStrike">
                <a:solidFill>
                  <a:schemeClr val="dk1"/>
                </a:solidFill>
                <a:latin typeface="Calibri"/>
                <a:ea typeface="Calibri"/>
                <a:cs typeface="Calibri"/>
                <a:sym typeface="Calibri"/>
              </a:rPr>
              <a:t>The State is not required to establish baseline or targets if the number of resolution sessions is less than 10. </a:t>
            </a:r>
            <a:endParaRPr b="0" i="0" sz="1400" u="none" cap="none" strike="noStrike">
              <a:solidFill>
                <a:schemeClr val="dk1"/>
              </a:solidFill>
              <a:latin typeface="Calibri"/>
              <a:ea typeface="Calibri"/>
              <a:cs typeface="Calibri"/>
              <a:sym typeface="Calibri"/>
            </a:endParaRPr>
          </a:p>
        </p:txBody>
      </p:sp>
      <p:pic>
        <p:nvPicPr>
          <p:cNvPr id="1005" name="Google Shape;1005;g365ad869b3a_0_1481" title="Chart"/>
          <p:cNvPicPr preferRelativeResize="0"/>
          <p:nvPr/>
        </p:nvPicPr>
        <p:blipFill rotWithShape="1">
          <a:blip r:embed="rId3">
            <a:alphaModFix/>
          </a:blip>
          <a:srcRect b="0" l="0" r="0" t="0"/>
          <a:stretch/>
        </p:blipFill>
        <p:spPr>
          <a:xfrm>
            <a:off x="323625" y="1706870"/>
            <a:ext cx="7533796" cy="46681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9" name="Shape 1009"/>
        <p:cNvGrpSpPr/>
        <p:nvPr/>
      </p:nvGrpSpPr>
      <p:grpSpPr>
        <a:xfrm>
          <a:off x="0" y="0"/>
          <a:ext cx="0" cy="0"/>
          <a:chOff x="0" y="0"/>
          <a:chExt cx="0" cy="0"/>
        </a:xfrm>
      </p:grpSpPr>
      <p:sp>
        <p:nvSpPr>
          <p:cNvPr id="1010" name="Google Shape;1010;g365ad869b3a_0_1489"/>
          <p:cNvSpPr/>
          <p:nvPr/>
        </p:nvSpPr>
        <p:spPr>
          <a:xfrm>
            <a:off x="7063425" y="1964500"/>
            <a:ext cx="4629300" cy="1828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11" name="Google Shape;1011;g365ad869b3a_0_1489"/>
          <p:cNvSpPr/>
          <p:nvPr/>
        </p:nvSpPr>
        <p:spPr>
          <a:xfrm>
            <a:off x="548325" y="1862900"/>
            <a:ext cx="5956200" cy="3352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12" name="Google Shape;1012;g365ad869b3a_0_1489"/>
          <p:cNvSpPr txBox="1"/>
          <p:nvPr>
            <p:ph type="title"/>
          </p:nvPr>
        </p:nvSpPr>
        <p:spPr>
          <a:xfrm>
            <a:off x="1066800" y="-12408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 Sessions (Indicator 16)</a:t>
            </a:r>
            <a:endParaRPr/>
          </a:p>
        </p:txBody>
      </p:sp>
      <p:sp>
        <p:nvSpPr>
          <p:cNvPr id="1013" name="Google Shape;1013;g365ad869b3a_0_1489"/>
          <p:cNvSpPr txBox="1"/>
          <p:nvPr>
            <p:ph idx="1" type="body"/>
          </p:nvPr>
        </p:nvSpPr>
        <p:spPr>
          <a:xfrm>
            <a:off x="779975" y="2031600"/>
            <a:ext cx="56535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2400">
                <a:latin typeface="Calibri"/>
                <a:ea typeface="Calibri"/>
                <a:cs typeface="Calibri"/>
                <a:sym typeface="Calibri"/>
              </a:rPr>
              <a:t>Percent of mediations held that resulted in mediation agreements. </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 High</a:t>
            </a:r>
            <a:endParaRPr/>
          </a:p>
          <a:p>
            <a:pPr indent="-342900" lvl="0" marL="457200" rtl="0" algn="l">
              <a:lnSpc>
                <a:spcPct val="90000"/>
              </a:lnSpc>
              <a:spcBef>
                <a:spcPts val="1800"/>
              </a:spcBef>
              <a:spcAft>
                <a:spcPts val="0"/>
              </a:spcAft>
              <a:buClr>
                <a:srgbClr val="3A3D4B"/>
              </a:buClr>
              <a:buSzPts val="1800"/>
              <a:buChar char="•"/>
            </a:pPr>
            <a:r>
              <a:rPr lang="en-US"/>
              <a:t>New Targets set for FFY 2020-FFY 2025:</a:t>
            </a:r>
            <a:endParaRPr/>
          </a:p>
          <a:p>
            <a:pPr indent="0" lvl="1" marL="320040" rtl="0" algn="l">
              <a:lnSpc>
                <a:spcPct val="90000"/>
              </a:lnSpc>
              <a:spcBef>
                <a:spcPts val="1000"/>
              </a:spcBef>
              <a:spcAft>
                <a:spcPts val="0"/>
              </a:spcAft>
              <a:buSzPts val="1800"/>
              <a:buNone/>
            </a:pPr>
            <a:r>
              <a:rPr lang="en-US"/>
              <a:t>Low:  70.0%  -  High: 80.0%</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1014" name="Google Shape;1014;g365ad869b3a_0_148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15" name="Google Shape;1015;g365ad869b3a_0_148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16" name="Google Shape;1016;g365ad869b3a_0_1489"/>
          <p:cNvSpPr txBox="1"/>
          <p:nvPr/>
        </p:nvSpPr>
        <p:spPr>
          <a:xfrm>
            <a:off x="7029450" y="1828800"/>
            <a:ext cx="4629300" cy="22476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mediation sessions resolved through settlement agreements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of mediation sessions</a:t>
            </a:r>
            <a:endParaRPr b="0" i="0" sz="3600" u="none" cap="none" strike="noStrike">
              <a:solidFill>
                <a:schemeClr val="dk1"/>
              </a:solidFill>
              <a:latin typeface="Calibri"/>
              <a:ea typeface="Calibri"/>
              <a:cs typeface="Calibri"/>
              <a:sym typeface="Calibri"/>
            </a:endParaRPr>
          </a:p>
        </p:txBody>
      </p:sp>
      <p:cxnSp>
        <p:nvCxnSpPr>
          <p:cNvPr id="1017" name="Google Shape;1017;g365ad869b3a_0_1489"/>
          <p:cNvCxnSpPr/>
          <p:nvPr/>
        </p:nvCxnSpPr>
        <p:spPr>
          <a:xfrm>
            <a:off x="7315200" y="3026961"/>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117"/>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1" name="Shape 1021"/>
        <p:cNvGrpSpPr/>
        <p:nvPr/>
      </p:nvGrpSpPr>
      <p:grpSpPr>
        <a:xfrm>
          <a:off x="0" y="0"/>
          <a:ext cx="0" cy="0"/>
          <a:chOff x="0" y="0"/>
          <a:chExt cx="0" cy="0"/>
        </a:xfrm>
      </p:grpSpPr>
      <p:sp>
        <p:nvSpPr>
          <p:cNvPr id="1022" name="Google Shape;1022;g365ad869b3a_0_1498"/>
          <p:cNvSpPr txBox="1"/>
          <p:nvPr>
            <p:ph type="title"/>
          </p:nvPr>
        </p:nvSpPr>
        <p:spPr>
          <a:xfrm>
            <a:off x="1066800" y="7720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Mediations (Indicator 16)</a:t>
            </a:r>
            <a:endParaRPr/>
          </a:p>
        </p:txBody>
      </p:sp>
      <p:sp>
        <p:nvSpPr>
          <p:cNvPr id="1023" name="Google Shape;1023;g365ad869b3a_0_149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24" name="Google Shape;1024;g365ad869b3a_0_14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25" name="Google Shape;1025;g365ad869b3a_0_1498" title="Chart"/>
          <p:cNvPicPr preferRelativeResize="0"/>
          <p:nvPr/>
        </p:nvPicPr>
        <p:blipFill rotWithShape="1">
          <a:blip r:embed="rId3">
            <a:alphaModFix/>
          </a:blip>
          <a:srcRect b="0" l="0" r="0" t="0"/>
          <a:stretch/>
        </p:blipFill>
        <p:spPr>
          <a:xfrm>
            <a:off x="422750" y="1673304"/>
            <a:ext cx="7468036" cy="4625790"/>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365ad869b3a_0_519"/>
          <p:cNvSpPr txBox="1"/>
          <p:nvPr>
            <p:ph type="title"/>
          </p:nvPr>
        </p:nvSpPr>
        <p:spPr>
          <a:xfrm>
            <a:off x="1295400" y="255134"/>
            <a:ext cx="9601200" cy="1036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000"/>
              <a:buNone/>
            </a:pPr>
            <a:r>
              <a:rPr lang="en-US" sz="3700"/>
              <a:t>Meeting Objectives &amp; Goals</a:t>
            </a:r>
            <a:endParaRPr/>
          </a:p>
        </p:txBody>
      </p:sp>
      <p:sp>
        <p:nvSpPr>
          <p:cNvPr id="348" name="Google Shape;348;g365ad869b3a_0_5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rmAutofit/>
          </a:bodyPr>
          <a:lstStyle/>
          <a:p>
            <a:pPr indent="0" lvl="0" marL="0" marR="0" rtl="0" algn="r">
              <a:lnSpc>
                <a:spcPct val="90000"/>
              </a:lnSpc>
              <a:spcBef>
                <a:spcPts val="0"/>
              </a:spcBef>
              <a:spcAft>
                <a:spcPts val="600"/>
              </a:spcAft>
              <a:buClr>
                <a:srgbClr val="000000"/>
              </a:buClr>
              <a:buSzPts val="1100"/>
              <a:buFont typeface="Arial"/>
              <a:buNone/>
            </a:pPr>
            <a:fld id="{00000000-1234-1234-1234-123412341234}" type="slidenum">
              <a:rPr lang="en-US" sz="700"/>
              <a:t>‹#›</a:t>
            </a:fld>
            <a:endParaRPr sz="700"/>
          </a:p>
        </p:txBody>
      </p:sp>
      <p:sp>
        <p:nvSpPr>
          <p:cNvPr id="349" name="Google Shape;349;g365ad869b3a_0_51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600"/>
              </a:spcAft>
              <a:buSzPts val="1400"/>
              <a:buNone/>
            </a:pPr>
            <a:r>
              <a:rPr lang="en-US"/>
              <a:t>Investing for tomorrow, delivering today.</a:t>
            </a:r>
            <a:endParaRPr/>
          </a:p>
        </p:txBody>
      </p:sp>
      <p:sp>
        <p:nvSpPr>
          <p:cNvPr id="350" name="Google Shape;350;g365ad869b3a_0_519"/>
          <p:cNvSpPr txBox="1"/>
          <p:nvPr/>
        </p:nvSpPr>
        <p:spPr>
          <a:xfrm>
            <a:off x="1152050" y="1945450"/>
            <a:ext cx="4586400" cy="424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
        <p:nvSpPr>
          <p:cNvPr id="351" name="Google Shape;351;g365ad869b3a_0_519"/>
          <p:cNvSpPr txBox="1"/>
          <p:nvPr/>
        </p:nvSpPr>
        <p:spPr>
          <a:xfrm>
            <a:off x="918475" y="2604925"/>
            <a:ext cx="4711500" cy="3431400"/>
          </a:xfrm>
          <a:prstGeom prst="rect">
            <a:avLst/>
          </a:prstGeom>
          <a:solidFill>
            <a:srgbClr val="D0E0E3"/>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Allow stakeholders to share feedback based on data and ideas for improving outcomes for students with disabilities.</a:t>
            </a:r>
            <a:endParaRPr b="0" i="0" sz="16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The state will record feedback and share with internal stakeholders that have a role in decision making.</a:t>
            </a:r>
            <a:endParaRPr b="0" i="0" sz="18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By the end this meeting, we would like actionable feedback that will allow the OSE to make meaningful change and set new state targets.</a:t>
            </a:r>
            <a:endParaRPr b="0" i="0" sz="2600" u="none" cap="none" strike="noStrike">
              <a:solidFill>
                <a:srgbClr val="3A3D4B"/>
              </a:solidFill>
              <a:latin typeface="Calibri"/>
              <a:ea typeface="Calibri"/>
              <a:cs typeface="Calibri"/>
              <a:sym typeface="Calibri"/>
            </a:endParaRPr>
          </a:p>
        </p:txBody>
      </p:sp>
      <p:sp>
        <p:nvSpPr>
          <p:cNvPr id="352" name="Google Shape;352;g365ad869b3a_0_519"/>
          <p:cNvSpPr txBox="1"/>
          <p:nvPr/>
        </p:nvSpPr>
        <p:spPr>
          <a:xfrm>
            <a:off x="6026550" y="2574025"/>
            <a:ext cx="4711500" cy="3493200"/>
          </a:xfrm>
          <a:prstGeom prst="rect">
            <a:avLst/>
          </a:prstGeom>
          <a:solidFill>
            <a:srgbClr val="FCE5CD"/>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2"/>
                </a:solidFill>
                <a:latin typeface="Calibri"/>
                <a:ea typeface="Calibri"/>
                <a:cs typeface="Calibri"/>
                <a:sym typeface="Calibri"/>
              </a:rPr>
              <a:t>Stakeholders will  have provided feedback on the following:</a:t>
            </a:r>
            <a:endParaRPr b="0" i="0" sz="2000" u="none" cap="none" strike="noStrike">
              <a:solidFill>
                <a:schemeClr val="dk2"/>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2000"/>
              <a:buFont typeface="Arial"/>
              <a:buNone/>
            </a:pPr>
            <a:r>
              <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Target setting for SPP/APR indicators</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Analyzing SPP/APR data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Providing strategies for improving outcomes for children and youth with disabilities,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 Evaluated the progress the State is making</a:t>
            </a:r>
            <a:endParaRPr b="0" i="0" sz="2000" u="none" cap="none" strike="noStrike">
              <a:solidFill>
                <a:schemeClr val="dk2"/>
              </a:solidFill>
              <a:latin typeface="Calibri"/>
              <a:ea typeface="Calibri"/>
              <a:cs typeface="Calibri"/>
              <a:sym typeface="Calibri"/>
            </a:endParaRPr>
          </a:p>
        </p:txBody>
      </p:sp>
      <p:sp>
        <p:nvSpPr>
          <p:cNvPr id="353" name="Google Shape;353;g365ad869b3a_0_519"/>
          <p:cNvSpPr txBox="1"/>
          <p:nvPr/>
        </p:nvSpPr>
        <p:spPr>
          <a:xfrm>
            <a:off x="918475" y="1780275"/>
            <a:ext cx="4711500" cy="793800"/>
          </a:xfrm>
          <a:prstGeom prst="rect">
            <a:avLst/>
          </a:prstGeom>
          <a:solidFill>
            <a:srgbClr val="1D7E75"/>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chemeClr val="lt2"/>
                </a:solidFill>
                <a:latin typeface="Calibri"/>
                <a:ea typeface="Calibri"/>
                <a:cs typeface="Calibri"/>
                <a:sym typeface="Calibri"/>
              </a:rPr>
              <a:t>Meeting Goals and Objectives</a:t>
            </a:r>
            <a:endParaRPr b="1" i="0" sz="2600" u="none" cap="none" strike="noStrike">
              <a:solidFill>
                <a:schemeClr val="lt2"/>
              </a:solidFill>
              <a:latin typeface="Calibri"/>
              <a:ea typeface="Calibri"/>
              <a:cs typeface="Calibri"/>
              <a:sym typeface="Calibri"/>
            </a:endParaRPr>
          </a:p>
        </p:txBody>
      </p:sp>
      <p:sp>
        <p:nvSpPr>
          <p:cNvPr id="354" name="Google Shape;354;g365ad869b3a_0_519"/>
          <p:cNvSpPr txBox="1"/>
          <p:nvPr/>
        </p:nvSpPr>
        <p:spPr>
          <a:xfrm>
            <a:off x="6026550" y="1780275"/>
            <a:ext cx="4711500" cy="793800"/>
          </a:xfrm>
          <a:prstGeom prst="rect">
            <a:avLst/>
          </a:prstGeom>
          <a:solidFill>
            <a:srgbClr val="FF9900"/>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333333"/>
                </a:solidFill>
                <a:latin typeface="Calibri"/>
                <a:ea typeface="Calibri"/>
                <a:cs typeface="Calibri"/>
                <a:sym typeface="Calibri"/>
              </a:rPr>
              <a:t>By the End of Today’s Meeting</a:t>
            </a:r>
            <a:endParaRPr b="1" i="0" sz="2700" u="none" cap="none" strike="noStrike">
              <a:solidFill>
                <a:srgbClr val="333333"/>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g365ad869b3a_0_1523"/>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Final Reflections/ Q&amp;A</a:t>
            </a:r>
            <a:endParaRPr/>
          </a:p>
        </p:txBody>
      </p:sp>
      <p:sp>
        <p:nvSpPr>
          <p:cNvPr id="1031" name="Google Shape;1031;g365ad869b3a_0_1523"/>
          <p:cNvSpPr txBox="1"/>
          <p:nvPr>
            <p:ph idx="1" type="body"/>
          </p:nvPr>
        </p:nvSpPr>
        <p:spPr>
          <a:xfrm>
            <a:off x="980850" y="1842275"/>
            <a:ext cx="10382700" cy="43434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1800"/>
              </a:spcBef>
              <a:spcAft>
                <a:spcPts val="0"/>
              </a:spcAft>
              <a:buSzPct val="102345"/>
              <a:buNone/>
            </a:pPr>
            <a:r>
              <a:rPr lang="en-US" sz="2814"/>
              <a:t>Please take 10-15 Minutes to fill out any additional sections of the feedback form.</a:t>
            </a:r>
            <a:endParaRPr sz="2814"/>
          </a:p>
          <a:p>
            <a:pPr indent="0" lvl="0" marL="0" rtl="0" algn="l">
              <a:lnSpc>
                <a:spcPct val="90000"/>
              </a:lnSpc>
              <a:spcBef>
                <a:spcPts val="1800"/>
              </a:spcBef>
              <a:spcAft>
                <a:spcPts val="0"/>
              </a:spcAft>
              <a:buSzPct val="102345"/>
              <a:buNone/>
            </a:pPr>
            <a:r>
              <a:rPr lang="en-US" sz="2814"/>
              <a:t>If you have any questions, that are unable to be answered today please contact:</a:t>
            </a:r>
            <a:endParaRPr sz="2814"/>
          </a:p>
          <a:p>
            <a:pPr indent="0" lvl="0" marL="0" rtl="0" algn="l">
              <a:lnSpc>
                <a:spcPct val="90000"/>
              </a:lnSpc>
              <a:spcBef>
                <a:spcPts val="1800"/>
              </a:spcBef>
              <a:spcAft>
                <a:spcPts val="0"/>
              </a:spcAft>
              <a:buSzPct val="102345"/>
              <a:buNone/>
            </a:pPr>
            <a:r>
              <a:rPr b="1" lang="en-US" sz="2814" u="sng">
                <a:solidFill>
                  <a:srgbClr val="048A81"/>
                </a:solidFill>
                <a:hlinkClick r:id="rId3">
                  <a:extLst>
                    <a:ext uri="{A12FA001-AC4F-418D-AE19-62706E023703}">
                      <ahyp:hlinkClr val="tx"/>
                    </a:ext>
                  </a:extLst>
                </a:hlinkClick>
              </a:rPr>
              <a:t>Randall.Rapanut@ped.nm.gov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1D7E75"/>
                </a:solidFill>
                <a:hlinkClick r:id="rId4">
                  <a:extLst>
                    <a:ext uri="{A12FA001-AC4F-418D-AE19-62706E023703}">
                      <ahyp:hlinkClr val="tx"/>
                    </a:ext>
                  </a:extLst>
                </a:hlinkClick>
              </a:rPr>
              <a:t>Natalie.Campbell@ped.nm.gov</a:t>
            </a:r>
            <a:endParaRPr b="1" sz="2814">
              <a:solidFill>
                <a:srgbClr val="1D7E75"/>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5">
                  <a:extLst>
                    <a:ext uri="{A12FA001-AC4F-418D-AE19-62706E023703}">
                      <ahyp:hlinkClr val="tx"/>
                    </a:ext>
                  </a:extLst>
                </a:hlinkClick>
              </a:rPr>
              <a:t>Tamara.Burkett@ped.nm.gov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6">
                  <a:extLst>
                    <a:ext uri="{A12FA001-AC4F-418D-AE19-62706E023703}">
                      <ahyp:hlinkClr val="tx"/>
                    </a:ext>
                  </a:extLst>
                </a:hlinkClick>
              </a:rPr>
              <a:t>Trudy.Cordova@ped.nm.gov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7">
                  <a:extLst>
                    <a:ext uri="{A12FA001-AC4F-418D-AE19-62706E023703}">
                      <ahyp:hlinkClr val="tx"/>
                    </a:ext>
                  </a:extLst>
                </a:hlinkClick>
              </a:rPr>
              <a:t>Liz.schweiger@ped.nm.gov</a:t>
            </a:r>
            <a:endParaRPr b="1" sz="2814">
              <a:solidFill>
                <a:srgbClr val="048A81"/>
              </a:solidFill>
            </a:endParaRPr>
          </a:p>
          <a:p>
            <a:pPr indent="0" lvl="0" marL="0" rtl="0" algn="l">
              <a:lnSpc>
                <a:spcPct val="90000"/>
              </a:lnSpc>
              <a:spcBef>
                <a:spcPts val="1800"/>
              </a:spcBef>
              <a:spcAft>
                <a:spcPts val="0"/>
              </a:spcAft>
              <a:buSzPct val="119999"/>
              <a:buNone/>
            </a:pPr>
            <a:r>
              <a:t/>
            </a:r>
            <a:endParaRPr/>
          </a:p>
          <a:p>
            <a:pPr indent="-228600" lvl="1" marL="914400" rtl="0" algn="l">
              <a:lnSpc>
                <a:spcPct val="90000"/>
              </a:lnSpc>
              <a:spcBef>
                <a:spcPts val="1000"/>
              </a:spcBef>
              <a:spcAft>
                <a:spcPts val="0"/>
              </a:spcAft>
              <a:buSzPct val="104779"/>
              <a:buNone/>
            </a:pPr>
            <a:r>
              <a:rPr b="1" lang="en-US" sz="2748"/>
              <a:t>Thank You for Joining us Today!</a:t>
            </a:r>
            <a:endParaRPr b="1" sz="2748"/>
          </a:p>
          <a:p>
            <a:pPr indent="-228600" lvl="1" marL="914400" rtl="0" algn="l">
              <a:lnSpc>
                <a:spcPct val="90000"/>
              </a:lnSpc>
              <a:spcBef>
                <a:spcPts val="1000"/>
              </a:spcBef>
              <a:spcAft>
                <a:spcPts val="0"/>
              </a:spcAft>
              <a:buSzPct val="104779"/>
              <a:buNone/>
            </a:pPr>
            <a:r>
              <a:t/>
            </a:r>
            <a:endParaRPr b="1" sz="2748"/>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p:txBody>
      </p:sp>
      <p:sp>
        <p:nvSpPr>
          <p:cNvPr id="1032" name="Google Shape;1032;g365ad869b3a_0_152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33" name="Google Shape;1033;g365ad869b3a_0_15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1034" name="Google Shape;1034;g365ad869b3a_0_1523"/>
          <p:cNvPicPr preferRelativeResize="0"/>
          <p:nvPr/>
        </p:nvPicPr>
        <p:blipFill rotWithShape="1">
          <a:blip r:embed="rId8">
            <a:alphaModFix/>
          </a:blip>
          <a:srcRect b="0" l="0" r="0" t="0"/>
          <a:stretch/>
        </p:blipFill>
        <p:spPr>
          <a:xfrm>
            <a:off x="7150800" y="248369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176"/>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9" name="Shape 1039"/>
        <p:cNvGrpSpPr/>
        <p:nvPr/>
      </p:nvGrpSpPr>
      <p:grpSpPr>
        <a:xfrm>
          <a:off x="0" y="0"/>
          <a:ext cx="0" cy="0"/>
          <a:chOff x="0" y="0"/>
          <a:chExt cx="0" cy="0"/>
        </a:xfrm>
      </p:grpSpPr>
      <p:sp>
        <p:nvSpPr>
          <p:cNvPr id="1040" name="Google Shape;1040;g15f9dcab8b2_0_14"/>
          <p:cNvSpPr txBox="1"/>
          <p:nvPr>
            <p:ph type="title"/>
          </p:nvPr>
        </p:nvSpPr>
        <p:spPr>
          <a:xfrm>
            <a:off x="162232" y="243609"/>
            <a:ext cx="11901949" cy="10368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3600"/>
              <a:t>Questions</a:t>
            </a:r>
            <a:endParaRPr b="1" sz="3600"/>
          </a:p>
        </p:txBody>
      </p:sp>
      <p:pic>
        <p:nvPicPr>
          <p:cNvPr id="1041" name="Google Shape;1041;g15f9dcab8b2_0_14"/>
          <p:cNvPicPr preferRelativeResize="0"/>
          <p:nvPr/>
        </p:nvPicPr>
        <p:blipFill rotWithShape="1">
          <a:blip r:embed="rId3">
            <a:alphaModFix/>
          </a:blip>
          <a:srcRect b="0" l="0" r="0" t="0"/>
          <a:stretch/>
        </p:blipFill>
        <p:spPr>
          <a:xfrm>
            <a:off x="2974350" y="1921000"/>
            <a:ext cx="6243300" cy="3904613"/>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42" name="Google Shape;1042;g15f9dcab8b2_0_1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g336ddb40caf_1_2032"/>
          <p:cNvSpPr txBox="1"/>
          <p:nvPr>
            <p:ph idx="1" type="body"/>
          </p:nvPr>
        </p:nvSpPr>
        <p:spPr>
          <a:xfrm>
            <a:off x="1295400" y="1828800"/>
            <a:ext cx="9601200" cy="4343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1800"/>
              </a:spcBef>
              <a:spcAft>
                <a:spcPts val="0"/>
              </a:spcAft>
              <a:buSzPts val="1800"/>
              <a:buNone/>
            </a:pPr>
            <a:r>
              <a:rPr b="1" lang="en-US" sz="7600"/>
              <a:t>Graphs and Tables</a:t>
            </a:r>
            <a:endParaRPr b="1" sz="7600"/>
          </a:p>
        </p:txBody>
      </p:sp>
      <p:sp>
        <p:nvSpPr>
          <p:cNvPr id="1049" name="Google Shape;1049;g336ddb40caf_1_203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g365ad869b3a_0_998"/>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a:t>
            </a:r>
            <a:endParaRPr/>
          </a:p>
        </p:txBody>
      </p:sp>
      <p:sp>
        <p:nvSpPr>
          <p:cNvPr id="1055" name="Google Shape;1055;g365ad869b3a_0_9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56" name="Google Shape;1056;g365ad869b3a_0_998" title="Chart"/>
          <p:cNvPicPr preferRelativeResize="0"/>
          <p:nvPr/>
        </p:nvPicPr>
        <p:blipFill rotWithShape="1">
          <a:blip r:embed="rId3">
            <a:alphaModFix/>
          </a:blip>
          <a:srcRect b="0" l="0" r="0" t="0"/>
          <a:stretch/>
        </p:blipFill>
        <p:spPr>
          <a:xfrm>
            <a:off x="1740475" y="2367750"/>
            <a:ext cx="8402352" cy="4281449"/>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0" name="Shape 1060"/>
        <p:cNvGrpSpPr/>
        <p:nvPr/>
      </p:nvGrpSpPr>
      <p:grpSpPr>
        <a:xfrm>
          <a:off x="0" y="0"/>
          <a:ext cx="0" cy="0"/>
          <a:chOff x="0" y="0"/>
          <a:chExt cx="0" cy="0"/>
        </a:xfrm>
      </p:grpSpPr>
      <p:sp>
        <p:nvSpPr>
          <p:cNvPr id="1061" name="Google Shape;1061;g365ad869b3a_0_19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2)</a:t>
            </a:r>
            <a:endParaRPr/>
          </a:p>
        </p:txBody>
      </p:sp>
      <p:sp>
        <p:nvSpPr>
          <p:cNvPr id="1062" name="Google Shape;1062;g365ad869b3a_0_19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63" name="Google Shape;1063;g365ad869b3a_0_19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64" name="Google Shape;1064;g365ad869b3a_0_1934" title="Chart"/>
          <p:cNvPicPr preferRelativeResize="0"/>
          <p:nvPr/>
        </p:nvPicPr>
        <p:blipFill rotWithShape="1">
          <a:blip r:embed="rId3">
            <a:alphaModFix/>
          </a:blip>
          <a:srcRect b="0" l="0" r="0" t="0"/>
          <a:stretch/>
        </p:blipFill>
        <p:spPr>
          <a:xfrm>
            <a:off x="2522525" y="1756300"/>
            <a:ext cx="7459727" cy="4618700"/>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9" name="Shape 1069"/>
        <p:cNvGrpSpPr/>
        <p:nvPr/>
      </p:nvGrpSpPr>
      <p:grpSpPr>
        <a:xfrm>
          <a:off x="0" y="0"/>
          <a:ext cx="0" cy="0"/>
          <a:chOff x="0" y="0"/>
          <a:chExt cx="0" cy="0"/>
        </a:xfrm>
      </p:grpSpPr>
      <p:sp>
        <p:nvSpPr>
          <p:cNvPr id="1070" name="Google Shape;1070;g365ad869b3a_0_10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 2</a:t>
            </a:r>
            <a:endParaRPr/>
          </a:p>
        </p:txBody>
      </p:sp>
      <p:sp>
        <p:nvSpPr>
          <p:cNvPr id="1071" name="Google Shape;1071;g365ad869b3a_0_10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072" name="Google Shape;1072;g365ad869b3a_0_1025"/>
          <p:cNvGraphicFramePr/>
          <p:nvPr/>
        </p:nvGraphicFramePr>
        <p:xfrm>
          <a:off x="1366200" y="2266450"/>
          <a:ext cx="3000000" cy="3000000"/>
        </p:xfrm>
        <a:graphic>
          <a:graphicData uri="http://schemas.openxmlformats.org/drawingml/2006/table">
            <a:tbl>
              <a:tblPr>
                <a:noFill/>
                <a:tableStyleId>{55F48787-FA41-4575-B22E-2FA33497B40B}</a:tableStyleId>
              </a:tblPr>
              <a:tblGrid>
                <a:gridCol w="1165825"/>
                <a:gridCol w="1628725"/>
                <a:gridCol w="1628725"/>
                <a:gridCol w="1628725"/>
                <a:gridCol w="1628725"/>
                <a:gridCol w="1628725"/>
              </a:tblGrid>
              <a:tr h="2286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38125">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74.83%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76.33%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78.33%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80.83%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1073" name="Google Shape;1073;g365ad869b3a_0_1025"/>
          <p:cNvGraphicFramePr/>
          <p:nvPr/>
        </p:nvGraphicFramePr>
        <p:xfrm>
          <a:off x="1366175" y="4451225"/>
          <a:ext cx="3000000" cy="3000000"/>
        </p:xfrm>
        <a:graphic>
          <a:graphicData uri="http://schemas.openxmlformats.org/drawingml/2006/table">
            <a:tbl>
              <a:tblPr>
                <a:noFill/>
                <a:tableStyleId>{55F48787-FA41-4575-B22E-2FA33497B40B}</a:tableStyleId>
              </a:tblPr>
              <a:tblGrid>
                <a:gridCol w="1165825"/>
                <a:gridCol w="1628725"/>
                <a:gridCol w="1628725"/>
                <a:gridCol w="1628725"/>
                <a:gridCol w="1628750"/>
                <a:gridCol w="1628750"/>
              </a:tblGrid>
              <a:tr h="5130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2700">
                <a:tc>
                  <a:txBody>
                    <a:bodyPr/>
                    <a:lstStyle/>
                    <a:p>
                      <a:pPr indent="0" lvl="0" marL="0" marR="0" rtl="0" algn="l">
                        <a:lnSpc>
                          <a:spcPct val="115000"/>
                        </a:lnSpc>
                        <a:spcBef>
                          <a:spcPts val="0"/>
                        </a:spcBef>
                        <a:spcAft>
                          <a:spcPts val="0"/>
                        </a:spcAft>
                        <a:buClr>
                          <a:schemeClr val="dk2"/>
                        </a:buClr>
                        <a:buSzPts val="1100"/>
                        <a:buFont typeface="Arial"/>
                        <a:buNone/>
                      </a:pPr>
                      <a:r>
                        <a:rPr lang="en-US" sz="2000" u="none" cap="none" strike="noStrike">
                          <a:solidFill>
                            <a:schemeClr val="dk2"/>
                          </a:solidFill>
                        </a:rPr>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21.75%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20.75%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19.75%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18.75%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074" name="Google Shape;1074;g365ad869b3a_0_1025"/>
          <p:cNvSpPr txBox="1"/>
          <p:nvPr/>
        </p:nvSpPr>
        <p:spPr>
          <a:xfrm>
            <a:off x="1338025" y="1757600"/>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1:</a:t>
            </a:r>
            <a:endParaRPr b="1" i="0" sz="2400" u="none" cap="none" strike="noStrike">
              <a:solidFill>
                <a:srgbClr val="3A3D4B"/>
              </a:solidFill>
              <a:latin typeface="Calibri"/>
              <a:ea typeface="Calibri"/>
              <a:cs typeface="Calibri"/>
              <a:sym typeface="Calibri"/>
            </a:endParaRPr>
          </a:p>
        </p:txBody>
      </p:sp>
      <p:sp>
        <p:nvSpPr>
          <p:cNvPr id="1075" name="Google Shape;1075;g365ad869b3a_0_1025"/>
          <p:cNvSpPr txBox="1"/>
          <p:nvPr/>
        </p:nvSpPr>
        <p:spPr>
          <a:xfrm>
            <a:off x="1338025" y="3894375"/>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2:</a:t>
            </a:r>
            <a:endParaRPr b="1" i="0" sz="2400" u="none" cap="none" strike="noStrike">
              <a:solidFill>
                <a:srgbClr val="3A3D4B"/>
              </a:solidFill>
              <a:latin typeface="Calibri"/>
              <a:ea typeface="Calibri"/>
              <a:cs typeface="Calibri"/>
              <a:sym typeface="Calibri"/>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9" name="Shape 1079"/>
        <p:cNvGrpSpPr/>
        <p:nvPr/>
      </p:nvGrpSpPr>
      <p:grpSpPr>
        <a:xfrm>
          <a:off x="0" y="0"/>
          <a:ext cx="0" cy="0"/>
          <a:chOff x="0" y="0"/>
          <a:chExt cx="0" cy="0"/>
        </a:xfrm>
      </p:grpSpPr>
      <p:sp>
        <p:nvSpPr>
          <p:cNvPr id="1080" name="Google Shape;1080;g336ddb40caf_1_2077"/>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14A)</a:t>
            </a:r>
            <a:endParaRPr/>
          </a:p>
        </p:txBody>
      </p:sp>
      <p:sp>
        <p:nvSpPr>
          <p:cNvPr id="1081" name="Google Shape;1081;g336ddb40caf_1_20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82" name="Google Shape;1082;g336ddb40caf_1_2077"/>
          <p:cNvSpPr txBox="1"/>
          <p:nvPr/>
        </p:nvSpPr>
        <p:spPr>
          <a:xfrm>
            <a:off x="908951" y="621375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83" name="Google Shape;1083;g336ddb40caf_1_2077" title="Chart"/>
          <p:cNvPicPr preferRelativeResize="0"/>
          <p:nvPr/>
        </p:nvPicPr>
        <p:blipFill rotWithShape="1">
          <a:blip r:embed="rId3">
            <a:alphaModFix/>
          </a:blip>
          <a:srcRect b="0" l="0" r="0" t="0"/>
          <a:stretch/>
        </p:blipFill>
        <p:spPr>
          <a:xfrm>
            <a:off x="1954775" y="1666676"/>
            <a:ext cx="8941824" cy="4601906"/>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7" name="Shape 1087"/>
        <p:cNvGrpSpPr/>
        <p:nvPr/>
      </p:nvGrpSpPr>
      <p:grpSpPr>
        <a:xfrm>
          <a:off x="0" y="0"/>
          <a:ext cx="0" cy="0"/>
          <a:chOff x="0" y="0"/>
          <a:chExt cx="0" cy="0"/>
        </a:xfrm>
      </p:grpSpPr>
      <p:sp>
        <p:nvSpPr>
          <p:cNvPr id="1088" name="Google Shape;1088;g336ddb40caf_1_2084"/>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14B)</a:t>
            </a:r>
            <a:endParaRPr/>
          </a:p>
        </p:txBody>
      </p:sp>
      <p:sp>
        <p:nvSpPr>
          <p:cNvPr id="1089" name="Google Shape;1089;g336ddb40caf_1_208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90" name="Google Shape;1090;g336ddb40caf_1_2084"/>
          <p:cNvSpPr txBox="1"/>
          <p:nvPr/>
        </p:nvSpPr>
        <p:spPr>
          <a:xfrm>
            <a:off x="424026" y="617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91" name="Google Shape;1091;g336ddb40caf_1_2084" title="Chart"/>
          <p:cNvPicPr preferRelativeResize="0"/>
          <p:nvPr/>
        </p:nvPicPr>
        <p:blipFill rotWithShape="1">
          <a:blip r:embed="rId3">
            <a:alphaModFix/>
          </a:blip>
          <a:srcRect b="0" l="0" r="0" t="0"/>
          <a:stretch/>
        </p:blipFill>
        <p:spPr>
          <a:xfrm>
            <a:off x="1514775" y="1575700"/>
            <a:ext cx="8911898" cy="4595200"/>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5" name="Shape 1095"/>
        <p:cNvGrpSpPr/>
        <p:nvPr/>
      </p:nvGrpSpPr>
      <p:grpSpPr>
        <a:xfrm>
          <a:off x="0" y="0"/>
          <a:ext cx="0" cy="0"/>
          <a:chOff x="0" y="0"/>
          <a:chExt cx="0" cy="0"/>
        </a:xfrm>
      </p:grpSpPr>
      <p:sp>
        <p:nvSpPr>
          <p:cNvPr id="1096" name="Google Shape;1096;g336ddb40caf_1_2091"/>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14C)</a:t>
            </a:r>
            <a:endParaRPr/>
          </a:p>
        </p:txBody>
      </p:sp>
      <p:sp>
        <p:nvSpPr>
          <p:cNvPr id="1097" name="Google Shape;1097;g336ddb40caf_1_20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98" name="Google Shape;1098;g336ddb40caf_1_2091"/>
          <p:cNvSpPr txBox="1"/>
          <p:nvPr/>
        </p:nvSpPr>
        <p:spPr>
          <a:xfrm>
            <a:off x="447126" y="610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99" name="Google Shape;1099;g336ddb40caf_1_2091" title="Chart"/>
          <p:cNvPicPr preferRelativeResize="0"/>
          <p:nvPr/>
        </p:nvPicPr>
        <p:blipFill rotWithShape="1">
          <a:blip r:embed="rId3">
            <a:alphaModFix/>
          </a:blip>
          <a:srcRect b="0" l="0" r="0" t="0"/>
          <a:stretch/>
        </p:blipFill>
        <p:spPr>
          <a:xfrm>
            <a:off x="322738" y="1605100"/>
            <a:ext cx="11546516" cy="4262300"/>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4" name="Shape 1104"/>
        <p:cNvGrpSpPr/>
        <p:nvPr/>
      </p:nvGrpSpPr>
      <p:grpSpPr>
        <a:xfrm>
          <a:off x="0" y="0"/>
          <a:ext cx="0" cy="0"/>
          <a:chOff x="0" y="0"/>
          <a:chExt cx="0" cy="0"/>
        </a:xfrm>
      </p:grpSpPr>
      <p:sp>
        <p:nvSpPr>
          <p:cNvPr id="1105" name="Google Shape;1105;g365ad869b3a_0_108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14</a:t>
            </a:r>
            <a:endParaRPr/>
          </a:p>
        </p:txBody>
      </p:sp>
      <p:sp>
        <p:nvSpPr>
          <p:cNvPr id="1106" name="Google Shape;1106;g365ad869b3a_0_108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07" name="Google Shape;1107;g365ad869b3a_0_108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08" name="Google Shape;1108;g365ad869b3a_0_1080"/>
          <p:cNvGraphicFramePr/>
          <p:nvPr/>
        </p:nvGraphicFramePr>
        <p:xfrm>
          <a:off x="952500" y="2667000"/>
          <a:ext cx="3000000" cy="3000000"/>
        </p:xfrm>
        <a:graphic>
          <a:graphicData uri="http://schemas.openxmlformats.org/drawingml/2006/table">
            <a:tbl>
              <a:tblPr>
                <a:noFill/>
                <a:tableStyleId>{A7601059-3B29-4329-A591-CF740F168916}</a:tableStyleId>
              </a:tblPr>
              <a:tblGrid>
                <a:gridCol w="1716850"/>
                <a:gridCol w="1716850"/>
                <a:gridCol w="1716850"/>
                <a:gridCol w="1730900"/>
                <a:gridCol w="1702775"/>
                <a:gridCol w="1702775"/>
              </a:tblGrid>
              <a:tr h="3810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A&gt;=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61.56%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62.56%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63.06%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65.06%</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B&gt;=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81.00%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82.50%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84.50%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87.00%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C&gt;=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77.91%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 78.91%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80.41%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82.41%</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g365ad869b3a_0_183"/>
          <p:cNvSpPr/>
          <p:nvPr/>
        </p:nvSpPr>
        <p:spPr>
          <a:xfrm>
            <a:off x="797225" y="1715875"/>
            <a:ext cx="10684500" cy="4715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60" name="Google Shape;360;g365ad869b3a_0_183"/>
          <p:cNvSpPr txBox="1"/>
          <p:nvPr>
            <p:ph type="title"/>
          </p:nvPr>
        </p:nvSpPr>
        <p:spPr>
          <a:xfrm>
            <a:off x="918519" y="57708"/>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Today’s Agenda</a:t>
            </a:r>
            <a:endParaRPr/>
          </a:p>
        </p:txBody>
      </p:sp>
      <p:sp>
        <p:nvSpPr>
          <p:cNvPr id="361" name="Google Shape;361;g365ad869b3a_0_183"/>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62" name="Google Shape;362;g365ad869b3a_0_1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63" name="Google Shape;363;g365ad869b3a_0_183"/>
          <p:cNvSpPr txBox="1"/>
          <p:nvPr>
            <p:ph idx="1" type="body"/>
          </p:nvPr>
        </p:nvSpPr>
        <p:spPr>
          <a:xfrm>
            <a:off x="1053250" y="1429303"/>
            <a:ext cx="10709100" cy="4659000"/>
          </a:xfrm>
          <a:prstGeom prst="rect">
            <a:avLst/>
          </a:prstGeom>
          <a:noFill/>
          <a:ln>
            <a:noFill/>
          </a:ln>
        </p:spPr>
        <p:txBody>
          <a:bodyPr anchorCtr="0" anchor="t" bIns="45700" lIns="91425" spcFirstLastPara="1" rIns="91425" wrap="square" tIns="45700">
            <a:normAutofit fontScale="25000" lnSpcReduction="20000"/>
          </a:bodyPr>
          <a:lstStyle/>
          <a:p>
            <a:pPr indent="0" lvl="0" marL="114300" rtl="0" algn="l">
              <a:lnSpc>
                <a:spcPct val="90000"/>
              </a:lnSpc>
              <a:spcBef>
                <a:spcPts val="1800"/>
              </a:spcBef>
              <a:spcAft>
                <a:spcPts val="0"/>
              </a:spcAft>
              <a:buClr>
                <a:srgbClr val="3A3D4B"/>
              </a:buClr>
              <a:buSzPct val="81080"/>
              <a:buNone/>
            </a:pPr>
            <a:r>
              <a:t/>
            </a:r>
            <a:endParaRPr/>
          </a:p>
          <a:p>
            <a:pPr indent="0" lvl="0" marL="114300" rtl="0" algn="l">
              <a:lnSpc>
                <a:spcPct val="90000"/>
              </a:lnSpc>
              <a:spcBef>
                <a:spcPts val="1800"/>
              </a:spcBef>
              <a:spcAft>
                <a:spcPts val="0"/>
              </a:spcAft>
              <a:buClr>
                <a:srgbClr val="3A3D4B"/>
              </a:buClr>
              <a:buSzPts val="486"/>
              <a:buNone/>
            </a:pPr>
            <a:r>
              <a:rPr b="1" lang="en-US" sz="9128"/>
              <a:t>Review Data and receive Stakeholder Feedback on each area below:</a:t>
            </a:r>
            <a:endParaRPr b="1" sz="9128"/>
          </a:p>
          <a:p>
            <a:pPr indent="0" lvl="0" marL="114300" rtl="0" algn="l">
              <a:lnSpc>
                <a:spcPct val="90000"/>
              </a:lnSpc>
              <a:spcBef>
                <a:spcPts val="1800"/>
              </a:spcBef>
              <a:spcAft>
                <a:spcPts val="0"/>
              </a:spcAft>
              <a:buClr>
                <a:srgbClr val="3A3D4B"/>
              </a:buClr>
              <a:buSzPts val="486"/>
              <a:buNone/>
            </a:pPr>
            <a:r>
              <a:t/>
            </a:r>
            <a:endParaRPr b="1" sz="9128"/>
          </a:p>
          <a:p>
            <a:pPr indent="-374135" lvl="0" marL="457200" rtl="0" algn="l">
              <a:lnSpc>
                <a:spcPct val="100000"/>
              </a:lnSpc>
              <a:spcBef>
                <a:spcPts val="0"/>
              </a:spcBef>
              <a:spcAft>
                <a:spcPts val="0"/>
              </a:spcAft>
              <a:buClr>
                <a:srgbClr val="3A3D4B"/>
              </a:buClr>
              <a:buSzPct val="100000"/>
              <a:buChar char="•"/>
            </a:pPr>
            <a:r>
              <a:rPr lang="en-US" sz="8000"/>
              <a:t>Graduation, Dropout and Post-School Outcomes – Lizana (Liz) Schweiger</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Assessment Participation and Outcomes and Learning Environments (Ages 5 in Kinder to </a:t>
            </a:r>
            <a:r>
              <a:rPr lang="en-US" sz="8000">
                <a:extLst>
                  <a:ext uri="http://customooxmlschemas.google.com/">
                    <go:slidesCustomData xmlns:go="http://customooxmlschemas.google.com/" textRoundtripDataId="0"/>
                  </a:ext>
                </a:extLst>
              </a:rPr>
              <a:t>21</a:t>
            </a:r>
            <a:r>
              <a:rPr lang="en-US" sz="8000"/>
              <a:t>) – Trudy</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Preschool Learning Environments, Preschool Outcomes (Ages 3-5 in Preschool) and Parent Involvement – Tammy Burkett</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Suspensions/Expulsions – Tammy Burkett </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Resolution Sessions and Mediations – Natalie Campbell</a:t>
            </a:r>
            <a:endParaRPr sz="8000"/>
          </a:p>
          <a:p>
            <a:pPr indent="-355600" lvl="1" marL="914400" rtl="0" algn="l">
              <a:lnSpc>
                <a:spcPct val="100000"/>
              </a:lnSpc>
              <a:spcBef>
                <a:spcPts val="0"/>
              </a:spcBef>
              <a:spcAft>
                <a:spcPts val="0"/>
              </a:spcAft>
              <a:buSzPct val="100000"/>
              <a:buChar char="•"/>
            </a:pPr>
            <a:r>
              <a:rPr lang="en-US" sz="8000"/>
              <a:t>Final feedback </a:t>
            </a:r>
            <a:endParaRPr sz="8000"/>
          </a:p>
          <a:p>
            <a:pPr indent="0" lvl="0" marL="0" rtl="0" algn="l">
              <a:lnSpc>
                <a:spcPct val="90000"/>
              </a:lnSpc>
              <a:spcBef>
                <a:spcPts val="1800"/>
              </a:spcBef>
              <a:spcAft>
                <a:spcPts val="0"/>
              </a:spcAft>
              <a:buSzPct val="30000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2" name="Shape 1112"/>
        <p:cNvGrpSpPr/>
        <p:nvPr/>
      </p:nvGrpSpPr>
      <p:grpSpPr>
        <a:xfrm>
          <a:off x="0" y="0"/>
          <a:ext cx="0" cy="0"/>
          <a:chOff x="0" y="0"/>
          <a:chExt cx="0" cy="0"/>
        </a:xfrm>
      </p:grpSpPr>
      <p:sp>
        <p:nvSpPr>
          <p:cNvPr id="1113" name="Google Shape;1113;g336ddb40caf_1_2098"/>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1114" name="Google Shape;1114;g336ddb40caf_1_209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15" name="Google Shape;1115;g336ddb40caf_1_20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16" name="Google Shape;1116;g336ddb40caf_1_2098" title="Chart"/>
          <p:cNvPicPr preferRelativeResize="0"/>
          <p:nvPr/>
        </p:nvPicPr>
        <p:blipFill rotWithShape="1">
          <a:blip r:embed="rId3">
            <a:alphaModFix/>
          </a:blip>
          <a:srcRect b="0" l="0" r="0" t="0"/>
          <a:stretch/>
        </p:blipFill>
        <p:spPr>
          <a:xfrm>
            <a:off x="6523775" y="1605100"/>
            <a:ext cx="5260535" cy="4698599"/>
          </a:xfrm>
          <a:prstGeom prst="rect">
            <a:avLst/>
          </a:prstGeom>
          <a:noFill/>
          <a:ln>
            <a:noFill/>
          </a:ln>
          <a:effectLst>
            <a:outerShdw blurRad="57150" rotWithShape="0" algn="bl" dir="5400000" dist="19050">
              <a:srgbClr val="000000">
                <a:alpha val="49411"/>
              </a:srgbClr>
            </a:outerShdw>
          </a:effectLst>
        </p:spPr>
      </p:pic>
      <p:pic>
        <p:nvPicPr>
          <p:cNvPr id="1117" name="Google Shape;1117;g336ddb40caf_1_2098" title="Chart"/>
          <p:cNvPicPr preferRelativeResize="0"/>
          <p:nvPr/>
        </p:nvPicPr>
        <p:blipFill rotWithShape="1">
          <a:blip r:embed="rId4">
            <a:alphaModFix/>
          </a:blip>
          <a:srcRect b="0" l="0" r="0" t="0"/>
          <a:stretch/>
        </p:blipFill>
        <p:spPr>
          <a:xfrm>
            <a:off x="323625" y="1605100"/>
            <a:ext cx="5389965" cy="4698600"/>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1" name="Shape 1121"/>
        <p:cNvGrpSpPr/>
        <p:nvPr/>
      </p:nvGrpSpPr>
      <p:grpSpPr>
        <a:xfrm>
          <a:off x="0" y="0"/>
          <a:ext cx="0" cy="0"/>
          <a:chOff x="0" y="0"/>
          <a:chExt cx="0" cy="0"/>
        </a:xfrm>
      </p:grpSpPr>
      <p:sp>
        <p:nvSpPr>
          <p:cNvPr id="1122" name="Google Shape;1122;g336ddb40caf_1_210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Reading Proficiency Rate</a:t>
            </a:r>
            <a:br>
              <a:rPr lang="en-US"/>
            </a:br>
            <a:r>
              <a:rPr lang="en-US"/>
              <a:t>(Indicator 3B)</a:t>
            </a:r>
            <a:endParaRPr/>
          </a:p>
        </p:txBody>
      </p:sp>
      <p:sp>
        <p:nvSpPr>
          <p:cNvPr id="1123" name="Google Shape;1123;g336ddb40caf_1_21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24" name="Google Shape;1124;g336ddb40caf_1_2106" title="Chart"/>
          <p:cNvPicPr preferRelativeResize="0"/>
          <p:nvPr/>
        </p:nvPicPr>
        <p:blipFill rotWithShape="1">
          <a:blip r:embed="rId3">
            <a:alphaModFix/>
          </a:blip>
          <a:srcRect b="0" l="0" r="0" t="0"/>
          <a:stretch/>
        </p:blipFill>
        <p:spPr>
          <a:xfrm>
            <a:off x="152400" y="1607300"/>
            <a:ext cx="5294400" cy="5095650"/>
          </a:xfrm>
          <a:prstGeom prst="rect">
            <a:avLst/>
          </a:prstGeom>
          <a:noFill/>
          <a:ln>
            <a:noFill/>
          </a:ln>
          <a:effectLst>
            <a:outerShdw blurRad="57150" rotWithShape="0" algn="bl" dir="5400000" dist="19050">
              <a:srgbClr val="000000">
                <a:alpha val="49411"/>
              </a:srgbClr>
            </a:outerShdw>
          </a:effectLst>
        </p:spPr>
      </p:pic>
      <p:pic>
        <p:nvPicPr>
          <p:cNvPr id="1125" name="Google Shape;1125;g336ddb40caf_1_2106" title="Chart"/>
          <p:cNvPicPr preferRelativeResize="0"/>
          <p:nvPr/>
        </p:nvPicPr>
        <p:blipFill rotWithShape="1">
          <a:blip r:embed="rId4">
            <a:alphaModFix/>
          </a:blip>
          <a:srcRect b="0" l="0" r="0" t="0"/>
          <a:stretch/>
        </p:blipFill>
        <p:spPr>
          <a:xfrm>
            <a:off x="5599200" y="1607300"/>
            <a:ext cx="6440402" cy="5091938"/>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9" name="Shape 1129"/>
        <p:cNvGrpSpPr/>
        <p:nvPr/>
      </p:nvGrpSpPr>
      <p:grpSpPr>
        <a:xfrm>
          <a:off x="0" y="0"/>
          <a:ext cx="0" cy="0"/>
          <a:chOff x="0" y="0"/>
          <a:chExt cx="0" cy="0"/>
        </a:xfrm>
      </p:grpSpPr>
      <p:sp>
        <p:nvSpPr>
          <p:cNvPr id="1130" name="Google Shape;1130;g336ddb40caf_1_2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31" name="Google Shape;1131;g336ddb40caf_1_2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32" name="Google Shape;1132;g336ddb40caf_1_2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vs. Alternate Assessment Proficiency (Indicator 3C)</a:t>
            </a:r>
            <a:endParaRPr/>
          </a:p>
        </p:txBody>
      </p:sp>
      <p:pic>
        <p:nvPicPr>
          <p:cNvPr id="1133" name="Google Shape;1133;g336ddb40caf_1_2113" title="Chart"/>
          <p:cNvPicPr preferRelativeResize="0"/>
          <p:nvPr/>
        </p:nvPicPr>
        <p:blipFill rotWithShape="1">
          <a:blip r:embed="rId3">
            <a:alphaModFix/>
          </a:blip>
          <a:srcRect b="0" l="0" r="0" t="0"/>
          <a:stretch/>
        </p:blipFill>
        <p:spPr>
          <a:xfrm>
            <a:off x="413750" y="1607300"/>
            <a:ext cx="5398501" cy="4418851"/>
          </a:xfrm>
          <a:prstGeom prst="rect">
            <a:avLst/>
          </a:prstGeom>
          <a:noFill/>
          <a:ln>
            <a:noFill/>
          </a:ln>
          <a:effectLst>
            <a:outerShdw blurRad="57150" rotWithShape="0" algn="bl" dir="5400000" dist="19050">
              <a:srgbClr val="000000">
                <a:alpha val="49411"/>
              </a:srgbClr>
            </a:outerShdw>
          </a:effectLst>
        </p:spPr>
      </p:pic>
      <p:pic>
        <p:nvPicPr>
          <p:cNvPr id="1134" name="Google Shape;1134;g336ddb40caf_1_2113" title="Chart"/>
          <p:cNvPicPr preferRelativeResize="0"/>
          <p:nvPr/>
        </p:nvPicPr>
        <p:blipFill rotWithShape="1">
          <a:blip r:embed="rId4">
            <a:alphaModFix/>
          </a:blip>
          <a:srcRect b="0" l="0" r="0" t="0"/>
          <a:stretch/>
        </p:blipFill>
        <p:spPr>
          <a:xfrm>
            <a:off x="6578675" y="1607300"/>
            <a:ext cx="5226426" cy="4418850"/>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8" name="Shape 1138"/>
        <p:cNvGrpSpPr/>
        <p:nvPr/>
      </p:nvGrpSpPr>
      <p:grpSpPr>
        <a:xfrm>
          <a:off x="0" y="0"/>
          <a:ext cx="0" cy="0"/>
          <a:chOff x="0" y="0"/>
          <a:chExt cx="0" cy="0"/>
        </a:xfrm>
      </p:grpSpPr>
      <p:sp>
        <p:nvSpPr>
          <p:cNvPr id="1139" name="Google Shape;1139;g336ddb40caf_1_21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40" name="Google Shape;1140;g336ddb40caf_1_21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41" name="Google Shape;1141;g336ddb40caf_1_212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Achievement Gap SWDs vs. All Students(Indicator 3D)</a:t>
            </a:r>
            <a:endParaRPr/>
          </a:p>
        </p:txBody>
      </p:sp>
      <p:pic>
        <p:nvPicPr>
          <p:cNvPr id="1142" name="Google Shape;1142;g336ddb40caf_1_2121" title="Chart"/>
          <p:cNvPicPr preferRelativeResize="0"/>
          <p:nvPr/>
        </p:nvPicPr>
        <p:blipFill rotWithShape="1">
          <a:blip r:embed="rId3">
            <a:alphaModFix/>
          </a:blip>
          <a:srcRect b="0" l="0" r="0" t="0"/>
          <a:stretch/>
        </p:blipFill>
        <p:spPr>
          <a:xfrm>
            <a:off x="152400" y="1607301"/>
            <a:ext cx="6207844" cy="4615297"/>
          </a:xfrm>
          <a:prstGeom prst="rect">
            <a:avLst/>
          </a:prstGeom>
          <a:noFill/>
          <a:ln>
            <a:noFill/>
          </a:ln>
          <a:effectLst>
            <a:outerShdw blurRad="57150" rotWithShape="0" algn="bl" dir="5400000" dist="19050">
              <a:srgbClr val="000000">
                <a:alpha val="49411"/>
              </a:srgbClr>
            </a:outerShdw>
          </a:effectLst>
        </p:spPr>
      </p:pic>
      <p:pic>
        <p:nvPicPr>
          <p:cNvPr id="1143" name="Google Shape;1143;g336ddb40caf_1_2121" title="Chart"/>
          <p:cNvPicPr preferRelativeResize="0"/>
          <p:nvPr/>
        </p:nvPicPr>
        <p:blipFill rotWithShape="1">
          <a:blip r:embed="rId4">
            <a:alphaModFix/>
          </a:blip>
          <a:srcRect b="0" l="0" r="0" t="0"/>
          <a:stretch/>
        </p:blipFill>
        <p:spPr>
          <a:xfrm>
            <a:off x="6512650" y="1607300"/>
            <a:ext cx="5526949" cy="4615299"/>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8" name="Shape 1148"/>
        <p:cNvGrpSpPr/>
        <p:nvPr/>
      </p:nvGrpSpPr>
      <p:grpSpPr>
        <a:xfrm>
          <a:off x="0" y="0"/>
          <a:ext cx="0" cy="0"/>
          <a:chOff x="0" y="0"/>
          <a:chExt cx="0" cy="0"/>
        </a:xfrm>
      </p:grpSpPr>
      <p:sp>
        <p:nvSpPr>
          <p:cNvPr id="1149" name="Google Shape;1149;g365ad869b3a_0_120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3</a:t>
            </a:r>
            <a:endParaRPr/>
          </a:p>
        </p:txBody>
      </p:sp>
      <p:sp>
        <p:nvSpPr>
          <p:cNvPr id="1150" name="Google Shape;1150;g365ad869b3a_0_1205"/>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51" name="Google Shape;1151;g365ad869b3a_0_12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52" name="Google Shape;1152;g365ad869b3a_0_1205"/>
          <p:cNvGraphicFramePr/>
          <p:nvPr/>
        </p:nvGraphicFramePr>
        <p:xfrm>
          <a:off x="637813" y="1658325"/>
          <a:ext cx="3000000" cy="3000000"/>
        </p:xfrm>
        <a:graphic>
          <a:graphicData uri="http://schemas.openxmlformats.org/drawingml/2006/table">
            <a:tbl>
              <a:tblPr>
                <a:noFill/>
                <a:tableStyleId>{55F48787-FA41-4575-B22E-2FA33497B40B}</a:tableStyleId>
              </a:tblPr>
              <a:tblGrid>
                <a:gridCol w="1027700"/>
                <a:gridCol w="824075"/>
                <a:gridCol w="1337925"/>
                <a:gridCol w="1522125"/>
                <a:gridCol w="1522125"/>
                <a:gridCol w="1522125"/>
                <a:gridCol w="1522125"/>
                <a:gridCol w="1522125"/>
              </a:tblGrid>
              <a:tr h="190500">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Subject</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 Name</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2022</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2023</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2024</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2025</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2026</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38.97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30.82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30.37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29.47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38.10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10.74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10.33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9.25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8.84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8.43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28.45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28.04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27.63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27.22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6" name="Shape 1156"/>
        <p:cNvGrpSpPr/>
        <p:nvPr/>
      </p:nvGrpSpPr>
      <p:grpSpPr>
        <a:xfrm>
          <a:off x="0" y="0"/>
          <a:ext cx="0" cy="0"/>
          <a:chOff x="0" y="0"/>
          <a:chExt cx="0" cy="0"/>
        </a:xfrm>
      </p:grpSpPr>
      <p:sp>
        <p:nvSpPr>
          <p:cNvPr id="1157" name="Google Shape;1157;g336ddb40caf_1_2129"/>
          <p:cNvSpPr txBox="1"/>
          <p:nvPr>
            <p:ph type="title"/>
          </p:nvPr>
        </p:nvSpPr>
        <p:spPr>
          <a:xfrm>
            <a:off x="1143000" y="9679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5A</a:t>
            </a:r>
            <a:endParaRPr/>
          </a:p>
        </p:txBody>
      </p:sp>
      <p:sp>
        <p:nvSpPr>
          <p:cNvPr id="1158" name="Google Shape;1158;g336ddb40caf_1_212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59" name="Google Shape;1159;g336ddb40caf_1_212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60" name="Google Shape;1160;g336ddb40caf_1_2129" title="Chart"/>
          <p:cNvPicPr preferRelativeResize="0"/>
          <p:nvPr/>
        </p:nvPicPr>
        <p:blipFill rotWithShape="1">
          <a:blip r:embed="rId3">
            <a:alphaModFix/>
          </a:blip>
          <a:srcRect b="0" l="0" r="0" t="0"/>
          <a:stretch/>
        </p:blipFill>
        <p:spPr>
          <a:xfrm>
            <a:off x="2306225" y="1710923"/>
            <a:ext cx="7438834" cy="4601801"/>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g336ddb40caf_1_2136"/>
          <p:cNvSpPr txBox="1"/>
          <p:nvPr>
            <p:ph type="title"/>
          </p:nvPr>
        </p:nvSpPr>
        <p:spPr>
          <a:xfrm>
            <a:off x="1066800" y="11352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5B</a:t>
            </a:r>
            <a:endParaRPr/>
          </a:p>
        </p:txBody>
      </p:sp>
      <p:sp>
        <p:nvSpPr>
          <p:cNvPr id="1166" name="Google Shape;1166;g336ddb40caf_1_213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67" name="Google Shape;1167;g336ddb40caf_1_2136" title="Chart"/>
          <p:cNvPicPr preferRelativeResize="0"/>
          <p:nvPr/>
        </p:nvPicPr>
        <p:blipFill rotWithShape="1">
          <a:blip r:embed="rId3">
            <a:alphaModFix/>
          </a:blip>
          <a:srcRect b="0" l="0" r="0" t="0"/>
          <a:stretch/>
        </p:blipFill>
        <p:spPr>
          <a:xfrm>
            <a:off x="2513225" y="1569150"/>
            <a:ext cx="7486252" cy="5228326"/>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1" name="Shape 1171"/>
        <p:cNvGrpSpPr/>
        <p:nvPr/>
      </p:nvGrpSpPr>
      <p:grpSpPr>
        <a:xfrm>
          <a:off x="0" y="0"/>
          <a:ext cx="0" cy="0"/>
          <a:chOff x="0" y="0"/>
          <a:chExt cx="0" cy="0"/>
        </a:xfrm>
      </p:grpSpPr>
      <p:sp>
        <p:nvSpPr>
          <p:cNvPr id="1172" name="Google Shape;1172;g336ddb40caf_1_2142"/>
          <p:cNvSpPr txBox="1"/>
          <p:nvPr>
            <p:ph type="title"/>
          </p:nvPr>
        </p:nvSpPr>
        <p:spPr>
          <a:xfrm>
            <a:off x="1066800" y="1785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5C</a:t>
            </a:r>
            <a:endParaRPr/>
          </a:p>
        </p:txBody>
      </p:sp>
      <p:sp>
        <p:nvSpPr>
          <p:cNvPr id="1173" name="Google Shape;1173;g336ddb40caf_1_214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74" name="Google Shape;1174;g336ddb40caf_1_21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75" name="Google Shape;1175;g336ddb40caf_1_2142" title="Chart"/>
          <p:cNvPicPr preferRelativeResize="0"/>
          <p:nvPr/>
        </p:nvPicPr>
        <p:blipFill rotWithShape="1">
          <a:blip r:embed="rId3">
            <a:alphaModFix/>
          </a:blip>
          <a:srcRect b="0" l="0" r="0" t="0"/>
          <a:stretch/>
        </p:blipFill>
        <p:spPr>
          <a:xfrm>
            <a:off x="2872463" y="1595928"/>
            <a:ext cx="6447068" cy="4680748"/>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0" name="Shape 1180"/>
        <p:cNvGrpSpPr/>
        <p:nvPr/>
      </p:nvGrpSpPr>
      <p:grpSpPr>
        <a:xfrm>
          <a:off x="0" y="0"/>
          <a:ext cx="0" cy="0"/>
          <a:chOff x="0" y="0"/>
          <a:chExt cx="0" cy="0"/>
        </a:xfrm>
      </p:grpSpPr>
      <p:sp>
        <p:nvSpPr>
          <p:cNvPr id="1181" name="Google Shape;1181;g365ad869b3a_0_125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5</a:t>
            </a:r>
            <a:endParaRPr/>
          </a:p>
        </p:txBody>
      </p:sp>
      <p:sp>
        <p:nvSpPr>
          <p:cNvPr id="1182" name="Google Shape;1182;g365ad869b3a_0_1257"/>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83" name="Google Shape;1183;g365ad869b3a_0_1257"/>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84" name="Google Shape;1184;g365ad869b3a_0_1257"/>
          <p:cNvGraphicFramePr/>
          <p:nvPr/>
        </p:nvGraphicFramePr>
        <p:xfrm>
          <a:off x="1430188" y="1961175"/>
          <a:ext cx="3000000" cy="3000000"/>
        </p:xfrm>
        <a:graphic>
          <a:graphicData uri="http://schemas.openxmlformats.org/drawingml/2006/table">
            <a:tbl>
              <a:tblPr>
                <a:noFill/>
                <a:tableStyleId>{55F48787-FA41-4575-B22E-2FA33497B40B}</a:tableStyleId>
              </a:tblPr>
              <a:tblGrid>
                <a:gridCol w="709525"/>
                <a:gridCol w="1778350"/>
                <a:gridCol w="1778350"/>
                <a:gridCol w="1778350"/>
                <a:gridCol w="1778350"/>
                <a:gridCol w="1778350"/>
              </a:tblGrid>
              <a:tr h="190500">
                <a:tc>
                  <a:txBody>
                    <a:bodyPr/>
                    <a:lstStyle/>
                    <a:p>
                      <a:pPr indent="0" lvl="0" marL="0" marR="0" rtl="0" algn="ctr">
                        <a:lnSpc>
                          <a:spcPct val="115000"/>
                        </a:lnSpc>
                        <a:spcBef>
                          <a:spcPts val="0"/>
                        </a:spcBef>
                        <a:spcAft>
                          <a:spcPts val="0"/>
                        </a:spcAft>
                        <a:buClr>
                          <a:srgbClr val="000000"/>
                        </a:buClr>
                        <a:buSzPts val="2000"/>
                        <a:buFont typeface="Arial"/>
                        <a:buNone/>
                      </a:pPr>
                      <a:r>
                        <a:rPr b="1" lang="en-US" sz="2000" u="none" cap="none" strike="noStrike"/>
                        <a:t>FFY</a:t>
                      </a:r>
                      <a:endParaRPr b="1"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51.83%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51.98%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52.13%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52.28%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15.57%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15.06%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14.55%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g336ddb40caf_1_2149"/>
          <p:cNvSpPr txBox="1"/>
          <p:nvPr>
            <p:ph type="title"/>
          </p:nvPr>
        </p:nvSpPr>
        <p:spPr>
          <a:xfrm>
            <a:off x="1066800" y="8312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6A</a:t>
            </a:r>
            <a:endParaRPr/>
          </a:p>
        </p:txBody>
      </p:sp>
      <p:sp>
        <p:nvSpPr>
          <p:cNvPr id="1190" name="Google Shape;1190;g336ddb40caf_1_21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91" name="Google Shape;1191;g336ddb40caf_1_2149" title="Chart"/>
          <p:cNvPicPr preferRelativeResize="0"/>
          <p:nvPr/>
        </p:nvPicPr>
        <p:blipFill rotWithShape="1">
          <a:blip r:embed="rId3">
            <a:alphaModFix/>
          </a:blip>
          <a:srcRect b="0" l="0" r="0" t="0"/>
          <a:stretch/>
        </p:blipFill>
        <p:spPr>
          <a:xfrm>
            <a:off x="1812637" y="1574800"/>
            <a:ext cx="8566724" cy="4982499"/>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365ad869b3a_0_1606"/>
          <p:cNvSpPr/>
          <p:nvPr/>
        </p:nvSpPr>
        <p:spPr>
          <a:xfrm>
            <a:off x="1084800" y="2954100"/>
            <a:ext cx="5011200" cy="2482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g365ad869b3a_0_160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ICE BREAKER</a:t>
            </a:r>
            <a:endParaRPr/>
          </a:p>
        </p:txBody>
      </p:sp>
      <p:sp>
        <p:nvSpPr>
          <p:cNvPr id="371" name="Google Shape;371;g365ad869b3a_0_1606"/>
          <p:cNvSpPr txBox="1"/>
          <p:nvPr>
            <p:ph idx="1" type="body"/>
          </p:nvPr>
        </p:nvSpPr>
        <p:spPr>
          <a:xfrm>
            <a:off x="1569625" y="2954100"/>
            <a:ext cx="48549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4800"/>
              <a:t>In the chat:</a:t>
            </a:r>
            <a:endParaRPr sz="4800"/>
          </a:p>
          <a:p>
            <a:pPr indent="0" lvl="0" marL="0" rtl="0" algn="l">
              <a:lnSpc>
                <a:spcPct val="90000"/>
              </a:lnSpc>
              <a:spcBef>
                <a:spcPts val="1800"/>
              </a:spcBef>
              <a:spcAft>
                <a:spcPts val="0"/>
              </a:spcAft>
              <a:buSzPts val="1800"/>
              <a:buNone/>
            </a:pPr>
            <a:r>
              <a:rPr lang="en-US" sz="4800"/>
              <a:t>Please introduce yourself.</a:t>
            </a:r>
            <a:endParaRPr sz="4800"/>
          </a:p>
          <a:p>
            <a:pPr indent="0" lvl="0" marL="0" rtl="0" algn="l">
              <a:lnSpc>
                <a:spcPct val="90000"/>
              </a:lnSpc>
              <a:spcBef>
                <a:spcPts val="1800"/>
              </a:spcBef>
              <a:spcAft>
                <a:spcPts val="0"/>
              </a:spcAft>
              <a:buSzPts val="1800"/>
              <a:buNone/>
            </a:pPr>
            <a:r>
              <a:t/>
            </a:r>
            <a:endParaRPr/>
          </a:p>
        </p:txBody>
      </p:sp>
      <p:sp>
        <p:nvSpPr>
          <p:cNvPr id="372" name="Google Shape;372;g365ad869b3a_0_16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73" name="Google Shape;373;g365ad869b3a_0_1606"/>
          <p:cNvPicPr preferRelativeResize="0"/>
          <p:nvPr/>
        </p:nvPicPr>
        <p:blipFill rotWithShape="1">
          <a:blip r:embed="rId3">
            <a:alphaModFix/>
          </a:blip>
          <a:srcRect b="0" l="0" r="0" t="0"/>
          <a:stretch/>
        </p:blipFill>
        <p:spPr>
          <a:xfrm>
            <a:off x="7417450" y="1746302"/>
            <a:ext cx="4227600" cy="4439949"/>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5" name="Shape 1195"/>
        <p:cNvGrpSpPr/>
        <p:nvPr/>
      </p:nvGrpSpPr>
      <p:grpSpPr>
        <a:xfrm>
          <a:off x="0" y="0"/>
          <a:ext cx="0" cy="0"/>
          <a:chOff x="0" y="0"/>
          <a:chExt cx="0" cy="0"/>
        </a:xfrm>
      </p:grpSpPr>
      <p:sp>
        <p:nvSpPr>
          <p:cNvPr id="1196" name="Google Shape;1196;g336ddb40caf_1_2155"/>
          <p:cNvSpPr txBox="1"/>
          <p:nvPr>
            <p:ph type="title"/>
          </p:nvPr>
        </p:nvSpPr>
        <p:spPr>
          <a:xfrm>
            <a:off x="1066800" y="9911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6B</a:t>
            </a:r>
            <a:endParaRPr/>
          </a:p>
        </p:txBody>
      </p:sp>
      <p:sp>
        <p:nvSpPr>
          <p:cNvPr id="1197" name="Google Shape;1197;g336ddb40caf_1_215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98" name="Google Shape;1198;g336ddb40caf_1_2155" title="Chart"/>
          <p:cNvPicPr preferRelativeResize="0"/>
          <p:nvPr/>
        </p:nvPicPr>
        <p:blipFill rotWithShape="1">
          <a:blip r:embed="rId3">
            <a:alphaModFix/>
          </a:blip>
          <a:srcRect b="3947" l="0" r="3947" t="0"/>
          <a:stretch/>
        </p:blipFill>
        <p:spPr>
          <a:xfrm>
            <a:off x="2457288" y="1566719"/>
            <a:ext cx="7277413" cy="5082483"/>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2" name="Shape 1202"/>
        <p:cNvGrpSpPr/>
        <p:nvPr/>
      </p:nvGrpSpPr>
      <p:grpSpPr>
        <a:xfrm>
          <a:off x="0" y="0"/>
          <a:ext cx="0" cy="0"/>
          <a:chOff x="0" y="0"/>
          <a:chExt cx="0" cy="0"/>
        </a:xfrm>
      </p:grpSpPr>
      <p:sp>
        <p:nvSpPr>
          <p:cNvPr id="1203" name="Google Shape;1203;g336ddb40caf_1_2161"/>
          <p:cNvSpPr txBox="1"/>
          <p:nvPr>
            <p:ph type="title"/>
          </p:nvPr>
        </p:nvSpPr>
        <p:spPr>
          <a:xfrm>
            <a:off x="1093381" y="446770"/>
            <a:ext cx="10005300" cy="10368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SzPct val="111111"/>
              <a:buNone/>
            </a:pPr>
            <a:br>
              <a:rPr b="1" lang="en-US"/>
            </a:br>
            <a:r>
              <a:rPr lang="en-US"/>
              <a:t>Indicator 6C</a:t>
            </a:r>
            <a:endParaRPr/>
          </a:p>
        </p:txBody>
      </p:sp>
      <p:sp>
        <p:nvSpPr>
          <p:cNvPr id="1204" name="Google Shape;1204;g336ddb40caf_1_2161"/>
          <p:cNvSpPr txBox="1"/>
          <p:nvPr>
            <p:ph idx="1" type="body"/>
          </p:nvPr>
        </p:nvSpPr>
        <p:spPr>
          <a:xfrm>
            <a:off x="1295399" y="1690576"/>
            <a:ext cx="10209000" cy="5582100"/>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800"/>
              </a:spcBef>
              <a:spcAft>
                <a:spcPts val="0"/>
              </a:spcAft>
              <a:buClr>
                <a:srgbClr val="3A3D4B"/>
              </a:buClr>
              <a:buSzPts val="1800"/>
              <a:buNone/>
            </a:pPr>
            <a:r>
              <a:t/>
            </a:r>
            <a:endParaRPr/>
          </a:p>
          <a:p>
            <a:pPr indent="0" lvl="2" marL="594360" rtl="0" algn="l">
              <a:lnSpc>
                <a:spcPct val="90000"/>
              </a:lnSpc>
              <a:spcBef>
                <a:spcPts val="800"/>
              </a:spcBef>
              <a:spcAft>
                <a:spcPts val="0"/>
              </a:spcAft>
              <a:buSzPts val="1800"/>
              <a:buNone/>
            </a:pPr>
            <a:r>
              <a:t/>
            </a:r>
            <a:endParaRPr/>
          </a:p>
        </p:txBody>
      </p:sp>
      <p:sp>
        <p:nvSpPr>
          <p:cNvPr id="1205" name="Google Shape;1205;g336ddb40caf_1_2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06" name="Google Shape;1206;g336ddb40caf_1_2161" title="Chart"/>
          <p:cNvPicPr preferRelativeResize="0"/>
          <p:nvPr/>
        </p:nvPicPr>
        <p:blipFill rotWithShape="1">
          <a:blip r:embed="rId3">
            <a:alphaModFix/>
          </a:blip>
          <a:srcRect b="0" l="0" r="0" t="0"/>
          <a:stretch/>
        </p:blipFill>
        <p:spPr>
          <a:xfrm>
            <a:off x="2637147" y="1777825"/>
            <a:ext cx="6917699" cy="5022450"/>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1" name="Shape 1211"/>
        <p:cNvGrpSpPr/>
        <p:nvPr/>
      </p:nvGrpSpPr>
      <p:grpSpPr>
        <a:xfrm>
          <a:off x="0" y="0"/>
          <a:ext cx="0" cy="0"/>
          <a:chOff x="0" y="0"/>
          <a:chExt cx="0" cy="0"/>
        </a:xfrm>
      </p:grpSpPr>
      <p:sp>
        <p:nvSpPr>
          <p:cNvPr id="1212" name="Google Shape;1212;g365ad869b3a_0_133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6</a:t>
            </a:r>
            <a:endParaRPr/>
          </a:p>
        </p:txBody>
      </p:sp>
      <p:sp>
        <p:nvSpPr>
          <p:cNvPr id="1213" name="Google Shape;1213;g365ad869b3a_0_1332"/>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14" name="Google Shape;1214;g365ad869b3a_0_1332"/>
          <p:cNvGraphicFramePr/>
          <p:nvPr/>
        </p:nvGraphicFramePr>
        <p:xfrm>
          <a:off x="1211138" y="2103275"/>
          <a:ext cx="3000000" cy="3000000"/>
        </p:xfrm>
        <a:graphic>
          <a:graphicData uri="http://schemas.openxmlformats.org/drawingml/2006/table">
            <a:tbl>
              <a:tblPr>
                <a:noFill/>
                <a:tableStyleId>{55F48787-FA41-4575-B22E-2FA33497B40B}</a:tableStyleId>
              </a:tblPr>
              <a:tblGrid>
                <a:gridCol w="1281150"/>
                <a:gridCol w="1692025"/>
                <a:gridCol w="1692025"/>
                <a:gridCol w="1692025"/>
                <a:gridCol w="1622000"/>
                <a:gridCol w="1622000"/>
              </a:tblGrid>
              <a:tr h="6033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54.08%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55.58%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57.58%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60.08%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30.83%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29.33%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27.33%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24.83%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23.00%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21.50%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19.50%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17.00%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215" name="Google Shape;1215;g365ad869b3a_0_1332"/>
          <p:cNvSpPr txBox="1"/>
          <p:nvPr/>
        </p:nvSpPr>
        <p:spPr>
          <a:xfrm>
            <a:off x="1158950" y="1687150"/>
            <a:ext cx="9705600" cy="1008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chemeClr val="dk2"/>
              </a:buClr>
              <a:buSzPts val="1100"/>
              <a:buFont typeface="Arial"/>
              <a:buNone/>
            </a:pPr>
            <a:r>
              <a:rPr b="1" i="0" lang="en-US" sz="1700" u="none" cap="none" strike="noStrike">
                <a:solidFill>
                  <a:schemeClr val="dk2"/>
                </a:solidFill>
                <a:latin typeface="Arial"/>
                <a:ea typeface="Arial"/>
                <a:cs typeface="Arial"/>
                <a:sym typeface="Arial"/>
              </a:rPr>
              <a:t>Targets – 6A, 6B, 6C:</a:t>
            </a:r>
            <a:endParaRPr b="1" i="0" sz="1700" u="none" cap="none" strike="noStrike">
              <a:solidFill>
                <a:schemeClr val="dk2"/>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0" name="Shape 1220"/>
        <p:cNvGrpSpPr/>
        <p:nvPr/>
      </p:nvGrpSpPr>
      <p:grpSpPr>
        <a:xfrm>
          <a:off x="0" y="0"/>
          <a:ext cx="0" cy="0"/>
          <a:chOff x="0" y="0"/>
          <a:chExt cx="0" cy="0"/>
        </a:xfrm>
      </p:grpSpPr>
      <p:sp>
        <p:nvSpPr>
          <p:cNvPr id="1221" name="Google Shape;1221;g336ddb40caf_1_216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22" name="Google Shape;1222;g336ddb40caf_1_2168" title="Chart"/>
          <p:cNvPicPr preferRelativeResize="0"/>
          <p:nvPr/>
        </p:nvPicPr>
        <p:blipFill rotWithShape="1">
          <a:blip r:embed="rId3">
            <a:alphaModFix/>
          </a:blip>
          <a:srcRect b="0" l="0" r="0" t="0"/>
          <a:stretch/>
        </p:blipFill>
        <p:spPr>
          <a:xfrm>
            <a:off x="0" y="0"/>
            <a:ext cx="7576003" cy="6857998"/>
          </a:xfrm>
          <a:prstGeom prst="rect">
            <a:avLst/>
          </a:prstGeom>
          <a:noFill/>
          <a:ln>
            <a:noFill/>
          </a:ln>
          <a:effectLst>
            <a:outerShdw blurRad="57150" rotWithShape="0" algn="bl" dir="5400000" dist="19050">
              <a:srgbClr val="000000">
                <a:alpha val="49411"/>
              </a:srgbClr>
            </a:outerShdw>
          </a:effectLst>
        </p:spPr>
      </p:pic>
      <p:sp>
        <p:nvSpPr>
          <p:cNvPr id="1223" name="Google Shape;1223;g336ddb40caf_1_2168"/>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A1, B1, C1</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8" name="Shape 1228"/>
        <p:cNvGrpSpPr/>
        <p:nvPr/>
      </p:nvGrpSpPr>
      <p:grpSpPr>
        <a:xfrm>
          <a:off x="0" y="0"/>
          <a:ext cx="0" cy="0"/>
          <a:chOff x="0" y="0"/>
          <a:chExt cx="0" cy="0"/>
        </a:xfrm>
      </p:grpSpPr>
      <p:sp>
        <p:nvSpPr>
          <p:cNvPr id="1229" name="Google Shape;1229;g336ddb40caf_1_2175"/>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230" name="Google Shape;1230;g336ddb40caf_1_2175"/>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A2, B2, C2</a:t>
            </a:r>
            <a:endParaRPr/>
          </a:p>
        </p:txBody>
      </p:sp>
      <p:pic>
        <p:nvPicPr>
          <p:cNvPr id="1231" name="Google Shape;1231;g336ddb40caf_1_2175" title="Chart"/>
          <p:cNvPicPr preferRelativeResize="0"/>
          <p:nvPr/>
        </p:nvPicPr>
        <p:blipFill rotWithShape="1">
          <a:blip r:embed="rId3">
            <a:alphaModFix/>
          </a:blip>
          <a:srcRect b="0" l="0" r="0" t="0"/>
          <a:stretch/>
        </p:blipFill>
        <p:spPr>
          <a:xfrm>
            <a:off x="152400" y="152400"/>
            <a:ext cx="6236277" cy="6553199"/>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6" name="Shape 1236"/>
        <p:cNvGrpSpPr/>
        <p:nvPr/>
      </p:nvGrpSpPr>
      <p:grpSpPr>
        <a:xfrm>
          <a:off x="0" y="0"/>
          <a:ext cx="0" cy="0"/>
          <a:chOff x="0" y="0"/>
          <a:chExt cx="0" cy="0"/>
        </a:xfrm>
      </p:grpSpPr>
      <p:sp>
        <p:nvSpPr>
          <p:cNvPr id="1237" name="Google Shape;1237;g365ad869b3a_0_136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7</a:t>
            </a:r>
            <a:endParaRPr/>
          </a:p>
        </p:txBody>
      </p:sp>
      <p:sp>
        <p:nvSpPr>
          <p:cNvPr id="1238" name="Google Shape;1238;g365ad869b3a_0_1363"/>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39" name="Google Shape;1239;g365ad869b3a_0_1363"/>
          <p:cNvGraphicFramePr/>
          <p:nvPr/>
        </p:nvGraphicFramePr>
        <p:xfrm>
          <a:off x="1408775" y="1528700"/>
          <a:ext cx="3000000" cy="3000000"/>
        </p:xfrm>
        <a:graphic>
          <a:graphicData uri="http://schemas.openxmlformats.org/drawingml/2006/table">
            <a:tbl>
              <a:tblPr>
                <a:noFill/>
                <a:tableStyleId>{55F48787-FA41-4575-B22E-2FA33497B40B}</a:tableStyleId>
              </a:tblPr>
              <a:tblGrid>
                <a:gridCol w="1467750"/>
                <a:gridCol w="1669825"/>
                <a:gridCol w="1669825"/>
                <a:gridCol w="1669825"/>
                <a:gridCol w="1669825"/>
                <a:gridCol w="1669825"/>
              </a:tblGrid>
              <a:tr h="675925">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FFY</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2022</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2023</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2024</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2025</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2026</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43.92%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45.42%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47.42%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40.59%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69.91%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45025">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50.76%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51.76%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53.26%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55.26%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3" name="Shape 1243"/>
        <p:cNvGrpSpPr/>
        <p:nvPr/>
      </p:nvGrpSpPr>
      <p:grpSpPr>
        <a:xfrm>
          <a:off x="0" y="0"/>
          <a:ext cx="0" cy="0"/>
          <a:chOff x="0" y="0"/>
          <a:chExt cx="0" cy="0"/>
        </a:xfrm>
      </p:grpSpPr>
      <p:sp>
        <p:nvSpPr>
          <p:cNvPr id="1244" name="Google Shape;1244;g336ddb40caf_1_2182"/>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1245" name="Google Shape;1245;g336ddb40caf_1_218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46" name="Google Shape;1246;g336ddb40caf_1_2182" title="Chart"/>
          <p:cNvPicPr preferRelativeResize="0"/>
          <p:nvPr/>
        </p:nvPicPr>
        <p:blipFill rotWithShape="1">
          <a:blip r:embed="rId3">
            <a:alphaModFix/>
          </a:blip>
          <a:srcRect b="0" l="0" r="0" t="0"/>
          <a:stretch/>
        </p:blipFill>
        <p:spPr>
          <a:xfrm>
            <a:off x="1738125" y="1595575"/>
            <a:ext cx="8715762" cy="5181599"/>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sp>
        <p:nvSpPr>
          <p:cNvPr id="1252" name="Google Shape;1252;g365ad869b3a_0_140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8</a:t>
            </a:r>
            <a:endParaRPr/>
          </a:p>
        </p:txBody>
      </p:sp>
      <p:sp>
        <p:nvSpPr>
          <p:cNvPr id="1253" name="Google Shape;1253;g365ad869b3a_0_1407"/>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54" name="Google Shape;1254;g365ad869b3a_0_1407"/>
          <p:cNvGraphicFramePr/>
          <p:nvPr/>
        </p:nvGraphicFramePr>
        <p:xfrm>
          <a:off x="1578200" y="2014800"/>
          <a:ext cx="3000000" cy="3000000"/>
        </p:xfrm>
        <a:graphic>
          <a:graphicData uri="http://schemas.openxmlformats.org/drawingml/2006/table">
            <a:tbl>
              <a:tblPr>
                <a:noFill/>
                <a:tableStyleId>{55F48787-FA41-4575-B22E-2FA33497B40B}</a:tableStyleId>
              </a:tblPr>
              <a:tblGrid>
                <a:gridCol w="827625"/>
                <a:gridCol w="1514675"/>
                <a:gridCol w="1514675"/>
                <a:gridCol w="1514675"/>
                <a:gridCol w="1514675"/>
                <a:gridCol w="1514675"/>
              </a:tblGrid>
              <a:tr h="105417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82.12%</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82.76%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83.40%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8" name="Shape 1258"/>
        <p:cNvGrpSpPr/>
        <p:nvPr/>
      </p:nvGrpSpPr>
      <p:grpSpPr>
        <a:xfrm>
          <a:off x="0" y="0"/>
          <a:ext cx="0" cy="0"/>
          <a:chOff x="0" y="0"/>
          <a:chExt cx="0" cy="0"/>
        </a:xfrm>
      </p:grpSpPr>
      <p:sp>
        <p:nvSpPr>
          <p:cNvPr id="1259" name="Google Shape;1259;g336ddb40caf_1_2188"/>
          <p:cNvSpPr txBox="1"/>
          <p:nvPr>
            <p:ph type="title"/>
          </p:nvPr>
        </p:nvSpPr>
        <p:spPr>
          <a:xfrm>
            <a:off x="1066800" y="109782"/>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Suspension/Expulsion Rates (Indicator 4A)</a:t>
            </a:r>
            <a:endParaRPr/>
          </a:p>
        </p:txBody>
      </p:sp>
      <p:sp>
        <p:nvSpPr>
          <p:cNvPr id="1260" name="Google Shape;1260;g336ddb40caf_1_218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261" name="Google Shape;1261;g336ddb40caf_1_21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62" name="Google Shape;1262;g336ddb40caf_1_2188" title="Chart"/>
          <p:cNvPicPr preferRelativeResize="0"/>
          <p:nvPr/>
        </p:nvPicPr>
        <p:blipFill rotWithShape="1">
          <a:blip r:embed="rId3">
            <a:alphaModFix/>
          </a:blip>
          <a:srcRect b="0" l="0" r="0" t="0"/>
          <a:stretch/>
        </p:blipFill>
        <p:spPr>
          <a:xfrm>
            <a:off x="722250" y="1633782"/>
            <a:ext cx="10747492" cy="4588817"/>
          </a:xfrm>
          <a:prstGeom prst="rect">
            <a:avLst/>
          </a:prstGeom>
          <a:noFill/>
          <a:ln>
            <a:noFill/>
          </a:ln>
          <a:effectLst>
            <a:outerShdw blurRad="57150" rotWithShape="0" algn="bl" dir="5400000" dist="19050">
              <a:srgbClr val="000000">
                <a:alpha val="49411"/>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7" name="Shape 1267"/>
        <p:cNvGrpSpPr/>
        <p:nvPr/>
      </p:nvGrpSpPr>
      <p:grpSpPr>
        <a:xfrm>
          <a:off x="0" y="0"/>
          <a:ext cx="0" cy="0"/>
          <a:chOff x="0" y="0"/>
          <a:chExt cx="0" cy="0"/>
        </a:xfrm>
      </p:grpSpPr>
      <p:sp>
        <p:nvSpPr>
          <p:cNvPr id="1268" name="Google Shape;1268;g365ad869b3a_0_145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4a</a:t>
            </a:r>
            <a:endParaRPr/>
          </a:p>
        </p:txBody>
      </p:sp>
      <p:sp>
        <p:nvSpPr>
          <p:cNvPr id="1269" name="Google Shape;1269;g365ad869b3a_0_1451"/>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70" name="Google Shape;1270;g365ad869b3a_0_1451"/>
          <p:cNvGraphicFramePr/>
          <p:nvPr/>
        </p:nvGraphicFramePr>
        <p:xfrm>
          <a:off x="1668900" y="2865250"/>
          <a:ext cx="3000000" cy="3000000"/>
        </p:xfrm>
        <a:graphic>
          <a:graphicData uri="http://schemas.openxmlformats.org/drawingml/2006/table">
            <a:tbl>
              <a:tblPr>
                <a:noFill/>
                <a:tableStyleId>{55F48787-FA41-4575-B22E-2FA33497B40B}</a:tableStyleId>
              </a:tblPr>
              <a:tblGrid>
                <a:gridCol w="827625"/>
                <a:gridCol w="1514675"/>
                <a:gridCol w="1514675"/>
                <a:gridCol w="1514675"/>
                <a:gridCol w="1514675"/>
                <a:gridCol w="1514675"/>
              </a:tblGrid>
              <a:tr h="1905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15868C"/>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2020-01-22T19:18:44Z</dcterms:created>
  <dc:creator>Nancy Martira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0x0101009C84D3D7F2A7624892BE748F36A8FC25</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