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80.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85" r:id="rId5"/>
    <p:sldMasterId id="2147483686" r:id="rId6"/>
    <p:sldMasterId id="214748368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6" r:id="rId89"/>
    <p:sldId id="337" r:id="rId90"/>
    <p:sldId id="338" r:id="rId91"/>
    <p:sldId id="339" r:id="rId92"/>
    <p:sldId id="340" r:id="rId93"/>
    <p:sldId id="341" r:id="rId94"/>
    <p:sldId id="342" r:id="rId95"/>
    <p:sldId id="343" r:id="rId96"/>
    <p:sldId id="344" r:id="rId97"/>
    <p:sldId id="345" r:id="rId98"/>
    <p:sldId id="346" r:id="rId99"/>
    <p:sldId id="347" r:id="rId100"/>
    <p:sldId id="348" r:id="rId101"/>
    <p:sldId id="349" r:id="rId102"/>
    <p:sldId id="350" r:id="rId103"/>
    <p:sldId id="351" r:id="rId104"/>
    <p:sldId id="352" r:id="rId105"/>
    <p:sldId id="353" r:id="rId106"/>
    <p:sldId id="354" r:id="rId107"/>
    <p:sldId id="355" r:id="rId108"/>
  </p:sldIdLst>
  <p:sldSz cy="6858000" cx="12192000"/>
  <p:notesSz cx="6858000" cy="9144000"/>
  <p:embeddedFontLst>
    <p:embeddedFont>
      <p:font typeface="Roboto Medium"/>
      <p:regular r:id="rId109"/>
      <p:bold r:id="rId110"/>
      <p:italic r:id="rId111"/>
      <p:boldItalic r:id="rId112"/>
    </p:embeddedFont>
    <p:embeddedFont>
      <p:font typeface="Roboto"/>
      <p:regular r:id="rId113"/>
      <p:bold r:id="rId114"/>
      <p:italic r:id="rId115"/>
      <p:boldItalic r:id="rId116"/>
    </p:embeddedFont>
    <p:embeddedFont>
      <p:font typeface="Book Antiqua"/>
      <p:regular r:id="rId117"/>
      <p:bold r:id="rId118"/>
      <p:italic r:id="rId119"/>
      <p:boldItalic r:id="rId1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Tamara Burkett"/>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B0EDB8E-7157-4C1E-A350-DAB03A15CBC2}">
  <a:tblStyle styleId="{7B0EDB8E-7157-4C1E-A350-DAB03A15CBC2}"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DE4229C6-5EA3-422D-A6AA-D7E92D4942A1}"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07" Type="http://schemas.openxmlformats.org/officeDocument/2006/relationships/slide" Target="slides/slide99.xml"/><Relationship Id="rId106" Type="http://schemas.openxmlformats.org/officeDocument/2006/relationships/slide" Target="slides/slide98.xml"/><Relationship Id="rId105" Type="http://schemas.openxmlformats.org/officeDocument/2006/relationships/slide" Target="slides/slide97.xml"/><Relationship Id="rId104" Type="http://schemas.openxmlformats.org/officeDocument/2006/relationships/slide" Target="slides/slide96.xml"/><Relationship Id="rId109" Type="http://schemas.openxmlformats.org/officeDocument/2006/relationships/font" Target="fonts/RobotoMedium-regular.fntdata"/><Relationship Id="rId108" Type="http://schemas.openxmlformats.org/officeDocument/2006/relationships/slide" Target="slides/slide100.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103" Type="http://schemas.openxmlformats.org/officeDocument/2006/relationships/slide" Target="slides/slide95.xml"/><Relationship Id="rId102" Type="http://schemas.openxmlformats.org/officeDocument/2006/relationships/slide" Target="slides/slide94.xml"/><Relationship Id="rId101" Type="http://schemas.openxmlformats.org/officeDocument/2006/relationships/slide" Target="slides/slide93.xml"/><Relationship Id="rId100" Type="http://schemas.openxmlformats.org/officeDocument/2006/relationships/slide" Target="slides/slide92.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120" Type="http://schemas.openxmlformats.org/officeDocument/2006/relationships/font" Target="fonts/BookAntiqua-boldItalic.fntdata"/><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95" Type="http://schemas.openxmlformats.org/officeDocument/2006/relationships/slide" Target="slides/slide87.xml"/><Relationship Id="rId94" Type="http://schemas.openxmlformats.org/officeDocument/2006/relationships/slide" Target="slides/slide86.xml"/><Relationship Id="rId97" Type="http://schemas.openxmlformats.org/officeDocument/2006/relationships/slide" Target="slides/slide89.xml"/><Relationship Id="rId96" Type="http://schemas.openxmlformats.org/officeDocument/2006/relationships/slide" Target="slides/slide88.xml"/><Relationship Id="rId11" Type="http://schemas.openxmlformats.org/officeDocument/2006/relationships/slide" Target="slides/slide3.xml"/><Relationship Id="rId99" Type="http://schemas.openxmlformats.org/officeDocument/2006/relationships/slide" Target="slides/slide91.xml"/><Relationship Id="rId10" Type="http://schemas.openxmlformats.org/officeDocument/2006/relationships/slide" Target="slides/slide2.xml"/><Relationship Id="rId98" Type="http://schemas.openxmlformats.org/officeDocument/2006/relationships/slide" Target="slides/slide90.xml"/><Relationship Id="rId13" Type="http://schemas.openxmlformats.org/officeDocument/2006/relationships/slide" Target="slides/slide5.xml"/><Relationship Id="rId12" Type="http://schemas.openxmlformats.org/officeDocument/2006/relationships/slide" Target="slides/slide4.xml"/><Relationship Id="rId91" Type="http://schemas.openxmlformats.org/officeDocument/2006/relationships/slide" Target="slides/slide83.xml"/><Relationship Id="rId90" Type="http://schemas.openxmlformats.org/officeDocument/2006/relationships/slide" Target="slides/slide82.xml"/><Relationship Id="rId93" Type="http://schemas.openxmlformats.org/officeDocument/2006/relationships/slide" Target="slides/slide85.xml"/><Relationship Id="rId92" Type="http://schemas.openxmlformats.org/officeDocument/2006/relationships/slide" Target="slides/slide84.xml"/><Relationship Id="rId118" Type="http://schemas.openxmlformats.org/officeDocument/2006/relationships/font" Target="fonts/BookAntiqua-bold.fntdata"/><Relationship Id="rId117" Type="http://schemas.openxmlformats.org/officeDocument/2006/relationships/font" Target="fonts/BookAntiqua-regular.fntdata"/><Relationship Id="rId116" Type="http://schemas.openxmlformats.org/officeDocument/2006/relationships/font" Target="fonts/Roboto-boldItalic.fntdata"/><Relationship Id="rId115" Type="http://schemas.openxmlformats.org/officeDocument/2006/relationships/font" Target="fonts/Roboto-italic.fntdata"/><Relationship Id="rId119" Type="http://schemas.openxmlformats.org/officeDocument/2006/relationships/font" Target="fonts/BookAntiqua-italic.fntdata"/><Relationship Id="rId15" Type="http://schemas.openxmlformats.org/officeDocument/2006/relationships/slide" Target="slides/slide7.xml"/><Relationship Id="rId110" Type="http://schemas.openxmlformats.org/officeDocument/2006/relationships/font" Target="fonts/RobotoMedium-bold.fntdata"/><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14" Type="http://schemas.openxmlformats.org/officeDocument/2006/relationships/font" Target="fonts/Roboto-bold.fntdata"/><Relationship Id="rId18" Type="http://schemas.openxmlformats.org/officeDocument/2006/relationships/slide" Target="slides/slide10.xml"/><Relationship Id="rId113" Type="http://schemas.openxmlformats.org/officeDocument/2006/relationships/font" Target="fonts/Roboto-regular.fntdata"/><Relationship Id="rId112" Type="http://schemas.openxmlformats.org/officeDocument/2006/relationships/font" Target="fonts/RobotoMedium-boldItalic.fntdata"/><Relationship Id="rId111" Type="http://schemas.openxmlformats.org/officeDocument/2006/relationships/font" Target="fonts/RobotoMedium-italic.fntdata"/><Relationship Id="rId84" Type="http://schemas.openxmlformats.org/officeDocument/2006/relationships/slide" Target="slides/slide76.xml"/><Relationship Id="rId83" Type="http://schemas.openxmlformats.org/officeDocument/2006/relationships/slide" Target="slides/slide75.xml"/><Relationship Id="rId86" Type="http://schemas.openxmlformats.org/officeDocument/2006/relationships/slide" Target="slides/slide78.xml"/><Relationship Id="rId85" Type="http://schemas.openxmlformats.org/officeDocument/2006/relationships/slide" Target="slides/slide77.xml"/><Relationship Id="rId88" Type="http://schemas.openxmlformats.org/officeDocument/2006/relationships/slide" Target="slides/slide80.xml"/><Relationship Id="rId87" Type="http://schemas.openxmlformats.org/officeDocument/2006/relationships/slide" Target="slides/slide79.xml"/><Relationship Id="rId89" Type="http://schemas.openxmlformats.org/officeDocument/2006/relationships/slide" Target="slides/slide81.xml"/><Relationship Id="rId80" Type="http://schemas.openxmlformats.org/officeDocument/2006/relationships/slide" Target="slides/slide72.xml"/><Relationship Id="rId82" Type="http://schemas.openxmlformats.org/officeDocument/2006/relationships/slide" Target="slides/slide74.xml"/><Relationship Id="rId81" Type="http://schemas.openxmlformats.org/officeDocument/2006/relationships/slide" Target="slides/slide73.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commentAuthors" Target="commentAuthors.xml"/><Relationship Id="rId9" Type="http://schemas.openxmlformats.org/officeDocument/2006/relationships/slide" Target="slides/slide1.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73" Type="http://schemas.openxmlformats.org/officeDocument/2006/relationships/slide" Target="slides/slide65.xml"/><Relationship Id="rId72" Type="http://schemas.openxmlformats.org/officeDocument/2006/relationships/slide" Target="slides/slide64.xml"/><Relationship Id="rId75" Type="http://schemas.openxmlformats.org/officeDocument/2006/relationships/slide" Target="slides/slide67.xml"/><Relationship Id="rId74" Type="http://schemas.openxmlformats.org/officeDocument/2006/relationships/slide" Target="slides/slide66.xml"/><Relationship Id="rId77" Type="http://schemas.openxmlformats.org/officeDocument/2006/relationships/slide" Target="slides/slide69.xml"/><Relationship Id="rId76" Type="http://schemas.openxmlformats.org/officeDocument/2006/relationships/slide" Target="slides/slide68.xml"/><Relationship Id="rId79" Type="http://schemas.openxmlformats.org/officeDocument/2006/relationships/slide" Target="slides/slide71.xml"/><Relationship Id="rId78" Type="http://schemas.openxmlformats.org/officeDocument/2006/relationships/slide" Target="slides/slide70.xml"/><Relationship Id="rId71" Type="http://schemas.openxmlformats.org/officeDocument/2006/relationships/slide" Target="slides/slide63.xml"/><Relationship Id="rId70" Type="http://schemas.openxmlformats.org/officeDocument/2006/relationships/slide" Target="slides/slide62.xml"/><Relationship Id="rId62" Type="http://schemas.openxmlformats.org/officeDocument/2006/relationships/slide" Target="slides/slide54.xml"/><Relationship Id="rId61" Type="http://schemas.openxmlformats.org/officeDocument/2006/relationships/slide" Target="slides/slide53.xml"/><Relationship Id="rId64" Type="http://schemas.openxmlformats.org/officeDocument/2006/relationships/slide" Target="slides/slide56.xml"/><Relationship Id="rId63" Type="http://schemas.openxmlformats.org/officeDocument/2006/relationships/slide" Target="slides/slide55.xml"/><Relationship Id="rId66" Type="http://schemas.openxmlformats.org/officeDocument/2006/relationships/slide" Target="slides/slide58.xml"/><Relationship Id="rId65" Type="http://schemas.openxmlformats.org/officeDocument/2006/relationships/slide" Target="slides/slide57.xml"/><Relationship Id="rId68" Type="http://schemas.openxmlformats.org/officeDocument/2006/relationships/slide" Target="slides/slide60.xml"/><Relationship Id="rId67" Type="http://schemas.openxmlformats.org/officeDocument/2006/relationships/slide" Target="slides/slide59.xml"/><Relationship Id="rId60" Type="http://schemas.openxmlformats.org/officeDocument/2006/relationships/slide" Target="slides/slide52.xml"/><Relationship Id="rId69" Type="http://schemas.openxmlformats.org/officeDocument/2006/relationships/slide" Target="slides/slide6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55" Type="http://schemas.openxmlformats.org/officeDocument/2006/relationships/slide" Target="slides/slide47.xml"/><Relationship Id="rId54" Type="http://schemas.openxmlformats.org/officeDocument/2006/relationships/slide" Target="slides/slide46.xml"/><Relationship Id="rId57" Type="http://schemas.openxmlformats.org/officeDocument/2006/relationships/slide" Target="slides/slide49.xml"/><Relationship Id="rId56" Type="http://schemas.openxmlformats.org/officeDocument/2006/relationships/slide" Target="slides/slide48.xml"/><Relationship Id="rId59" Type="http://schemas.openxmlformats.org/officeDocument/2006/relationships/slide" Target="slides/slide51.xml"/><Relationship Id="rId58" Type="http://schemas.openxmlformats.org/officeDocument/2006/relationships/slide" Target="slides/slide5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6-11T20:05:18.237">
    <p:pos x="6000" y="0"/>
    <p:text>Work on target tool</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Book Antiqua"/>
                <a:ea typeface="Book Antiqua"/>
                <a:cs typeface="Book Antiqua"/>
                <a:sym typeface="Book Antiqua"/>
              </a:rPr>
              <a:t>‹#›</a:t>
            </a:fld>
            <a:endParaRPr b="0" i="0" sz="1200" u="none" cap="none" strike="noStrike">
              <a:solidFill>
                <a:schemeClr val="dk1"/>
              </a:solidFill>
              <a:latin typeface="Book Antiqua"/>
              <a:ea typeface="Book Antiqua"/>
              <a:cs typeface="Book Antiqua"/>
              <a:sym typeface="Book Antiqua"/>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2"/>
              </a:buClr>
              <a:buSzPts val="1100"/>
              <a:buFont typeface="Arial"/>
              <a:buNone/>
            </a:pPr>
            <a:r>
              <a:t/>
            </a:r>
            <a:endParaRPr/>
          </a:p>
        </p:txBody>
      </p:sp>
      <p:sp>
        <p:nvSpPr>
          <p:cNvPr id="286" name="Google Shape;286;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365ad869b3a_0_7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6" name="Google Shape;376;g365ad869b3a_0_7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2" name="Shape 1272"/>
        <p:cNvGrpSpPr/>
        <p:nvPr/>
      </p:nvGrpSpPr>
      <p:grpSpPr>
        <a:xfrm>
          <a:off x="0" y="0"/>
          <a:ext cx="0" cy="0"/>
          <a:chOff x="0" y="0"/>
          <a:chExt cx="0" cy="0"/>
        </a:xfrm>
      </p:grpSpPr>
      <p:sp>
        <p:nvSpPr>
          <p:cNvPr id="1273" name="Google Shape;1273;g365ad869b3a_0_178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74" name="Google Shape;1274;g365ad869b3a_0_17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365ad869b3a_0_8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5" name="Google Shape;385;g365ad869b3a_0_8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365ad869b3a_0_34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4" name="Google Shape;394;g365ad869b3a_0_3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g365ad869b3a_0_16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7" name="Google Shape;407;g365ad869b3a_0_16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8" name="Google Shape;408;g365ad869b3a_0_163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365ad869b3a_0_179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1" name="Google Shape;421;g365ad869b3a_0_17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365ad869b3a_0_17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7" name="Google Shape;427;g365ad869b3a_0_17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36881aa2c20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3" name="Google Shape;433;g36881aa2c20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365ad869b3a_0_9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8" name="Google Shape;448;g365ad869b3a_0_9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336ddb40caf_1_18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7" name="Google Shape;457;g336ddb40caf_1_18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8" name="Google Shape;458;g336ddb40caf_1_188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g365ad869b3a_0_16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0" name="Google Shape;480;g365ad869b3a_0_16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65ad869b3a_0_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g365ad869b3a_0_10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7" name="Google Shape;297;g365ad869b3a_0_10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g336ddb40caf_1_20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8" name="Google Shape;488;g336ddb40caf_1_20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9" name="Google Shape;489;g336ddb40caf_1_204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g365ad869b3a_0_19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1" name="Google Shape;511;g365ad869b3a_0_19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g336ddb40caf_1_22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9" name="Google Shape;519;g336ddb40caf_1_22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0" name="Google Shape;520;g336ddb40caf_1_22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g336ddb40caf_1_22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0" name="Google Shape;540;g336ddb40caf_1_226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1" name="Google Shape;541;g336ddb40caf_1_226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g365ad869b3a_0_196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0" name="Google Shape;550;g365ad869b3a_0_19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g336ddb40caf_1_23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8" name="Google Shape;558;g336ddb40caf_1_234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9" name="Google Shape;559;g336ddb40caf_1_234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g336ddb40caf_1_22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8" name="Google Shape;568;g336ddb40caf_1_22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g336ddb40caf_1_23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6" name="Google Shape;576;g336ddb40caf_1_235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77" name="Google Shape;577;g336ddb40caf_1_235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g336ddb40caf_1_230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86" name="Google Shape;586;g336ddb40caf_1_23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g365ad869b3a_0_108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94" name="Google Shape;594;g365ad869b3a_0_10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36850f1ac31_0_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7" name="Google Shape;307;g36850f1ac31_0_4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8" name="Google Shape;308;g36850f1ac31_0_4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0" name="Shape 600"/>
        <p:cNvGrpSpPr/>
        <p:nvPr/>
      </p:nvGrpSpPr>
      <p:grpSpPr>
        <a:xfrm>
          <a:off x="0" y="0"/>
          <a:ext cx="0" cy="0"/>
          <a:chOff x="0" y="0"/>
          <a:chExt cx="0" cy="0"/>
        </a:xfrm>
      </p:grpSpPr>
      <p:sp>
        <p:nvSpPr>
          <p:cNvPr id="601" name="Google Shape;601;g365ad869b3a_0_10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02" name="Google Shape;602;g365ad869b3a_0_10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g336ddb40caf_1_23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8" name="Google Shape;608;g336ddb40caf_1_230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09" name="Google Shape;609;g336ddb40caf_1_230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g336ddb40caf_1_23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9" name="Google Shape;629;g336ddb40caf_1_23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0" name="Google Shape;630;g336ddb40caf_1_237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g365ad869b3a_0_113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9" name="Google Shape;639;g365ad869b3a_0_11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g36850f1ac31_0_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47" name="Google Shape;647;g36850f1ac31_0_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3" name="Shape 653"/>
        <p:cNvGrpSpPr/>
        <p:nvPr/>
      </p:nvGrpSpPr>
      <p:grpSpPr>
        <a:xfrm>
          <a:off x="0" y="0"/>
          <a:ext cx="0" cy="0"/>
          <a:chOff x="0" y="0"/>
          <a:chExt cx="0" cy="0"/>
        </a:xfrm>
      </p:grpSpPr>
      <p:sp>
        <p:nvSpPr>
          <p:cNvPr id="654" name="Google Shape;654;g336ddb40caf_1_23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5" name="Google Shape;655;g336ddb40caf_1_23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56" name="Google Shape;656;g336ddb40caf_1_238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g365ad869b3a_0_1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5" name="Google Shape;665;g365ad869b3a_0_1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1" name="Shape 671"/>
        <p:cNvGrpSpPr/>
        <p:nvPr/>
      </p:nvGrpSpPr>
      <p:grpSpPr>
        <a:xfrm>
          <a:off x="0" y="0"/>
          <a:ext cx="0" cy="0"/>
          <a:chOff x="0" y="0"/>
          <a:chExt cx="0" cy="0"/>
        </a:xfrm>
      </p:grpSpPr>
      <p:sp>
        <p:nvSpPr>
          <p:cNvPr id="672" name="Google Shape;672;g3685b8e4685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73" name="Google Shape;673;g3685b8e4685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g336ddb40caf_1_23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1" name="Google Shape;681;g336ddb40caf_1_23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82" name="Google Shape;682;g336ddb40caf_1_238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g3685b8e4685_0_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91" name="Google Shape;691;g3685b8e4685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6881aa2c20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7" name="Google Shape;317;g36881aa2c20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8" name="Google Shape;318;g36881aa2c20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7" name="Shape 697"/>
        <p:cNvGrpSpPr/>
        <p:nvPr/>
      </p:nvGrpSpPr>
      <p:grpSpPr>
        <a:xfrm>
          <a:off x="0" y="0"/>
          <a:ext cx="0" cy="0"/>
          <a:chOff x="0" y="0"/>
          <a:chExt cx="0" cy="0"/>
        </a:xfrm>
      </p:grpSpPr>
      <p:sp>
        <p:nvSpPr>
          <p:cNvPr id="698" name="Google Shape;698;g3685b8e4685_0_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99" name="Google Shape;699;g3685b8e4685_0_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g336ddb40caf_1_23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7" name="Google Shape;707;g336ddb40caf_1_23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08" name="Google Shape;708;g336ddb40caf_1_239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5" name="Shape 715"/>
        <p:cNvGrpSpPr/>
        <p:nvPr/>
      </p:nvGrpSpPr>
      <p:grpSpPr>
        <a:xfrm>
          <a:off x="0" y="0"/>
          <a:ext cx="0" cy="0"/>
          <a:chOff x="0" y="0"/>
          <a:chExt cx="0" cy="0"/>
        </a:xfrm>
      </p:grpSpPr>
      <p:sp>
        <p:nvSpPr>
          <p:cNvPr id="716" name="Google Shape;716;g3685b8e4685_0_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17" name="Google Shape;717;g3685b8e4685_0_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3" name="Shape 723"/>
        <p:cNvGrpSpPr/>
        <p:nvPr/>
      </p:nvGrpSpPr>
      <p:grpSpPr>
        <a:xfrm>
          <a:off x="0" y="0"/>
          <a:ext cx="0" cy="0"/>
          <a:chOff x="0" y="0"/>
          <a:chExt cx="0" cy="0"/>
        </a:xfrm>
      </p:grpSpPr>
      <p:sp>
        <p:nvSpPr>
          <p:cNvPr id="724" name="Google Shape;724;g3685b8e4685_0_5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25" name="Google Shape;725;g3685b8e4685_0_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1" name="Shape 731"/>
        <p:cNvGrpSpPr/>
        <p:nvPr/>
      </p:nvGrpSpPr>
      <p:grpSpPr>
        <a:xfrm>
          <a:off x="0" y="0"/>
          <a:ext cx="0" cy="0"/>
          <a:chOff x="0" y="0"/>
          <a:chExt cx="0" cy="0"/>
        </a:xfrm>
      </p:grpSpPr>
      <p:sp>
        <p:nvSpPr>
          <p:cNvPr id="732" name="Google Shape;732;g336ddb40caf_1_24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3" name="Google Shape;733;g336ddb40caf_1_24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34" name="Google Shape;734;g336ddb40caf_1_241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2" name="Shape 752"/>
        <p:cNvGrpSpPr/>
        <p:nvPr/>
      </p:nvGrpSpPr>
      <p:grpSpPr>
        <a:xfrm>
          <a:off x="0" y="0"/>
          <a:ext cx="0" cy="0"/>
          <a:chOff x="0" y="0"/>
          <a:chExt cx="0" cy="0"/>
        </a:xfrm>
      </p:grpSpPr>
      <p:sp>
        <p:nvSpPr>
          <p:cNvPr id="753" name="Google Shape;753;g365e1c4e558_0_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4" name="Google Shape;754;g365e1c4e558_0_7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55" name="Google Shape;755;g365e1c4e558_0_7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g3685b8e4685_0_6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65" name="Google Shape;765;g3685b8e4685_0_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g3685b8e4685_0_8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73" name="Google Shape;773;g3685b8e4685_0_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9" name="Shape 779"/>
        <p:cNvGrpSpPr/>
        <p:nvPr/>
      </p:nvGrpSpPr>
      <p:grpSpPr>
        <a:xfrm>
          <a:off x="0" y="0"/>
          <a:ext cx="0" cy="0"/>
          <a:chOff x="0" y="0"/>
          <a:chExt cx="0" cy="0"/>
        </a:xfrm>
      </p:grpSpPr>
      <p:sp>
        <p:nvSpPr>
          <p:cNvPr id="780" name="Google Shape;780;g36850f1ac31_0_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1" name="Google Shape;781;g36850f1ac31_0_5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82" name="Google Shape;782;g36850f1ac31_0_5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9" name="Shape 789"/>
        <p:cNvGrpSpPr/>
        <p:nvPr/>
      </p:nvGrpSpPr>
      <p:grpSpPr>
        <a:xfrm>
          <a:off x="0" y="0"/>
          <a:ext cx="0" cy="0"/>
          <a:chOff x="0" y="0"/>
          <a:chExt cx="0" cy="0"/>
        </a:xfrm>
      </p:grpSpPr>
      <p:sp>
        <p:nvSpPr>
          <p:cNvPr id="790" name="Google Shape;790;g365ad869b3a_0_12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91" name="Google Shape;791;g365ad869b3a_0_12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365ad869b3a_0_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6" name="Google Shape;326;g365ad869b3a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g336ddb40caf_1_24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8" name="Google Shape;798;g336ddb40caf_1_245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99" name="Google Shape;799;g336ddb40caf_1_245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7" name="Shape 817"/>
        <p:cNvGrpSpPr/>
        <p:nvPr/>
      </p:nvGrpSpPr>
      <p:grpSpPr>
        <a:xfrm>
          <a:off x="0" y="0"/>
          <a:ext cx="0" cy="0"/>
          <a:chOff x="0" y="0"/>
          <a:chExt cx="0" cy="0"/>
        </a:xfrm>
      </p:grpSpPr>
      <p:sp>
        <p:nvSpPr>
          <p:cNvPr id="818" name="Google Shape;818;g336ddb40caf_1_24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9" name="Google Shape;819;g336ddb40caf_1_247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0" name="Google Shape;820;g336ddb40caf_1_247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8" name="Shape 828"/>
        <p:cNvGrpSpPr/>
        <p:nvPr/>
      </p:nvGrpSpPr>
      <p:grpSpPr>
        <a:xfrm>
          <a:off x="0" y="0"/>
          <a:ext cx="0" cy="0"/>
          <a:chOff x="0" y="0"/>
          <a:chExt cx="0" cy="0"/>
        </a:xfrm>
      </p:grpSpPr>
      <p:sp>
        <p:nvSpPr>
          <p:cNvPr id="829" name="Google Shape;829;g3685b8e4685_0_7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30" name="Google Shape;830;g3685b8e4685_0_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6" name="Shape 836"/>
        <p:cNvGrpSpPr/>
        <p:nvPr/>
      </p:nvGrpSpPr>
      <p:grpSpPr>
        <a:xfrm>
          <a:off x="0" y="0"/>
          <a:ext cx="0" cy="0"/>
          <a:chOff x="0" y="0"/>
          <a:chExt cx="0" cy="0"/>
        </a:xfrm>
      </p:grpSpPr>
      <p:sp>
        <p:nvSpPr>
          <p:cNvPr id="837" name="Google Shape;837;g336ddb40caf_1_25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8" name="Google Shape;838;g336ddb40caf_1_250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39" name="Google Shape;839;g336ddb40caf_1_250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g336ddb40caf_1_25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9" name="Google Shape;859;g336ddb40caf_1_25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0" name="Google Shape;860;g336ddb40caf_1_25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8" name="Shape 868"/>
        <p:cNvGrpSpPr/>
        <p:nvPr/>
      </p:nvGrpSpPr>
      <p:grpSpPr>
        <a:xfrm>
          <a:off x="0" y="0"/>
          <a:ext cx="0" cy="0"/>
          <a:chOff x="0" y="0"/>
          <a:chExt cx="0" cy="0"/>
        </a:xfrm>
      </p:grpSpPr>
      <p:sp>
        <p:nvSpPr>
          <p:cNvPr id="869" name="Google Shape;869;g3685b8e4685_0_10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0" name="Google Shape;870;g3685b8e4685_0_1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6" name="Shape 876"/>
        <p:cNvGrpSpPr/>
        <p:nvPr/>
      </p:nvGrpSpPr>
      <p:grpSpPr>
        <a:xfrm>
          <a:off x="0" y="0"/>
          <a:ext cx="0" cy="0"/>
          <a:chOff x="0" y="0"/>
          <a:chExt cx="0" cy="0"/>
        </a:xfrm>
      </p:grpSpPr>
      <p:sp>
        <p:nvSpPr>
          <p:cNvPr id="877" name="Google Shape;877;g336ddb40caf_1_25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8" name="Google Shape;878;g336ddb40caf_1_25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9" name="Google Shape;879;g336ddb40caf_1_254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7" name="Shape 887"/>
        <p:cNvGrpSpPr/>
        <p:nvPr/>
      </p:nvGrpSpPr>
      <p:grpSpPr>
        <a:xfrm>
          <a:off x="0" y="0"/>
          <a:ext cx="0" cy="0"/>
          <a:chOff x="0" y="0"/>
          <a:chExt cx="0" cy="0"/>
        </a:xfrm>
      </p:grpSpPr>
      <p:sp>
        <p:nvSpPr>
          <p:cNvPr id="888" name="Google Shape;888;g3685b8e4685_0_1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9" name="Google Shape;889;g3685b8e4685_0_1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5" name="Shape 895"/>
        <p:cNvGrpSpPr/>
        <p:nvPr/>
      </p:nvGrpSpPr>
      <p:grpSpPr>
        <a:xfrm>
          <a:off x="0" y="0"/>
          <a:ext cx="0" cy="0"/>
          <a:chOff x="0" y="0"/>
          <a:chExt cx="0" cy="0"/>
        </a:xfrm>
      </p:grpSpPr>
      <p:sp>
        <p:nvSpPr>
          <p:cNvPr id="896" name="Google Shape;896;g365ad869b3a_0_13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97" name="Google Shape;897;g365ad869b3a_0_13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3" name="Shape 903"/>
        <p:cNvGrpSpPr/>
        <p:nvPr/>
      </p:nvGrpSpPr>
      <p:grpSpPr>
        <a:xfrm>
          <a:off x="0" y="0"/>
          <a:ext cx="0" cy="0"/>
          <a:chOff x="0" y="0"/>
          <a:chExt cx="0" cy="0"/>
        </a:xfrm>
      </p:grpSpPr>
      <p:sp>
        <p:nvSpPr>
          <p:cNvPr id="904" name="Google Shape;904;g336ddb40caf_1_25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5" name="Google Shape;905;g336ddb40caf_1_257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06" name="Google Shape;906;g336ddb40caf_1_257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365ad869b3a_0_2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6" name="Google Shape;336;g365ad869b3a_0_26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7" name="Google Shape;337;g365ad869b3a_0_26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6" name="Shape 926"/>
        <p:cNvGrpSpPr/>
        <p:nvPr/>
      </p:nvGrpSpPr>
      <p:grpSpPr>
        <a:xfrm>
          <a:off x="0" y="0"/>
          <a:ext cx="0" cy="0"/>
          <a:chOff x="0" y="0"/>
          <a:chExt cx="0" cy="0"/>
        </a:xfrm>
      </p:grpSpPr>
      <p:sp>
        <p:nvSpPr>
          <p:cNvPr id="927" name="Google Shape;927;g3685b8e4685_0_1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28" name="Google Shape;928;g3685b8e4685_0_1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4" name="Shape 934"/>
        <p:cNvGrpSpPr/>
        <p:nvPr/>
      </p:nvGrpSpPr>
      <p:grpSpPr>
        <a:xfrm>
          <a:off x="0" y="0"/>
          <a:ext cx="0" cy="0"/>
          <a:chOff x="0" y="0"/>
          <a:chExt cx="0" cy="0"/>
        </a:xfrm>
      </p:grpSpPr>
      <p:sp>
        <p:nvSpPr>
          <p:cNvPr id="935" name="Google Shape;935;g365ad869b3a_0_14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36" name="Google Shape;936;g365ad869b3a_0_14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336ddb40caf_1_26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4" name="Google Shape;944;g336ddb40caf_1_260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5" name="Google Shape;945;g336ddb40caf_1_260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5" name="Shape 965"/>
        <p:cNvGrpSpPr/>
        <p:nvPr/>
      </p:nvGrpSpPr>
      <p:grpSpPr>
        <a:xfrm>
          <a:off x="0" y="0"/>
          <a:ext cx="0" cy="0"/>
          <a:chOff x="0" y="0"/>
          <a:chExt cx="0" cy="0"/>
        </a:xfrm>
      </p:grpSpPr>
      <p:sp>
        <p:nvSpPr>
          <p:cNvPr id="966" name="Google Shape;966;g3685b8e4685_0_1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67" name="Google Shape;967;g3685b8e4685_0_1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3" name="Shape 973"/>
        <p:cNvGrpSpPr/>
        <p:nvPr/>
      </p:nvGrpSpPr>
      <p:grpSpPr>
        <a:xfrm>
          <a:off x="0" y="0"/>
          <a:ext cx="0" cy="0"/>
          <a:chOff x="0" y="0"/>
          <a:chExt cx="0" cy="0"/>
        </a:xfrm>
      </p:grpSpPr>
      <p:sp>
        <p:nvSpPr>
          <p:cNvPr id="974" name="Google Shape;974;g365ad869b3a_0_14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75" name="Google Shape;975;g365ad869b3a_0_14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0" name="Shape 980"/>
        <p:cNvGrpSpPr/>
        <p:nvPr/>
      </p:nvGrpSpPr>
      <p:grpSpPr>
        <a:xfrm>
          <a:off x="0" y="0"/>
          <a:ext cx="0" cy="0"/>
          <a:chOff x="0" y="0"/>
          <a:chExt cx="0" cy="0"/>
        </a:xfrm>
      </p:grpSpPr>
      <p:sp>
        <p:nvSpPr>
          <p:cNvPr id="981" name="Google Shape;981;g365ad869b3a_0_147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82" name="Google Shape;982;g365ad869b3a_0_14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2" name="Shape 992"/>
        <p:cNvGrpSpPr/>
        <p:nvPr/>
      </p:nvGrpSpPr>
      <p:grpSpPr>
        <a:xfrm>
          <a:off x="0" y="0"/>
          <a:ext cx="0" cy="0"/>
          <a:chOff x="0" y="0"/>
          <a:chExt cx="0" cy="0"/>
        </a:xfrm>
      </p:grpSpPr>
      <p:sp>
        <p:nvSpPr>
          <p:cNvPr id="993" name="Google Shape;993;g365ad869b3a_0_14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94" name="Google Shape;994;g365ad869b3a_0_14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1" name="Shape 1001"/>
        <p:cNvGrpSpPr/>
        <p:nvPr/>
      </p:nvGrpSpPr>
      <p:grpSpPr>
        <a:xfrm>
          <a:off x="0" y="0"/>
          <a:ext cx="0" cy="0"/>
          <a:chOff x="0" y="0"/>
          <a:chExt cx="0" cy="0"/>
        </a:xfrm>
      </p:grpSpPr>
      <p:sp>
        <p:nvSpPr>
          <p:cNvPr id="1002" name="Google Shape;1002;g365ad869b3a_0_14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03" name="Google Shape;1003;g365ad869b3a_0_14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3" name="Shape 1013"/>
        <p:cNvGrpSpPr/>
        <p:nvPr/>
      </p:nvGrpSpPr>
      <p:grpSpPr>
        <a:xfrm>
          <a:off x="0" y="0"/>
          <a:ext cx="0" cy="0"/>
          <a:chOff x="0" y="0"/>
          <a:chExt cx="0" cy="0"/>
        </a:xfrm>
      </p:grpSpPr>
      <p:sp>
        <p:nvSpPr>
          <p:cNvPr id="1014" name="Google Shape;1014;g365ad869b3a_0_14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5" name="Google Shape;1015;g365ad869b3a_0_14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1" name="Shape 1021"/>
        <p:cNvGrpSpPr/>
        <p:nvPr/>
      </p:nvGrpSpPr>
      <p:grpSpPr>
        <a:xfrm>
          <a:off x="0" y="0"/>
          <a:ext cx="0" cy="0"/>
          <a:chOff x="0" y="0"/>
          <a:chExt cx="0" cy="0"/>
        </a:xfrm>
      </p:grpSpPr>
      <p:sp>
        <p:nvSpPr>
          <p:cNvPr id="1022" name="Google Shape;1022;g365ad869b3a_0_15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23" name="Google Shape;1023;g365ad869b3a_0_15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365ad869b3a_0_5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5" name="Google Shape;345;g365ad869b3a_0_5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0" name="Shape 1030"/>
        <p:cNvGrpSpPr/>
        <p:nvPr/>
      </p:nvGrpSpPr>
      <p:grpSpPr>
        <a:xfrm>
          <a:off x="0" y="0"/>
          <a:ext cx="0" cy="0"/>
          <a:chOff x="0" y="0"/>
          <a:chExt cx="0" cy="0"/>
        </a:xfrm>
      </p:grpSpPr>
      <p:sp>
        <p:nvSpPr>
          <p:cNvPr id="1031" name="Google Shape;1031;g15f9dcab8b2_0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2" name="Google Shape;1032;g15f9dcab8b2_0_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33" name="Google Shape;1033;g15f9dcab8b2_0_1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8" name="Shape 1038"/>
        <p:cNvGrpSpPr/>
        <p:nvPr/>
      </p:nvGrpSpPr>
      <p:grpSpPr>
        <a:xfrm>
          <a:off x="0" y="0"/>
          <a:ext cx="0" cy="0"/>
          <a:chOff x="0" y="0"/>
          <a:chExt cx="0" cy="0"/>
        </a:xfrm>
      </p:grpSpPr>
      <p:sp>
        <p:nvSpPr>
          <p:cNvPr id="1039" name="Google Shape;1039;g336ddb40caf_1_20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0" name="Google Shape;1040;g336ddb40caf_1_20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41" name="Google Shape;1041;g336ddb40caf_1_203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5" name="Shape 1045"/>
        <p:cNvGrpSpPr/>
        <p:nvPr/>
      </p:nvGrpSpPr>
      <p:grpSpPr>
        <a:xfrm>
          <a:off x="0" y="0"/>
          <a:ext cx="0" cy="0"/>
          <a:chOff x="0" y="0"/>
          <a:chExt cx="0" cy="0"/>
        </a:xfrm>
      </p:grpSpPr>
      <p:sp>
        <p:nvSpPr>
          <p:cNvPr id="1046" name="Google Shape;1046;g365ad869b3a_0_9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47" name="Google Shape;1047;g365ad869b3a_0_9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2" name="Shape 1052"/>
        <p:cNvGrpSpPr/>
        <p:nvPr/>
      </p:nvGrpSpPr>
      <p:grpSpPr>
        <a:xfrm>
          <a:off x="0" y="0"/>
          <a:ext cx="0" cy="0"/>
          <a:chOff x="0" y="0"/>
          <a:chExt cx="0" cy="0"/>
        </a:xfrm>
      </p:grpSpPr>
      <p:sp>
        <p:nvSpPr>
          <p:cNvPr id="1053" name="Google Shape;1053;g365ad869b3a_0_19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54" name="Google Shape;1054;g365ad869b3a_0_19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0" name="Shape 1060"/>
        <p:cNvGrpSpPr/>
        <p:nvPr/>
      </p:nvGrpSpPr>
      <p:grpSpPr>
        <a:xfrm>
          <a:off x="0" y="0"/>
          <a:ext cx="0" cy="0"/>
          <a:chOff x="0" y="0"/>
          <a:chExt cx="0" cy="0"/>
        </a:xfrm>
      </p:grpSpPr>
      <p:sp>
        <p:nvSpPr>
          <p:cNvPr id="1061" name="Google Shape;1061;g365ad869b3a_0_10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2" name="Google Shape;1062;g365ad869b3a_0_10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63" name="Google Shape;1063;g365ad869b3a_0_10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1" name="Shape 1071"/>
        <p:cNvGrpSpPr/>
        <p:nvPr/>
      </p:nvGrpSpPr>
      <p:grpSpPr>
        <a:xfrm>
          <a:off x="0" y="0"/>
          <a:ext cx="0" cy="0"/>
          <a:chOff x="0" y="0"/>
          <a:chExt cx="0" cy="0"/>
        </a:xfrm>
      </p:grpSpPr>
      <p:sp>
        <p:nvSpPr>
          <p:cNvPr id="1072" name="Google Shape;1072;g336ddb40caf_1_20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3" name="Google Shape;1073;g336ddb40caf_1_20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9" name="Shape 1079"/>
        <p:cNvGrpSpPr/>
        <p:nvPr/>
      </p:nvGrpSpPr>
      <p:grpSpPr>
        <a:xfrm>
          <a:off x="0" y="0"/>
          <a:ext cx="0" cy="0"/>
          <a:chOff x="0" y="0"/>
          <a:chExt cx="0" cy="0"/>
        </a:xfrm>
      </p:grpSpPr>
      <p:sp>
        <p:nvSpPr>
          <p:cNvPr id="1080" name="Google Shape;1080;g336ddb40caf_1_208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81" name="Google Shape;1081;g336ddb40caf_1_20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7" name="Shape 1087"/>
        <p:cNvGrpSpPr/>
        <p:nvPr/>
      </p:nvGrpSpPr>
      <p:grpSpPr>
        <a:xfrm>
          <a:off x="0" y="0"/>
          <a:ext cx="0" cy="0"/>
          <a:chOff x="0" y="0"/>
          <a:chExt cx="0" cy="0"/>
        </a:xfrm>
      </p:grpSpPr>
      <p:sp>
        <p:nvSpPr>
          <p:cNvPr id="1088" name="Google Shape;1088;g336ddb40caf_1_20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89" name="Google Shape;1089;g336ddb40caf_1_20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365ad869b3a_0_10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7" name="Google Shape;1097;g365ad869b3a_0_10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98" name="Google Shape;1098;g365ad869b3a_0_108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336ddb40caf_1_20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06" name="Google Shape;1106;g336ddb40caf_1_20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365ad869b3a_0_1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7" name="Google Shape;357;g365ad869b3a_0_1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336ddb40caf_1_210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15" name="Google Shape;1115;g336ddb40caf_1_21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1" name="Shape 1121"/>
        <p:cNvGrpSpPr/>
        <p:nvPr/>
      </p:nvGrpSpPr>
      <p:grpSpPr>
        <a:xfrm>
          <a:off x="0" y="0"/>
          <a:ext cx="0" cy="0"/>
          <a:chOff x="0" y="0"/>
          <a:chExt cx="0" cy="0"/>
        </a:xfrm>
      </p:grpSpPr>
      <p:sp>
        <p:nvSpPr>
          <p:cNvPr id="1122" name="Google Shape;1122;g336ddb40caf_1_21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23" name="Google Shape;1123;g336ddb40caf_1_21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0" name="Shape 1130"/>
        <p:cNvGrpSpPr/>
        <p:nvPr/>
      </p:nvGrpSpPr>
      <p:grpSpPr>
        <a:xfrm>
          <a:off x="0" y="0"/>
          <a:ext cx="0" cy="0"/>
          <a:chOff x="0" y="0"/>
          <a:chExt cx="0" cy="0"/>
        </a:xfrm>
      </p:grpSpPr>
      <p:sp>
        <p:nvSpPr>
          <p:cNvPr id="1131" name="Google Shape;1131;g336ddb40caf_1_21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32" name="Google Shape;1132;g336ddb40caf_1_21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g365ad869b3a_0_12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1" name="Google Shape;1141;g365ad869b3a_0_120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42" name="Google Shape;1142;g365ad869b3a_0_120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8" name="Shape 1148"/>
        <p:cNvGrpSpPr/>
        <p:nvPr/>
      </p:nvGrpSpPr>
      <p:grpSpPr>
        <a:xfrm>
          <a:off x="0" y="0"/>
          <a:ext cx="0" cy="0"/>
          <a:chOff x="0" y="0"/>
          <a:chExt cx="0" cy="0"/>
        </a:xfrm>
      </p:grpSpPr>
      <p:sp>
        <p:nvSpPr>
          <p:cNvPr id="1149" name="Google Shape;1149;g336ddb40caf_1_212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50" name="Google Shape;1150;g336ddb40caf_1_21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6" name="Shape 1156"/>
        <p:cNvGrpSpPr/>
        <p:nvPr/>
      </p:nvGrpSpPr>
      <p:grpSpPr>
        <a:xfrm>
          <a:off x="0" y="0"/>
          <a:ext cx="0" cy="0"/>
          <a:chOff x="0" y="0"/>
          <a:chExt cx="0" cy="0"/>
        </a:xfrm>
      </p:grpSpPr>
      <p:sp>
        <p:nvSpPr>
          <p:cNvPr id="1157" name="Google Shape;1157;g336ddb40caf_1_21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58" name="Google Shape;1158;g336ddb40caf_1_21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3" name="Shape 1163"/>
        <p:cNvGrpSpPr/>
        <p:nvPr/>
      </p:nvGrpSpPr>
      <p:grpSpPr>
        <a:xfrm>
          <a:off x="0" y="0"/>
          <a:ext cx="0" cy="0"/>
          <a:chOff x="0" y="0"/>
          <a:chExt cx="0" cy="0"/>
        </a:xfrm>
      </p:grpSpPr>
      <p:sp>
        <p:nvSpPr>
          <p:cNvPr id="1164" name="Google Shape;1164;g336ddb40caf_1_21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65" name="Google Shape;1165;g336ddb40caf_1_21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1" name="Shape 1171"/>
        <p:cNvGrpSpPr/>
        <p:nvPr/>
      </p:nvGrpSpPr>
      <p:grpSpPr>
        <a:xfrm>
          <a:off x="0" y="0"/>
          <a:ext cx="0" cy="0"/>
          <a:chOff x="0" y="0"/>
          <a:chExt cx="0" cy="0"/>
        </a:xfrm>
      </p:grpSpPr>
      <p:sp>
        <p:nvSpPr>
          <p:cNvPr id="1172" name="Google Shape;1172;g365ad869b3a_0_12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3" name="Google Shape;1173;g365ad869b3a_0_125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74" name="Google Shape;1174;g365ad869b3a_0_125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0" name="Shape 1180"/>
        <p:cNvGrpSpPr/>
        <p:nvPr/>
      </p:nvGrpSpPr>
      <p:grpSpPr>
        <a:xfrm>
          <a:off x="0" y="0"/>
          <a:ext cx="0" cy="0"/>
          <a:chOff x="0" y="0"/>
          <a:chExt cx="0" cy="0"/>
        </a:xfrm>
      </p:grpSpPr>
      <p:sp>
        <p:nvSpPr>
          <p:cNvPr id="1181" name="Google Shape;1181;g336ddb40caf_1_21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82" name="Google Shape;1182;g336ddb40caf_1_21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g336ddb40caf_1_215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89" name="Google Shape;1189;g336ddb40caf_1_21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365ad869b3a_0_16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6" name="Google Shape;366;g365ad869b3a_0_160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7" name="Google Shape;367;g365ad869b3a_0_160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g336ddb40caf_1_2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96" name="Google Shape;1196;g336ddb40caf_1_2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2" name="Shape 1202"/>
        <p:cNvGrpSpPr/>
        <p:nvPr/>
      </p:nvGrpSpPr>
      <p:grpSpPr>
        <a:xfrm>
          <a:off x="0" y="0"/>
          <a:ext cx="0" cy="0"/>
          <a:chOff x="0" y="0"/>
          <a:chExt cx="0" cy="0"/>
        </a:xfrm>
      </p:grpSpPr>
      <p:sp>
        <p:nvSpPr>
          <p:cNvPr id="1203" name="Google Shape;1203;g365ad869b3a_0_13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4" name="Google Shape;1204;g365ad869b3a_0_13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05" name="Google Shape;1205;g365ad869b3a_0_133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1" name="Shape 1211"/>
        <p:cNvGrpSpPr/>
        <p:nvPr/>
      </p:nvGrpSpPr>
      <p:grpSpPr>
        <a:xfrm>
          <a:off x="0" y="0"/>
          <a:ext cx="0" cy="0"/>
          <a:chOff x="0" y="0"/>
          <a:chExt cx="0" cy="0"/>
        </a:xfrm>
      </p:grpSpPr>
      <p:sp>
        <p:nvSpPr>
          <p:cNvPr id="1212" name="Google Shape;1212;g336ddb40caf_1_21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3" name="Google Shape;1213;g336ddb40caf_1_21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2"/>
              </a:buClr>
              <a:buSzPts val="1100"/>
              <a:buFont typeface="Arial"/>
              <a:buNone/>
            </a:pPr>
            <a:r>
              <a:t/>
            </a:r>
            <a:endParaRPr/>
          </a:p>
        </p:txBody>
      </p:sp>
      <p:sp>
        <p:nvSpPr>
          <p:cNvPr id="1214" name="Google Shape;1214;g336ddb40caf_1_216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9" name="Shape 1219"/>
        <p:cNvGrpSpPr/>
        <p:nvPr/>
      </p:nvGrpSpPr>
      <p:grpSpPr>
        <a:xfrm>
          <a:off x="0" y="0"/>
          <a:ext cx="0" cy="0"/>
          <a:chOff x="0" y="0"/>
          <a:chExt cx="0" cy="0"/>
        </a:xfrm>
      </p:grpSpPr>
      <p:sp>
        <p:nvSpPr>
          <p:cNvPr id="1220" name="Google Shape;1220;g336ddb40caf_1_21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1" name="Google Shape;1221;g336ddb40caf_1_217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2"/>
              </a:buClr>
              <a:buSzPts val="1100"/>
              <a:buFont typeface="Arial"/>
              <a:buNone/>
            </a:pPr>
            <a:r>
              <a:t/>
            </a:r>
            <a:endParaRPr/>
          </a:p>
        </p:txBody>
      </p:sp>
      <p:sp>
        <p:nvSpPr>
          <p:cNvPr id="1222" name="Google Shape;1222;g336ddb40caf_1_217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g365ad869b3a_0_13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9" name="Google Shape;1229;g365ad869b3a_0_13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30" name="Google Shape;1230;g365ad869b3a_0_136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5" name="Shape 1235"/>
        <p:cNvGrpSpPr/>
        <p:nvPr/>
      </p:nvGrpSpPr>
      <p:grpSpPr>
        <a:xfrm>
          <a:off x="0" y="0"/>
          <a:ext cx="0" cy="0"/>
          <a:chOff x="0" y="0"/>
          <a:chExt cx="0" cy="0"/>
        </a:xfrm>
      </p:grpSpPr>
      <p:sp>
        <p:nvSpPr>
          <p:cNvPr id="1236" name="Google Shape;1236;g336ddb40caf_1_218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37" name="Google Shape;1237;g336ddb40caf_1_21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2" name="Shape 1242"/>
        <p:cNvGrpSpPr/>
        <p:nvPr/>
      </p:nvGrpSpPr>
      <p:grpSpPr>
        <a:xfrm>
          <a:off x="0" y="0"/>
          <a:ext cx="0" cy="0"/>
          <a:chOff x="0" y="0"/>
          <a:chExt cx="0" cy="0"/>
        </a:xfrm>
      </p:grpSpPr>
      <p:sp>
        <p:nvSpPr>
          <p:cNvPr id="1243" name="Google Shape;1243;g365ad869b3a_0_14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4" name="Google Shape;1244;g365ad869b3a_0_140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45" name="Google Shape;1245;g365ad869b3a_0_140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0" name="Shape 1250"/>
        <p:cNvGrpSpPr/>
        <p:nvPr/>
      </p:nvGrpSpPr>
      <p:grpSpPr>
        <a:xfrm>
          <a:off x="0" y="0"/>
          <a:ext cx="0" cy="0"/>
          <a:chOff x="0" y="0"/>
          <a:chExt cx="0" cy="0"/>
        </a:xfrm>
      </p:grpSpPr>
      <p:sp>
        <p:nvSpPr>
          <p:cNvPr id="1251" name="Google Shape;1251;g336ddb40caf_1_218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52" name="Google Shape;1252;g336ddb40caf_1_21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8" name="Shape 1258"/>
        <p:cNvGrpSpPr/>
        <p:nvPr/>
      </p:nvGrpSpPr>
      <p:grpSpPr>
        <a:xfrm>
          <a:off x="0" y="0"/>
          <a:ext cx="0" cy="0"/>
          <a:chOff x="0" y="0"/>
          <a:chExt cx="0" cy="0"/>
        </a:xfrm>
      </p:grpSpPr>
      <p:sp>
        <p:nvSpPr>
          <p:cNvPr id="1259" name="Google Shape;1259;g365ad869b3a_0_14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0" name="Google Shape;1260;g365ad869b3a_0_145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61" name="Google Shape;1261;g365ad869b3a_0_145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6" name="Shape 1266"/>
        <p:cNvGrpSpPr/>
        <p:nvPr/>
      </p:nvGrpSpPr>
      <p:grpSpPr>
        <a:xfrm>
          <a:off x="0" y="0"/>
          <a:ext cx="0" cy="0"/>
          <a:chOff x="0" y="0"/>
          <a:chExt cx="0" cy="0"/>
        </a:xfrm>
      </p:grpSpPr>
      <p:sp>
        <p:nvSpPr>
          <p:cNvPr id="1267" name="Google Shape;1267;g365e1c4e558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68" name="Google Shape;1268;g365e1c4e558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showMasterSp="0">
  <p:cSld name="Title Slide with Picture">
    <p:spTree>
      <p:nvGrpSpPr>
        <p:cNvPr id="18" name="Shape 18"/>
        <p:cNvGrpSpPr/>
        <p:nvPr/>
      </p:nvGrpSpPr>
      <p:grpSpPr>
        <a:xfrm>
          <a:off x="0" y="0"/>
          <a:ext cx="0" cy="0"/>
          <a:chOff x="0" y="0"/>
          <a:chExt cx="0" cy="0"/>
        </a:xfrm>
      </p:grpSpPr>
      <p:sp>
        <p:nvSpPr>
          <p:cNvPr id="19" name="Google Shape;19;p2"/>
          <p:cNvSpPr/>
          <p:nvPr/>
        </p:nvSpPr>
        <p:spPr>
          <a:xfrm>
            <a:off x="6540504" y="0"/>
            <a:ext cx="5647964" cy="6858000"/>
          </a:xfrm>
          <a:custGeom>
            <a:rect b="b" l="l" r="r" t="t"/>
            <a:pathLst>
              <a:path extrusionOk="0" h="6858000" w="4238622">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0" name="Google Shape;20;p2"/>
          <p:cNvSpPr/>
          <p:nvPr/>
        </p:nvSpPr>
        <p:spPr>
          <a:xfrm>
            <a:off x="6256868"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1" name="Google Shape;21;p2"/>
          <p:cNvSpPr/>
          <p:nvPr/>
        </p:nvSpPr>
        <p:spPr>
          <a:xfrm>
            <a:off x="5979587"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2" name="Google Shape;22;p2"/>
          <p:cNvSpPr txBox="1"/>
          <p:nvPr>
            <p:ph type="ctrTitle"/>
          </p:nvPr>
        </p:nvSpPr>
        <p:spPr>
          <a:xfrm>
            <a:off x="1295401" y="1873584"/>
            <a:ext cx="5120700" cy="256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23" name="Google Shape;23;p2"/>
          <p:cNvSpPr/>
          <p:nvPr>
            <p:ph idx="2" type="pic"/>
          </p:nvPr>
        </p:nvSpPr>
        <p:spPr>
          <a:xfrm>
            <a:off x="6743703" y="0"/>
            <a:ext cx="5448300" cy="6858000"/>
          </a:xfrm>
          <a:prstGeom prst="rect">
            <a:avLst/>
          </a:prstGeom>
          <a:noFill/>
          <a:ln>
            <a:noFill/>
          </a:ln>
        </p:spPr>
      </p:sp>
      <p:sp>
        <p:nvSpPr>
          <p:cNvPr id="24" name="Google Shape;24;p2"/>
          <p:cNvSpPr txBox="1"/>
          <p:nvPr>
            <p:ph idx="1" type="subTitle"/>
          </p:nvPr>
        </p:nvSpPr>
        <p:spPr>
          <a:xfrm>
            <a:off x="1295401" y="4572000"/>
            <a:ext cx="5120700" cy="1600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8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25" name="Google Shape;25;p2"/>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66" name="Shape 66"/>
        <p:cNvGrpSpPr/>
        <p:nvPr/>
      </p:nvGrpSpPr>
      <p:grpSpPr>
        <a:xfrm>
          <a:off x="0" y="0"/>
          <a:ext cx="0" cy="0"/>
          <a:chOff x="0" y="0"/>
          <a:chExt cx="0" cy="0"/>
        </a:xfrm>
      </p:grpSpPr>
      <p:sp>
        <p:nvSpPr>
          <p:cNvPr id="67" name="Google Shape;67;p11"/>
          <p:cNvSpPr/>
          <p:nvPr/>
        </p:nvSpPr>
        <p:spPr>
          <a:xfrm>
            <a:off x="8429022" y="0"/>
            <a:ext cx="3762978" cy="6858000"/>
          </a:xfrm>
          <a:custGeom>
            <a:rect b="b" l="l" r="r" t="t"/>
            <a:pathLst>
              <a:path extrusionOk="0" h="6858000" w="3762978">
                <a:moveTo>
                  <a:pt x="0" y="0"/>
                </a:moveTo>
                <a:lnTo>
                  <a:pt x="3762978" y="0"/>
                </a:lnTo>
                <a:lnTo>
                  <a:pt x="3762978" y="6858000"/>
                </a:lnTo>
                <a:lnTo>
                  <a:pt x="338667" y="6858000"/>
                </a:lnTo>
                <a:lnTo>
                  <a:pt x="1189567"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68" name="Google Shape;68;p11"/>
          <p:cNvSpPr/>
          <p:nvPr/>
        </p:nvSpPr>
        <p:spPr>
          <a:xfrm>
            <a:off x="8145385"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69" name="Google Shape;69;p11"/>
          <p:cNvSpPr/>
          <p:nvPr/>
        </p:nvSpPr>
        <p:spPr>
          <a:xfrm>
            <a:off x="7807568"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0" name="Google Shape;70;p11"/>
          <p:cNvSpPr txBox="1"/>
          <p:nvPr>
            <p:ph type="ctrTitle"/>
          </p:nvPr>
        </p:nvSpPr>
        <p:spPr>
          <a:xfrm>
            <a:off x="1295400" y="1873584"/>
            <a:ext cx="6400800" cy="256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 type="subTitle"/>
          </p:nvPr>
        </p:nvSpPr>
        <p:spPr>
          <a:xfrm>
            <a:off x="1295400" y="4572000"/>
            <a:ext cx="6400800" cy="1600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72" name="Google Shape;72;p11"/>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spTree>
      <p:nvGrpSpPr>
        <p:cNvPr id="73" name="Shape 73"/>
        <p:cNvGrpSpPr/>
        <p:nvPr/>
      </p:nvGrpSpPr>
      <p:grpSpPr>
        <a:xfrm>
          <a:off x="0" y="0"/>
          <a:ext cx="0" cy="0"/>
          <a:chOff x="0" y="0"/>
          <a:chExt cx="0" cy="0"/>
        </a:xfrm>
      </p:grpSpPr>
      <p:sp>
        <p:nvSpPr>
          <p:cNvPr id="74" name="Google Shape;74;p12"/>
          <p:cNvSpPr/>
          <p:nvPr/>
        </p:nvSpPr>
        <p:spPr>
          <a:xfrm>
            <a:off x="9622368" y="0"/>
            <a:ext cx="2568026" cy="6858000"/>
          </a:xfrm>
          <a:custGeom>
            <a:rect b="b" l="l" r="r" t="t"/>
            <a:pathLst>
              <a:path extrusionOk="0" h="6858000" w="1927224">
                <a:moveTo>
                  <a:pt x="0" y="0"/>
                </a:moveTo>
                <a:lnTo>
                  <a:pt x="1927224" y="0"/>
                </a:lnTo>
                <a:lnTo>
                  <a:pt x="1927224"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5" name="Google Shape;75;p12"/>
          <p:cNvSpPr/>
          <p:nvPr/>
        </p:nvSpPr>
        <p:spPr>
          <a:xfrm>
            <a:off x="9237132"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a:effectLst>
            <a:outerShdw blurRad="101600" rotWithShape="0" algn="l" dist="50800">
              <a:srgbClr val="000000">
                <a:alpha val="22352"/>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6" name="Google Shape;76;p12"/>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outerShdw blurRad="101600" rotWithShape="0" algn="l" dist="50800">
              <a:srgbClr val="000000">
                <a:alpha val="22352"/>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7" name="Google Shape;77;p12"/>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8" name="Google Shape;78;p12"/>
          <p:cNvSpPr txBox="1"/>
          <p:nvPr>
            <p:ph type="title"/>
          </p:nvPr>
        </p:nvSpPr>
        <p:spPr>
          <a:xfrm>
            <a:off x="1295398" y="2914650"/>
            <a:ext cx="8046600" cy="1557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3200"/>
              <a:buFont typeface="Calibri"/>
              <a:buNone/>
              <a:defRPr sz="32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2"/>
          <p:cNvSpPr txBox="1"/>
          <p:nvPr>
            <p:ph idx="1" type="body"/>
          </p:nvPr>
        </p:nvSpPr>
        <p:spPr>
          <a:xfrm>
            <a:off x="1295398" y="4589463"/>
            <a:ext cx="8046600" cy="1011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400"/>
              <a:buNone/>
              <a:defRPr sz="2400">
                <a:solidFill>
                  <a:srgbClr val="3A3D4B"/>
                </a:solidFill>
              </a:defRPr>
            </a:lvl1pPr>
            <a:lvl2pPr indent="-228600" lvl="1" marL="914400" algn="l">
              <a:lnSpc>
                <a:spcPct val="90000"/>
              </a:lnSpc>
              <a:spcBef>
                <a:spcPts val="1000"/>
              </a:spcBef>
              <a:spcAft>
                <a:spcPts val="0"/>
              </a:spcAft>
              <a:buSzPts val="2000"/>
              <a:buNone/>
              <a:defRPr sz="2000">
                <a:solidFill>
                  <a:srgbClr val="999999"/>
                </a:solidFill>
              </a:defRPr>
            </a:lvl2pPr>
            <a:lvl3pPr indent="-228600" lvl="2" marL="1371600" algn="l">
              <a:lnSpc>
                <a:spcPct val="90000"/>
              </a:lnSpc>
              <a:spcBef>
                <a:spcPts val="800"/>
              </a:spcBef>
              <a:spcAft>
                <a:spcPts val="0"/>
              </a:spcAft>
              <a:buSzPts val="1800"/>
              <a:buNone/>
              <a:defRPr sz="1800">
                <a:solidFill>
                  <a:srgbClr val="999999"/>
                </a:solidFill>
              </a:defRPr>
            </a:lvl3pPr>
            <a:lvl4pPr indent="-228600" lvl="3" marL="1828800" algn="l">
              <a:lnSpc>
                <a:spcPct val="90000"/>
              </a:lnSpc>
              <a:spcBef>
                <a:spcPts val="800"/>
              </a:spcBef>
              <a:spcAft>
                <a:spcPts val="0"/>
              </a:spcAft>
              <a:buClr>
                <a:srgbClr val="999999"/>
              </a:buClr>
              <a:buSzPts val="1600"/>
              <a:buNone/>
              <a:defRPr sz="1600">
                <a:solidFill>
                  <a:srgbClr val="999999"/>
                </a:solidFill>
              </a:defRPr>
            </a:lvl4pPr>
            <a:lvl5pPr indent="-228600" lvl="4" marL="2286000" algn="l">
              <a:lnSpc>
                <a:spcPct val="90000"/>
              </a:lnSpc>
              <a:spcBef>
                <a:spcPts val="800"/>
              </a:spcBef>
              <a:spcAft>
                <a:spcPts val="0"/>
              </a:spcAft>
              <a:buClr>
                <a:srgbClr val="999999"/>
              </a:buClr>
              <a:buSzPts val="1600"/>
              <a:buNone/>
              <a:defRPr sz="1600">
                <a:solidFill>
                  <a:srgbClr val="999999"/>
                </a:solidFill>
              </a:defRPr>
            </a:lvl5pPr>
            <a:lvl6pPr indent="-228600" lvl="5" marL="2743200" algn="l">
              <a:lnSpc>
                <a:spcPct val="90000"/>
              </a:lnSpc>
              <a:spcBef>
                <a:spcPts val="800"/>
              </a:spcBef>
              <a:spcAft>
                <a:spcPts val="0"/>
              </a:spcAft>
              <a:buClr>
                <a:srgbClr val="999999"/>
              </a:buClr>
              <a:buSzPts val="1600"/>
              <a:buNone/>
              <a:defRPr sz="1600">
                <a:solidFill>
                  <a:srgbClr val="999999"/>
                </a:solidFill>
              </a:defRPr>
            </a:lvl6pPr>
            <a:lvl7pPr indent="-228600" lvl="6" marL="3200400" algn="l">
              <a:lnSpc>
                <a:spcPct val="90000"/>
              </a:lnSpc>
              <a:spcBef>
                <a:spcPts val="800"/>
              </a:spcBef>
              <a:spcAft>
                <a:spcPts val="0"/>
              </a:spcAft>
              <a:buClr>
                <a:srgbClr val="999999"/>
              </a:buClr>
              <a:buSzPts val="1600"/>
              <a:buNone/>
              <a:defRPr sz="1600">
                <a:solidFill>
                  <a:srgbClr val="999999"/>
                </a:solidFill>
              </a:defRPr>
            </a:lvl7pPr>
            <a:lvl8pPr indent="-228600" lvl="7" marL="3657600" algn="l">
              <a:lnSpc>
                <a:spcPct val="90000"/>
              </a:lnSpc>
              <a:spcBef>
                <a:spcPts val="800"/>
              </a:spcBef>
              <a:spcAft>
                <a:spcPts val="0"/>
              </a:spcAft>
              <a:buClr>
                <a:srgbClr val="999999"/>
              </a:buClr>
              <a:buSzPts val="1600"/>
              <a:buNone/>
              <a:defRPr sz="1600">
                <a:solidFill>
                  <a:srgbClr val="999999"/>
                </a:solidFill>
              </a:defRPr>
            </a:lvl8pPr>
            <a:lvl9pPr indent="-228600" lvl="8" marL="4114800" algn="l">
              <a:lnSpc>
                <a:spcPct val="90000"/>
              </a:lnSpc>
              <a:spcBef>
                <a:spcPts val="800"/>
              </a:spcBef>
              <a:spcAft>
                <a:spcPts val="0"/>
              </a:spcAft>
              <a:buClr>
                <a:srgbClr val="999999"/>
              </a:buClr>
              <a:buSzPts val="1600"/>
              <a:buNone/>
              <a:defRPr sz="1600">
                <a:solidFill>
                  <a:srgbClr val="999999"/>
                </a:solidFill>
              </a:defRPr>
            </a:lvl9pPr>
          </a:lstStyle>
          <a:p/>
        </p:txBody>
      </p:sp>
      <p:sp>
        <p:nvSpPr>
          <p:cNvPr id="80" name="Google Shape;80;p12"/>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81" name="Shape 81"/>
        <p:cNvGrpSpPr/>
        <p:nvPr/>
      </p:nvGrpSpPr>
      <p:grpSpPr>
        <a:xfrm>
          <a:off x="0" y="0"/>
          <a:ext cx="0" cy="0"/>
          <a:chOff x="0" y="0"/>
          <a:chExt cx="0" cy="0"/>
        </a:xfrm>
      </p:grpSpPr>
      <p:sp>
        <p:nvSpPr>
          <p:cNvPr id="82" name="Google Shape;82;p1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84" name="Google Shape;84;p13"/>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85" name="Google Shape;85;p13"/>
          <p:cNvSpPr txBox="1"/>
          <p:nvPr>
            <p:ph idx="3" type="body"/>
          </p:nvPr>
        </p:nvSpPr>
        <p:spPr>
          <a:xfrm>
            <a:off x="6324600" y="1828800"/>
            <a:ext cx="4572000" cy="8478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86" name="Google Shape;86;p13"/>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87" name="Google Shape;87;p1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8" name="Shape 88"/>
        <p:cNvGrpSpPr/>
        <p:nvPr/>
      </p:nvGrpSpPr>
      <p:grpSpPr>
        <a:xfrm>
          <a:off x="0" y="0"/>
          <a:ext cx="0" cy="0"/>
          <a:chOff x="0" y="0"/>
          <a:chExt cx="0" cy="0"/>
        </a:xfrm>
      </p:grpSpPr>
      <p:sp>
        <p:nvSpPr>
          <p:cNvPr id="89" name="Google Shape;89;p1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14"/>
          <p:cNvSpPr txBox="1"/>
          <p:nvPr>
            <p:ph idx="1" type="body"/>
          </p:nvPr>
        </p:nvSpPr>
        <p:spPr>
          <a:xfrm rot="5400000">
            <a:off x="3924300" y="-800100"/>
            <a:ext cx="4343400" cy="960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91" name="Google Shape;91;p1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1" name="Shape 101"/>
        <p:cNvGrpSpPr/>
        <p:nvPr/>
      </p:nvGrpSpPr>
      <p:grpSpPr>
        <a:xfrm>
          <a:off x="0" y="0"/>
          <a:ext cx="0" cy="0"/>
          <a:chOff x="0" y="0"/>
          <a:chExt cx="0" cy="0"/>
        </a:xfrm>
      </p:grpSpPr>
      <p:sp>
        <p:nvSpPr>
          <p:cNvPr id="102" name="Google Shape;102;p16"/>
          <p:cNvSpPr txBox="1"/>
          <p:nvPr>
            <p:ph type="title"/>
          </p:nvPr>
        </p:nvSpPr>
        <p:spPr>
          <a:xfrm>
            <a:off x="1295400" y="2314843"/>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3" name="Google Shape;103;p1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4" name="Google Shape;104;p16"/>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5" name="Google Shape;105;p1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6" name="Shape 106"/>
        <p:cNvGrpSpPr/>
        <p:nvPr/>
      </p:nvGrpSpPr>
      <p:grpSpPr>
        <a:xfrm>
          <a:off x="0" y="0"/>
          <a:ext cx="0" cy="0"/>
          <a:chOff x="0" y="0"/>
          <a:chExt cx="0" cy="0"/>
        </a:xfrm>
      </p:grpSpPr>
      <p:sp>
        <p:nvSpPr>
          <p:cNvPr id="107" name="Google Shape;107;p1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8" name="Google Shape;108;p17"/>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09" name="Google Shape;109;p1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 name="Google Shape;110;p17"/>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1" name="Google Shape;111;p1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2" name="Shape 112"/>
        <p:cNvGrpSpPr/>
        <p:nvPr/>
      </p:nvGrpSpPr>
      <p:grpSpPr>
        <a:xfrm>
          <a:off x="0" y="0"/>
          <a:ext cx="0" cy="0"/>
          <a:chOff x="0" y="0"/>
          <a:chExt cx="0" cy="0"/>
        </a:xfrm>
      </p:grpSpPr>
      <p:sp>
        <p:nvSpPr>
          <p:cNvPr id="113" name="Google Shape;113;p18"/>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4" name="Google Shape;114;p18"/>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a:lvl1pPr>
            <a:lvl2pPr indent="-355600" lvl="1" marL="914400" algn="l">
              <a:lnSpc>
                <a:spcPct val="90000"/>
              </a:lnSpc>
              <a:spcBef>
                <a:spcPts val="1000"/>
              </a:spcBef>
              <a:spcAft>
                <a:spcPts val="0"/>
              </a:spcAft>
              <a:buSzPts val="2000"/>
              <a:buChar char="•"/>
              <a:defRPr/>
            </a:lvl2pPr>
            <a:lvl3pPr indent="-342900" lvl="2" marL="1371600" algn="l">
              <a:lnSpc>
                <a:spcPct val="90000"/>
              </a:lnSpc>
              <a:spcBef>
                <a:spcPts val="800"/>
              </a:spcBef>
              <a:spcAft>
                <a:spcPts val="0"/>
              </a:spcAft>
              <a:buSzPts val="1800"/>
              <a:buChar char="✔"/>
              <a:defRPr/>
            </a:lvl3pPr>
            <a:lvl4pPr indent="-330200" lvl="3" marL="1828800" algn="l">
              <a:lnSpc>
                <a:spcPct val="90000"/>
              </a:lnSpc>
              <a:spcBef>
                <a:spcPts val="800"/>
              </a:spcBef>
              <a:spcAft>
                <a:spcPts val="0"/>
              </a:spcAft>
              <a:buSzPts val="1600"/>
              <a:buChar char="•"/>
              <a:defRPr/>
            </a:lvl4pPr>
            <a:lvl5pPr indent="-330200" lvl="4" marL="2286000" algn="l">
              <a:lnSpc>
                <a:spcPct val="90000"/>
              </a:lnSpc>
              <a:spcBef>
                <a:spcPts val="800"/>
              </a:spcBef>
              <a:spcAft>
                <a:spcPts val="0"/>
              </a:spcAft>
              <a:buSzPts val="1600"/>
              <a:buChar char="•"/>
              <a:defRPr/>
            </a:lvl5pPr>
            <a:lvl6pPr indent="-330200" lvl="5" marL="2743200" algn="l">
              <a:lnSpc>
                <a:spcPct val="90000"/>
              </a:lnSpc>
              <a:spcBef>
                <a:spcPts val="800"/>
              </a:spcBef>
              <a:spcAft>
                <a:spcPts val="0"/>
              </a:spcAft>
              <a:buSzPts val="1600"/>
              <a:buChar char="•"/>
              <a:defRPr/>
            </a:lvl6pPr>
            <a:lvl7pPr indent="-330200" lvl="6" marL="3200400" algn="l">
              <a:lnSpc>
                <a:spcPct val="90000"/>
              </a:lnSpc>
              <a:spcBef>
                <a:spcPts val="800"/>
              </a:spcBef>
              <a:spcAft>
                <a:spcPts val="0"/>
              </a:spcAft>
              <a:buSzPts val="1600"/>
              <a:buChar char="•"/>
              <a:defRPr/>
            </a:lvl7pPr>
            <a:lvl8pPr indent="-330200" lvl="7" marL="3657600" algn="l">
              <a:lnSpc>
                <a:spcPct val="90000"/>
              </a:lnSpc>
              <a:spcBef>
                <a:spcPts val="800"/>
              </a:spcBef>
              <a:spcAft>
                <a:spcPts val="0"/>
              </a:spcAft>
              <a:buSzPts val="1600"/>
              <a:buChar char="•"/>
              <a:defRPr/>
            </a:lvl8pPr>
            <a:lvl9pPr indent="-330200" lvl="8" marL="4114800" algn="l">
              <a:lnSpc>
                <a:spcPct val="90000"/>
              </a:lnSpc>
              <a:spcBef>
                <a:spcPts val="800"/>
              </a:spcBef>
              <a:spcAft>
                <a:spcPts val="0"/>
              </a:spcAft>
              <a:buSzPts val="1600"/>
              <a:buChar char="•"/>
              <a:defRPr/>
            </a:lvl9pPr>
          </a:lstStyle>
          <a:p/>
        </p:txBody>
      </p:sp>
      <p:sp>
        <p:nvSpPr>
          <p:cNvPr id="115" name="Google Shape;115;p1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16" name="Shape 116"/>
        <p:cNvGrpSpPr/>
        <p:nvPr/>
      </p:nvGrpSpPr>
      <p:grpSpPr>
        <a:xfrm>
          <a:off x="0" y="0"/>
          <a:ext cx="0" cy="0"/>
          <a:chOff x="0" y="0"/>
          <a:chExt cx="0" cy="0"/>
        </a:xfrm>
      </p:grpSpPr>
      <p:sp>
        <p:nvSpPr>
          <p:cNvPr id="117" name="Google Shape;117;p19"/>
          <p:cNvSpPr/>
          <p:nvPr/>
        </p:nvSpPr>
        <p:spPr>
          <a:xfrm>
            <a:off x="8429022" y="0"/>
            <a:ext cx="3762978" cy="6858000"/>
          </a:xfrm>
          <a:custGeom>
            <a:rect b="b" l="l" r="r" t="t"/>
            <a:pathLst>
              <a:path extrusionOk="0" h="6858000" w="3762978">
                <a:moveTo>
                  <a:pt x="0" y="0"/>
                </a:moveTo>
                <a:lnTo>
                  <a:pt x="3762978" y="0"/>
                </a:lnTo>
                <a:lnTo>
                  <a:pt x="3762978" y="6858000"/>
                </a:lnTo>
                <a:lnTo>
                  <a:pt x="338667" y="6858000"/>
                </a:lnTo>
                <a:lnTo>
                  <a:pt x="1189567"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118" name="Google Shape;118;p19"/>
          <p:cNvSpPr/>
          <p:nvPr/>
        </p:nvSpPr>
        <p:spPr>
          <a:xfrm>
            <a:off x="8145385"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119" name="Google Shape;119;p19"/>
          <p:cNvSpPr/>
          <p:nvPr/>
        </p:nvSpPr>
        <p:spPr>
          <a:xfrm>
            <a:off x="7807568"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120" name="Google Shape;120;p19"/>
          <p:cNvSpPr txBox="1"/>
          <p:nvPr>
            <p:ph type="ctrTitle"/>
          </p:nvPr>
        </p:nvSpPr>
        <p:spPr>
          <a:xfrm>
            <a:off x="1295400" y="1873584"/>
            <a:ext cx="6400800" cy="256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1" name="Google Shape;121;p19"/>
          <p:cNvSpPr txBox="1"/>
          <p:nvPr>
            <p:ph idx="1" type="subTitle"/>
          </p:nvPr>
        </p:nvSpPr>
        <p:spPr>
          <a:xfrm>
            <a:off x="1295400" y="4572000"/>
            <a:ext cx="6400800" cy="1600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122" name="Google Shape;122;p19"/>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ison" type="twoTxTwoObj">
  <p:cSld name="TWO_OBJECTS_WITH_TEXT">
    <p:spTree>
      <p:nvGrpSpPr>
        <p:cNvPr id="123" name="Shape 123"/>
        <p:cNvGrpSpPr/>
        <p:nvPr/>
      </p:nvGrpSpPr>
      <p:grpSpPr>
        <a:xfrm>
          <a:off x="0" y="0"/>
          <a:ext cx="0" cy="0"/>
          <a:chOff x="0" y="0"/>
          <a:chExt cx="0" cy="0"/>
        </a:xfrm>
      </p:grpSpPr>
      <p:sp>
        <p:nvSpPr>
          <p:cNvPr id="124" name="Google Shape;124;p2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 name="Google Shape;125;p20"/>
          <p:cNvSpPr txBox="1"/>
          <p:nvPr>
            <p:ph idx="1" type="body"/>
          </p:nvPr>
        </p:nvSpPr>
        <p:spPr>
          <a:xfrm>
            <a:off x="1069848" y="2074334"/>
            <a:ext cx="4755000" cy="64020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0"/>
              </a:spcBef>
              <a:spcAft>
                <a:spcPts val="0"/>
              </a:spcAft>
              <a:buSzPts val="2400"/>
              <a:buNone/>
              <a:defRPr b="0" sz="1900">
                <a:solidFill>
                  <a:schemeClr val="lt2"/>
                </a:solidFill>
                <a:latin typeface="Arial"/>
                <a:ea typeface="Arial"/>
                <a:cs typeface="Arial"/>
                <a:sym typeface="Arial"/>
              </a:defRPr>
            </a:lvl1pPr>
            <a:lvl2pPr indent="-228600" lvl="1" marL="914400" algn="l">
              <a:lnSpc>
                <a:spcPct val="90000"/>
              </a:lnSpc>
              <a:spcBef>
                <a:spcPts val="1000"/>
              </a:spcBef>
              <a:spcAft>
                <a:spcPts val="0"/>
              </a:spcAft>
              <a:buSzPts val="2000"/>
              <a:buNone/>
              <a:defRPr b="1" sz="19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SzPts val="1600"/>
              <a:buNone/>
              <a:defRPr b="1" sz="1600"/>
            </a:lvl4pPr>
            <a:lvl5pPr indent="-228600" lvl="4" marL="2286000" algn="l">
              <a:lnSpc>
                <a:spcPct val="90000"/>
              </a:lnSpc>
              <a:spcBef>
                <a:spcPts val="800"/>
              </a:spcBef>
              <a:spcAft>
                <a:spcPts val="0"/>
              </a:spcAft>
              <a:buSzPts val="1600"/>
              <a:buNone/>
              <a:defRPr b="1" sz="1600"/>
            </a:lvl5pPr>
            <a:lvl6pPr indent="-228600" lvl="5" marL="2743200" algn="l">
              <a:lnSpc>
                <a:spcPct val="90000"/>
              </a:lnSpc>
              <a:spcBef>
                <a:spcPts val="800"/>
              </a:spcBef>
              <a:spcAft>
                <a:spcPts val="0"/>
              </a:spcAft>
              <a:buSzPts val="1600"/>
              <a:buNone/>
              <a:defRPr b="1" sz="1600"/>
            </a:lvl6pPr>
            <a:lvl7pPr indent="-228600" lvl="6" marL="3200400" algn="l">
              <a:lnSpc>
                <a:spcPct val="90000"/>
              </a:lnSpc>
              <a:spcBef>
                <a:spcPts val="800"/>
              </a:spcBef>
              <a:spcAft>
                <a:spcPts val="0"/>
              </a:spcAft>
              <a:buSzPts val="1600"/>
              <a:buNone/>
              <a:defRPr b="1" sz="1600"/>
            </a:lvl7pPr>
            <a:lvl8pPr indent="-228600" lvl="7" marL="3657600" algn="l">
              <a:lnSpc>
                <a:spcPct val="90000"/>
              </a:lnSpc>
              <a:spcBef>
                <a:spcPts val="800"/>
              </a:spcBef>
              <a:spcAft>
                <a:spcPts val="0"/>
              </a:spcAft>
              <a:buSzPts val="1600"/>
              <a:buNone/>
              <a:defRPr b="1" sz="1600"/>
            </a:lvl8pPr>
            <a:lvl9pPr indent="-228600" lvl="8" marL="4114800" algn="l">
              <a:lnSpc>
                <a:spcPct val="90000"/>
              </a:lnSpc>
              <a:spcBef>
                <a:spcPts val="800"/>
              </a:spcBef>
              <a:spcAft>
                <a:spcPts val="0"/>
              </a:spcAft>
              <a:buSzPts val="1600"/>
              <a:buNone/>
              <a:defRPr b="1" sz="1600"/>
            </a:lvl9pPr>
          </a:lstStyle>
          <a:p/>
        </p:txBody>
      </p:sp>
      <p:sp>
        <p:nvSpPr>
          <p:cNvPr id="126" name="Google Shape;126;p20"/>
          <p:cNvSpPr txBox="1"/>
          <p:nvPr>
            <p:ph idx="2" type="body"/>
          </p:nvPr>
        </p:nvSpPr>
        <p:spPr>
          <a:xfrm>
            <a:off x="1069848" y="2755898"/>
            <a:ext cx="4755000" cy="32004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sz="1800"/>
            </a:lvl1pPr>
            <a:lvl2pPr indent="-355600" lvl="1" marL="914400" algn="l">
              <a:lnSpc>
                <a:spcPct val="90000"/>
              </a:lnSpc>
              <a:spcBef>
                <a:spcPts val="1000"/>
              </a:spcBef>
              <a:spcAft>
                <a:spcPts val="0"/>
              </a:spcAft>
              <a:buSzPts val="2000"/>
              <a:buChar char="•"/>
              <a:defRPr sz="1600"/>
            </a:lvl2pPr>
            <a:lvl3pPr indent="-342900" lvl="2" marL="1371600" algn="l">
              <a:lnSpc>
                <a:spcPct val="90000"/>
              </a:lnSpc>
              <a:spcBef>
                <a:spcPts val="800"/>
              </a:spcBef>
              <a:spcAft>
                <a:spcPts val="0"/>
              </a:spcAft>
              <a:buSzPts val="1800"/>
              <a:buChar char="✔"/>
              <a:defRPr sz="1400"/>
            </a:lvl3pPr>
            <a:lvl4pPr indent="-330200" lvl="3" marL="1828800" algn="l">
              <a:lnSpc>
                <a:spcPct val="90000"/>
              </a:lnSpc>
              <a:spcBef>
                <a:spcPts val="800"/>
              </a:spcBef>
              <a:spcAft>
                <a:spcPts val="0"/>
              </a:spcAft>
              <a:buSzPts val="1600"/>
              <a:buChar char="•"/>
              <a:defRPr sz="1400"/>
            </a:lvl4pPr>
            <a:lvl5pPr indent="-330200" lvl="4" marL="2286000" algn="l">
              <a:lnSpc>
                <a:spcPct val="90000"/>
              </a:lnSpc>
              <a:spcBef>
                <a:spcPts val="800"/>
              </a:spcBef>
              <a:spcAft>
                <a:spcPts val="0"/>
              </a:spcAft>
              <a:buSzPts val="1600"/>
              <a:buChar char="•"/>
              <a:defRPr sz="1400"/>
            </a:lvl5pPr>
            <a:lvl6pPr indent="-330200" lvl="5" marL="2743200" algn="l">
              <a:lnSpc>
                <a:spcPct val="90000"/>
              </a:lnSpc>
              <a:spcBef>
                <a:spcPts val="800"/>
              </a:spcBef>
              <a:spcAft>
                <a:spcPts val="0"/>
              </a:spcAft>
              <a:buSzPts val="1600"/>
              <a:buChar char="•"/>
              <a:defRPr sz="1400"/>
            </a:lvl6pPr>
            <a:lvl7pPr indent="-330200" lvl="6" marL="3200400" algn="l">
              <a:lnSpc>
                <a:spcPct val="90000"/>
              </a:lnSpc>
              <a:spcBef>
                <a:spcPts val="800"/>
              </a:spcBef>
              <a:spcAft>
                <a:spcPts val="0"/>
              </a:spcAft>
              <a:buSzPts val="1600"/>
              <a:buChar char="•"/>
              <a:defRPr sz="1400"/>
            </a:lvl7pPr>
            <a:lvl8pPr indent="-330200" lvl="7" marL="3657600" algn="l">
              <a:lnSpc>
                <a:spcPct val="90000"/>
              </a:lnSpc>
              <a:spcBef>
                <a:spcPts val="800"/>
              </a:spcBef>
              <a:spcAft>
                <a:spcPts val="0"/>
              </a:spcAft>
              <a:buSzPts val="1600"/>
              <a:buChar char="•"/>
              <a:defRPr sz="1400"/>
            </a:lvl8pPr>
            <a:lvl9pPr indent="-330200" lvl="8" marL="4114800" algn="l">
              <a:lnSpc>
                <a:spcPct val="90000"/>
              </a:lnSpc>
              <a:spcBef>
                <a:spcPts val="800"/>
              </a:spcBef>
              <a:spcAft>
                <a:spcPts val="0"/>
              </a:spcAft>
              <a:buSzPts val="1600"/>
              <a:buChar char="•"/>
              <a:defRPr sz="1400"/>
            </a:lvl9pPr>
          </a:lstStyle>
          <a:p/>
        </p:txBody>
      </p:sp>
      <p:sp>
        <p:nvSpPr>
          <p:cNvPr id="127" name="Google Shape;127;p20"/>
          <p:cNvSpPr txBox="1"/>
          <p:nvPr>
            <p:ph idx="3" type="body"/>
          </p:nvPr>
        </p:nvSpPr>
        <p:spPr>
          <a:xfrm>
            <a:off x="6373368" y="2074334"/>
            <a:ext cx="4755000" cy="64020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0"/>
              </a:spcBef>
              <a:spcAft>
                <a:spcPts val="0"/>
              </a:spcAft>
              <a:buSzPts val="2400"/>
              <a:buNone/>
              <a:defRPr b="0" sz="1900">
                <a:solidFill>
                  <a:schemeClr val="lt2"/>
                </a:solidFill>
              </a:defRPr>
            </a:lvl1pPr>
            <a:lvl2pPr indent="-228600" lvl="1" marL="914400" algn="l">
              <a:lnSpc>
                <a:spcPct val="90000"/>
              </a:lnSpc>
              <a:spcBef>
                <a:spcPts val="1000"/>
              </a:spcBef>
              <a:spcAft>
                <a:spcPts val="0"/>
              </a:spcAft>
              <a:buSzPts val="2000"/>
              <a:buNone/>
              <a:defRPr b="1" sz="19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SzPts val="1600"/>
              <a:buNone/>
              <a:defRPr b="1" sz="1600"/>
            </a:lvl4pPr>
            <a:lvl5pPr indent="-228600" lvl="4" marL="2286000" algn="l">
              <a:lnSpc>
                <a:spcPct val="90000"/>
              </a:lnSpc>
              <a:spcBef>
                <a:spcPts val="800"/>
              </a:spcBef>
              <a:spcAft>
                <a:spcPts val="0"/>
              </a:spcAft>
              <a:buSzPts val="1600"/>
              <a:buNone/>
              <a:defRPr b="1" sz="1600"/>
            </a:lvl5pPr>
            <a:lvl6pPr indent="-228600" lvl="5" marL="2743200" algn="l">
              <a:lnSpc>
                <a:spcPct val="90000"/>
              </a:lnSpc>
              <a:spcBef>
                <a:spcPts val="800"/>
              </a:spcBef>
              <a:spcAft>
                <a:spcPts val="0"/>
              </a:spcAft>
              <a:buSzPts val="1600"/>
              <a:buNone/>
              <a:defRPr b="1" sz="1600"/>
            </a:lvl6pPr>
            <a:lvl7pPr indent="-228600" lvl="6" marL="3200400" algn="l">
              <a:lnSpc>
                <a:spcPct val="90000"/>
              </a:lnSpc>
              <a:spcBef>
                <a:spcPts val="800"/>
              </a:spcBef>
              <a:spcAft>
                <a:spcPts val="0"/>
              </a:spcAft>
              <a:buSzPts val="1600"/>
              <a:buNone/>
              <a:defRPr b="1" sz="1600"/>
            </a:lvl7pPr>
            <a:lvl8pPr indent="-228600" lvl="7" marL="3657600" algn="l">
              <a:lnSpc>
                <a:spcPct val="90000"/>
              </a:lnSpc>
              <a:spcBef>
                <a:spcPts val="800"/>
              </a:spcBef>
              <a:spcAft>
                <a:spcPts val="0"/>
              </a:spcAft>
              <a:buSzPts val="1600"/>
              <a:buNone/>
              <a:defRPr b="1" sz="1600"/>
            </a:lvl8pPr>
            <a:lvl9pPr indent="-228600" lvl="8" marL="4114800" algn="l">
              <a:lnSpc>
                <a:spcPct val="90000"/>
              </a:lnSpc>
              <a:spcBef>
                <a:spcPts val="800"/>
              </a:spcBef>
              <a:spcAft>
                <a:spcPts val="0"/>
              </a:spcAft>
              <a:buSzPts val="1600"/>
              <a:buNone/>
              <a:defRPr b="1" sz="1600"/>
            </a:lvl9pPr>
          </a:lstStyle>
          <a:p/>
        </p:txBody>
      </p:sp>
      <p:sp>
        <p:nvSpPr>
          <p:cNvPr id="128" name="Google Shape;128;p20"/>
          <p:cNvSpPr txBox="1"/>
          <p:nvPr>
            <p:ph idx="4" type="body"/>
          </p:nvPr>
        </p:nvSpPr>
        <p:spPr>
          <a:xfrm>
            <a:off x="6373368" y="2756581"/>
            <a:ext cx="4755000" cy="32004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sz="1800"/>
            </a:lvl1pPr>
            <a:lvl2pPr indent="-355600" lvl="1" marL="914400" algn="l">
              <a:lnSpc>
                <a:spcPct val="90000"/>
              </a:lnSpc>
              <a:spcBef>
                <a:spcPts val="1000"/>
              </a:spcBef>
              <a:spcAft>
                <a:spcPts val="0"/>
              </a:spcAft>
              <a:buSzPts val="2000"/>
              <a:buChar char="•"/>
              <a:defRPr sz="1600"/>
            </a:lvl2pPr>
            <a:lvl3pPr indent="-342900" lvl="2" marL="1371600" algn="l">
              <a:lnSpc>
                <a:spcPct val="90000"/>
              </a:lnSpc>
              <a:spcBef>
                <a:spcPts val="800"/>
              </a:spcBef>
              <a:spcAft>
                <a:spcPts val="0"/>
              </a:spcAft>
              <a:buSzPts val="1800"/>
              <a:buChar char="✔"/>
              <a:defRPr sz="1400"/>
            </a:lvl3pPr>
            <a:lvl4pPr indent="-330200" lvl="3" marL="1828800" algn="l">
              <a:lnSpc>
                <a:spcPct val="90000"/>
              </a:lnSpc>
              <a:spcBef>
                <a:spcPts val="800"/>
              </a:spcBef>
              <a:spcAft>
                <a:spcPts val="0"/>
              </a:spcAft>
              <a:buSzPts val="1600"/>
              <a:buChar char="•"/>
              <a:defRPr sz="1400"/>
            </a:lvl4pPr>
            <a:lvl5pPr indent="-330200" lvl="4" marL="2286000" algn="l">
              <a:lnSpc>
                <a:spcPct val="90000"/>
              </a:lnSpc>
              <a:spcBef>
                <a:spcPts val="800"/>
              </a:spcBef>
              <a:spcAft>
                <a:spcPts val="0"/>
              </a:spcAft>
              <a:buSzPts val="1600"/>
              <a:buChar char="•"/>
              <a:defRPr sz="1400"/>
            </a:lvl5pPr>
            <a:lvl6pPr indent="-330200" lvl="5" marL="2743200" algn="l">
              <a:lnSpc>
                <a:spcPct val="90000"/>
              </a:lnSpc>
              <a:spcBef>
                <a:spcPts val="800"/>
              </a:spcBef>
              <a:spcAft>
                <a:spcPts val="0"/>
              </a:spcAft>
              <a:buSzPts val="1600"/>
              <a:buChar char="•"/>
              <a:defRPr sz="1400"/>
            </a:lvl6pPr>
            <a:lvl7pPr indent="-330200" lvl="6" marL="3200400" algn="l">
              <a:lnSpc>
                <a:spcPct val="90000"/>
              </a:lnSpc>
              <a:spcBef>
                <a:spcPts val="800"/>
              </a:spcBef>
              <a:spcAft>
                <a:spcPts val="0"/>
              </a:spcAft>
              <a:buSzPts val="1600"/>
              <a:buChar char="•"/>
              <a:defRPr sz="1400"/>
            </a:lvl7pPr>
            <a:lvl8pPr indent="-330200" lvl="7" marL="3657600" algn="l">
              <a:lnSpc>
                <a:spcPct val="90000"/>
              </a:lnSpc>
              <a:spcBef>
                <a:spcPts val="800"/>
              </a:spcBef>
              <a:spcAft>
                <a:spcPts val="0"/>
              </a:spcAft>
              <a:buSzPts val="1600"/>
              <a:buChar char="•"/>
              <a:defRPr sz="1400"/>
            </a:lvl8pPr>
            <a:lvl9pPr indent="-330200" lvl="8" marL="4114800" algn="l">
              <a:lnSpc>
                <a:spcPct val="90000"/>
              </a:lnSpc>
              <a:spcBef>
                <a:spcPts val="800"/>
              </a:spcBef>
              <a:spcAft>
                <a:spcPts val="0"/>
              </a:spcAft>
              <a:buSzPts val="1600"/>
              <a:buChar char="•"/>
              <a:defRPr sz="1400"/>
            </a:lvl9pPr>
          </a:lstStyle>
          <a:p/>
        </p:txBody>
      </p:sp>
      <p:sp>
        <p:nvSpPr>
          <p:cNvPr id="129" name="Google Shape;129;p20"/>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0" name="Google Shape;130;p20"/>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1" name="Google Shape;131;p2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32" name="Shape 132"/>
        <p:cNvGrpSpPr/>
        <p:nvPr/>
      </p:nvGrpSpPr>
      <p:grpSpPr>
        <a:xfrm>
          <a:off x="0" y="0"/>
          <a:ext cx="0" cy="0"/>
          <a:chOff x="0" y="0"/>
          <a:chExt cx="0" cy="0"/>
        </a:xfrm>
      </p:grpSpPr>
      <p:sp>
        <p:nvSpPr>
          <p:cNvPr id="133" name="Google Shape;133;p2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4" name="Google Shape;134;p21"/>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135" name="Google Shape;135;p21"/>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36" name="Google Shape;136;p21"/>
          <p:cNvSpPr txBox="1"/>
          <p:nvPr>
            <p:ph idx="3" type="body"/>
          </p:nvPr>
        </p:nvSpPr>
        <p:spPr>
          <a:xfrm>
            <a:off x="6324600" y="1828800"/>
            <a:ext cx="4572000" cy="8478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137" name="Google Shape;137;p21"/>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38" name="Google Shape;138;p2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p21"/>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0" name="Google Shape;140;p2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6" name="Shape 26"/>
        <p:cNvGrpSpPr/>
        <p:nvPr/>
      </p:nvGrpSpPr>
      <p:grpSpPr>
        <a:xfrm>
          <a:off x="0" y="0"/>
          <a:ext cx="0" cy="0"/>
          <a:chOff x="0" y="0"/>
          <a:chExt cx="0" cy="0"/>
        </a:xfrm>
      </p:grpSpPr>
      <p:sp>
        <p:nvSpPr>
          <p:cNvPr id="27" name="Google Shape;27;p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3"/>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29" name="Google Shape;29;p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41" name="Shape 141"/>
        <p:cNvGrpSpPr/>
        <p:nvPr/>
      </p:nvGrpSpPr>
      <p:grpSpPr>
        <a:xfrm>
          <a:off x="0" y="0"/>
          <a:ext cx="0" cy="0"/>
          <a:chOff x="0" y="0"/>
          <a:chExt cx="0" cy="0"/>
        </a:xfrm>
      </p:grpSpPr>
      <p:sp>
        <p:nvSpPr>
          <p:cNvPr id="142" name="Google Shape;142;p22"/>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143" name="Google Shape;143;p22"/>
          <p:cNvSpPr/>
          <p:nvPr>
            <p:ph idx="2" type="pic"/>
          </p:nvPr>
        </p:nvSpPr>
        <p:spPr>
          <a:xfrm>
            <a:off x="4724400" y="1828801"/>
            <a:ext cx="6172200" cy="4343400"/>
          </a:xfrm>
          <a:prstGeom prst="rect">
            <a:avLst/>
          </a:prstGeom>
          <a:noFill/>
          <a:ln>
            <a:noFill/>
          </a:ln>
        </p:spPr>
      </p:sp>
      <p:sp>
        <p:nvSpPr>
          <p:cNvPr id="144" name="Google Shape;144;p22"/>
          <p:cNvSpPr txBox="1"/>
          <p:nvPr>
            <p:ph idx="1" type="body"/>
          </p:nvPr>
        </p:nvSpPr>
        <p:spPr>
          <a:xfrm>
            <a:off x="1295400" y="1828800"/>
            <a:ext cx="3017400" cy="43434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145" name="Google Shape;145;p2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6" name="Google Shape;146;p22"/>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7" name="Google Shape;147;p2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with Captions">
  <p:cSld name="Two Pictures with Captions">
    <p:spTree>
      <p:nvGrpSpPr>
        <p:cNvPr id="148" name="Shape 148"/>
        <p:cNvGrpSpPr/>
        <p:nvPr/>
      </p:nvGrpSpPr>
      <p:grpSpPr>
        <a:xfrm>
          <a:off x="0" y="0"/>
          <a:ext cx="0" cy="0"/>
          <a:chOff x="0" y="0"/>
          <a:chExt cx="0" cy="0"/>
        </a:xfrm>
      </p:grpSpPr>
      <p:sp>
        <p:nvSpPr>
          <p:cNvPr id="149" name="Google Shape;149;p23"/>
          <p:cNvSpPr/>
          <p:nvPr/>
        </p:nvSpPr>
        <p:spPr>
          <a:xfrm>
            <a:off x="1295400"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0" name="Google Shape;150;p23"/>
          <p:cNvSpPr/>
          <p:nvPr/>
        </p:nvSpPr>
        <p:spPr>
          <a:xfrm>
            <a:off x="6324599"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1" name="Google Shape;151;p23"/>
          <p:cNvSpPr/>
          <p:nvPr/>
        </p:nvSpPr>
        <p:spPr>
          <a:xfrm>
            <a:off x="1295400"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2" name="Google Shape;152;p23"/>
          <p:cNvSpPr/>
          <p:nvPr/>
        </p:nvSpPr>
        <p:spPr>
          <a:xfrm>
            <a:off x="6324599"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3" name="Google Shape;153;p2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154" name="Google Shape;154;p23"/>
          <p:cNvSpPr/>
          <p:nvPr>
            <p:ph idx="2" type="pic"/>
          </p:nvPr>
        </p:nvSpPr>
        <p:spPr>
          <a:xfrm>
            <a:off x="1298448" y="1828801"/>
            <a:ext cx="4572000" cy="3429000"/>
          </a:xfrm>
          <a:prstGeom prst="rect">
            <a:avLst/>
          </a:prstGeom>
          <a:noFill/>
          <a:ln>
            <a:noFill/>
          </a:ln>
        </p:spPr>
      </p:sp>
      <p:sp>
        <p:nvSpPr>
          <p:cNvPr id="155" name="Google Shape;155;p23"/>
          <p:cNvSpPr txBox="1"/>
          <p:nvPr>
            <p:ph idx="1" type="body"/>
          </p:nvPr>
        </p:nvSpPr>
        <p:spPr>
          <a:xfrm>
            <a:off x="1371273"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descr="An empty placeholder to add an image. Click on the placeholder and select the image that you wish to add" id="156" name="Google Shape;156;p23"/>
          <p:cNvSpPr/>
          <p:nvPr>
            <p:ph idx="3" type="pic"/>
          </p:nvPr>
        </p:nvSpPr>
        <p:spPr>
          <a:xfrm>
            <a:off x="6324600" y="1828801"/>
            <a:ext cx="4572000" cy="3429000"/>
          </a:xfrm>
          <a:prstGeom prst="rect">
            <a:avLst/>
          </a:prstGeom>
          <a:noFill/>
          <a:ln>
            <a:noFill/>
          </a:ln>
        </p:spPr>
      </p:sp>
      <p:sp>
        <p:nvSpPr>
          <p:cNvPr id="157" name="Google Shape;157;p23"/>
          <p:cNvSpPr txBox="1"/>
          <p:nvPr>
            <p:ph idx="4" type="body"/>
          </p:nvPr>
        </p:nvSpPr>
        <p:spPr>
          <a:xfrm>
            <a:off x="6412954"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158" name="Google Shape;158;p2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9" name="Google Shape;159;p23"/>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0" name="Google Shape;160;p2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61" name="Shape 161"/>
        <p:cNvGrpSpPr/>
        <p:nvPr/>
      </p:nvGrpSpPr>
      <p:grpSpPr>
        <a:xfrm>
          <a:off x="0" y="0"/>
          <a:ext cx="0" cy="0"/>
          <a:chOff x="0" y="0"/>
          <a:chExt cx="0" cy="0"/>
        </a:xfrm>
      </p:grpSpPr>
      <p:sp>
        <p:nvSpPr>
          <p:cNvPr id="162" name="Google Shape;162;p2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 name="Google Shape;163;p24"/>
          <p:cNvSpPr txBox="1"/>
          <p:nvPr>
            <p:ph idx="1" type="body"/>
          </p:nvPr>
        </p:nvSpPr>
        <p:spPr>
          <a:xfrm rot="5400000">
            <a:off x="3924300" y="-800100"/>
            <a:ext cx="4343400" cy="960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64" name="Google Shape;164;p24"/>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5" name="Google Shape;165;p24"/>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6" name="Google Shape;166;p2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6" name="Shape 176"/>
        <p:cNvGrpSpPr/>
        <p:nvPr/>
      </p:nvGrpSpPr>
      <p:grpSpPr>
        <a:xfrm>
          <a:off x="0" y="0"/>
          <a:ext cx="0" cy="0"/>
          <a:chOff x="0" y="0"/>
          <a:chExt cx="0" cy="0"/>
        </a:xfrm>
      </p:grpSpPr>
      <p:sp>
        <p:nvSpPr>
          <p:cNvPr id="177" name="Google Shape;177;p2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78" name="Google Shape;178;p26"/>
          <p:cNvSpPr txBox="1"/>
          <p:nvPr>
            <p:ph idx="1" type="body"/>
          </p:nvPr>
        </p:nvSpPr>
        <p:spPr>
          <a:xfrm>
            <a:off x="1295400" y="1828800"/>
            <a:ext cx="9601200" cy="43437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179" name="Google Shape;179;p26"/>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80" name="Google Shape;180;p26"/>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81" name="Google Shape;181;p26"/>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showMasterSp="0">
  <p:cSld name="Title Slide with Picture">
    <p:spTree>
      <p:nvGrpSpPr>
        <p:cNvPr id="182" name="Shape 182"/>
        <p:cNvGrpSpPr/>
        <p:nvPr/>
      </p:nvGrpSpPr>
      <p:grpSpPr>
        <a:xfrm>
          <a:off x="0" y="0"/>
          <a:ext cx="0" cy="0"/>
          <a:chOff x="0" y="0"/>
          <a:chExt cx="0" cy="0"/>
        </a:xfrm>
      </p:grpSpPr>
      <p:sp>
        <p:nvSpPr>
          <p:cNvPr id="183" name="Google Shape;183;p27"/>
          <p:cNvSpPr/>
          <p:nvPr/>
        </p:nvSpPr>
        <p:spPr>
          <a:xfrm>
            <a:off x="6540504" y="0"/>
            <a:ext cx="5647964" cy="6858000"/>
          </a:xfrm>
          <a:custGeom>
            <a:rect b="b" l="l" r="r" t="t"/>
            <a:pathLst>
              <a:path extrusionOk="0" h="6858000" w="4238622">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84" name="Google Shape;184;p27"/>
          <p:cNvSpPr/>
          <p:nvPr/>
        </p:nvSpPr>
        <p:spPr>
          <a:xfrm>
            <a:off x="6256868"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85" name="Google Shape;185;p27"/>
          <p:cNvSpPr/>
          <p:nvPr/>
        </p:nvSpPr>
        <p:spPr>
          <a:xfrm>
            <a:off x="5979587"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86" name="Google Shape;186;p27"/>
          <p:cNvSpPr txBox="1"/>
          <p:nvPr>
            <p:ph type="ctrTitle"/>
          </p:nvPr>
        </p:nvSpPr>
        <p:spPr>
          <a:xfrm>
            <a:off x="1295401" y="1873584"/>
            <a:ext cx="5120700" cy="256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187" name="Google Shape;187;p27"/>
          <p:cNvSpPr/>
          <p:nvPr>
            <p:ph idx="2" type="pic"/>
          </p:nvPr>
        </p:nvSpPr>
        <p:spPr>
          <a:xfrm>
            <a:off x="6743703" y="0"/>
            <a:ext cx="5448300" cy="6858000"/>
          </a:xfrm>
          <a:prstGeom prst="rect">
            <a:avLst/>
          </a:prstGeom>
          <a:noFill/>
          <a:ln>
            <a:noFill/>
          </a:ln>
        </p:spPr>
      </p:sp>
      <p:sp>
        <p:nvSpPr>
          <p:cNvPr id="188" name="Google Shape;188;p27"/>
          <p:cNvSpPr txBox="1"/>
          <p:nvPr>
            <p:ph idx="1" type="subTitle"/>
          </p:nvPr>
        </p:nvSpPr>
        <p:spPr>
          <a:xfrm>
            <a:off x="1295401" y="4572000"/>
            <a:ext cx="5120700" cy="16005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900"/>
              </a:spcBef>
              <a:spcAft>
                <a:spcPts val="0"/>
              </a:spcAft>
              <a:buClr>
                <a:srgbClr val="3A3D4B"/>
              </a:buClr>
              <a:buSzPts val="2400"/>
              <a:buNone/>
              <a:defRPr sz="2400"/>
            </a:lvl1pPr>
            <a:lvl2pPr lvl="1" algn="ctr">
              <a:lnSpc>
                <a:spcPct val="90000"/>
              </a:lnSpc>
              <a:spcBef>
                <a:spcPts val="1100"/>
              </a:spcBef>
              <a:spcAft>
                <a:spcPts val="0"/>
              </a:spcAft>
              <a:buSzPts val="2000"/>
              <a:buNone/>
              <a:defRPr sz="2000"/>
            </a:lvl2pPr>
            <a:lvl3pPr lvl="2" algn="ctr">
              <a:lnSpc>
                <a:spcPct val="90000"/>
              </a:lnSpc>
              <a:spcBef>
                <a:spcPts val="800"/>
              </a:spcBef>
              <a:spcAft>
                <a:spcPts val="0"/>
              </a:spcAft>
              <a:buSzPts val="1900"/>
              <a:buNone/>
              <a:defRPr sz="19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89" name="Shape 189"/>
        <p:cNvGrpSpPr/>
        <p:nvPr/>
      </p:nvGrpSpPr>
      <p:grpSpPr>
        <a:xfrm>
          <a:off x="0" y="0"/>
          <a:ext cx="0" cy="0"/>
          <a:chOff x="0" y="0"/>
          <a:chExt cx="0" cy="0"/>
        </a:xfrm>
      </p:grpSpPr>
      <p:sp>
        <p:nvSpPr>
          <p:cNvPr id="190" name="Google Shape;190;p28"/>
          <p:cNvSpPr/>
          <p:nvPr/>
        </p:nvSpPr>
        <p:spPr>
          <a:xfrm>
            <a:off x="8429022" y="0"/>
            <a:ext cx="3762978" cy="6858000"/>
          </a:xfrm>
          <a:custGeom>
            <a:rect b="b" l="l" r="r" t="t"/>
            <a:pathLst>
              <a:path extrusionOk="0" h="6858000" w="3762978">
                <a:moveTo>
                  <a:pt x="0" y="0"/>
                </a:moveTo>
                <a:lnTo>
                  <a:pt x="3762978" y="0"/>
                </a:lnTo>
                <a:lnTo>
                  <a:pt x="3762978" y="6858000"/>
                </a:lnTo>
                <a:lnTo>
                  <a:pt x="338667" y="6858000"/>
                </a:lnTo>
                <a:lnTo>
                  <a:pt x="1189567"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1" name="Google Shape;191;p28"/>
          <p:cNvSpPr/>
          <p:nvPr/>
        </p:nvSpPr>
        <p:spPr>
          <a:xfrm>
            <a:off x="8145385"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2" name="Google Shape;192;p28"/>
          <p:cNvSpPr/>
          <p:nvPr/>
        </p:nvSpPr>
        <p:spPr>
          <a:xfrm>
            <a:off x="7807568"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3" name="Google Shape;193;p28"/>
          <p:cNvSpPr txBox="1"/>
          <p:nvPr>
            <p:ph type="ctrTitle"/>
          </p:nvPr>
        </p:nvSpPr>
        <p:spPr>
          <a:xfrm>
            <a:off x="1295400" y="1873584"/>
            <a:ext cx="6400800" cy="256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94" name="Google Shape;194;p28"/>
          <p:cNvSpPr txBox="1"/>
          <p:nvPr>
            <p:ph idx="1" type="subTitle"/>
          </p:nvPr>
        </p:nvSpPr>
        <p:spPr>
          <a:xfrm>
            <a:off x="1295400" y="4572000"/>
            <a:ext cx="6400800" cy="16005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100"/>
              </a:spcBef>
              <a:spcAft>
                <a:spcPts val="0"/>
              </a:spcAft>
              <a:buSzPts val="2000"/>
              <a:buNone/>
              <a:defRPr sz="2000"/>
            </a:lvl2pPr>
            <a:lvl3pPr lvl="2" algn="ctr">
              <a:lnSpc>
                <a:spcPct val="90000"/>
              </a:lnSpc>
              <a:spcBef>
                <a:spcPts val="800"/>
              </a:spcBef>
              <a:spcAft>
                <a:spcPts val="0"/>
              </a:spcAft>
              <a:buSzPts val="1900"/>
              <a:buNone/>
              <a:defRPr sz="19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spTree>
      <p:nvGrpSpPr>
        <p:cNvPr id="195" name="Shape 195"/>
        <p:cNvGrpSpPr/>
        <p:nvPr/>
      </p:nvGrpSpPr>
      <p:grpSpPr>
        <a:xfrm>
          <a:off x="0" y="0"/>
          <a:ext cx="0" cy="0"/>
          <a:chOff x="0" y="0"/>
          <a:chExt cx="0" cy="0"/>
        </a:xfrm>
      </p:grpSpPr>
      <p:sp>
        <p:nvSpPr>
          <p:cNvPr id="196" name="Google Shape;196;p29"/>
          <p:cNvSpPr/>
          <p:nvPr/>
        </p:nvSpPr>
        <p:spPr>
          <a:xfrm>
            <a:off x="9622368" y="0"/>
            <a:ext cx="2568026" cy="6858000"/>
          </a:xfrm>
          <a:custGeom>
            <a:rect b="b" l="l" r="r" t="t"/>
            <a:pathLst>
              <a:path extrusionOk="0" h="6858000" w="1927224">
                <a:moveTo>
                  <a:pt x="0" y="0"/>
                </a:moveTo>
                <a:lnTo>
                  <a:pt x="1927224" y="0"/>
                </a:lnTo>
                <a:lnTo>
                  <a:pt x="1927224"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7" name="Google Shape;197;p29"/>
          <p:cNvSpPr/>
          <p:nvPr/>
        </p:nvSpPr>
        <p:spPr>
          <a:xfrm>
            <a:off x="9237132"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a:effectLst>
            <a:outerShdw blurRad="101600" rotWithShape="0" algn="l" dist="50800">
              <a:srgbClr val="000000">
                <a:alpha val="22745"/>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8" name="Google Shape;198;p29"/>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outerShdw blurRad="101600" rotWithShape="0" algn="l" dist="50800">
              <a:srgbClr val="000000">
                <a:alpha val="22745"/>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9" name="Google Shape;199;p29"/>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00" name="Google Shape;200;p29"/>
          <p:cNvSpPr txBox="1"/>
          <p:nvPr>
            <p:ph type="title"/>
          </p:nvPr>
        </p:nvSpPr>
        <p:spPr>
          <a:xfrm>
            <a:off x="1295398" y="2914650"/>
            <a:ext cx="8046900" cy="1557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3200"/>
              <a:buFont typeface="Calibri"/>
              <a:buNone/>
              <a:defRPr sz="32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01" name="Google Shape;201;p29"/>
          <p:cNvSpPr txBox="1"/>
          <p:nvPr>
            <p:ph idx="1" type="body"/>
          </p:nvPr>
        </p:nvSpPr>
        <p:spPr>
          <a:xfrm>
            <a:off x="1295398" y="4589463"/>
            <a:ext cx="8046900" cy="1011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400"/>
              <a:buNone/>
              <a:defRPr sz="2400">
                <a:solidFill>
                  <a:srgbClr val="3A3D4B"/>
                </a:solidFill>
              </a:defRPr>
            </a:lvl1pPr>
            <a:lvl2pPr indent="-228600" lvl="1" marL="914400" algn="l">
              <a:lnSpc>
                <a:spcPct val="90000"/>
              </a:lnSpc>
              <a:spcBef>
                <a:spcPts val="1100"/>
              </a:spcBef>
              <a:spcAft>
                <a:spcPts val="0"/>
              </a:spcAft>
              <a:buSzPts val="2000"/>
              <a:buNone/>
              <a:defRPr sz="2000">
                <a:solidFill>
                  <a:srgbClr val="999999"/>
                </a:solidFill>
              </a:defRPr>
            </a:lvl2pPr>
            <a:lvl3pPr indent="-228600" lvl="2" marL="1371600" algn="l">
              <a:lnSpc>
                <a:spcPct val="90000"/>
              </a:lnSpc>
              <a:spcBef>
                <a:spcPts val="800"/>
              </a:spcBef>
              <a:spcAft>
                <a:spcPts val="0"/>
              </a:spcAft>
              <a:buSzPts val="1900"/>
              <a:buNone/>
              <a:defRPr sz="1900">
                <a:solidFill>
                  <a:srgbClr val="999999"/>
                </a:solidFill>
              </a:defRPr>
            </a:lvl3pPr>
            <a:lvl4pPr indent="-228600" lvl="3" marL="1828800" algn="l">
              <a:lnSpc>
                <a:spcPct val="90000"/>
              </a:lnSpc>
              <a:spcBef>
                <a:spcPts val="800"/>
              </a:spcBef>
              <a:spcAft>
                <a:spcPts val="0"/>
              </a:spcAft>
              <a:buClr>
                <a:srgbClr val="999999"/>
              </a:buClr>
              <a:buSzPts val="1600"/>
              <a:buNone/>
              <a:defRPr sz="1600">
                <a:solidFill>
                  <a:srgbClr val="999999"/>
                </a:solidFill>
              </a:defRPr>
            </a:lvl4pPr>
            <a:lvl5pPr indent="-228600" lvl="4" marL="2286000" algn="l">
              <a:lnSpc>
                <a:spcPct val="90000"/>
              </a:lnSpc>
              <a:spcBef>
                <a:spcPts val="800"/>
              </a:spcBef>
              <a:spcAft>
                <a:spcPts val="0"/>
              </a:spcAft>
              <a:buClr>
                <a:srgbClr val="999999"/>
              </a:buClr>
              <a:buSzPts val="1600"/>
              <a:buNone/>
              <a:defRPr sz="1600">
                <a:solidFill>
                  <a:srgbClr val="999999"/>
                </a:solidFill>
              </a:defRPr>
            </a:lvl5pPr>
            <a:lvl6pPr indent="-228600" lvl="5" marL="2743200" algn="l">
              <a:lnSpc>
                <a:spcPct val="90000"/>
              </a:lnSpc>
              <a:spcBef>
                <a:spcPts val="800"/>
              </a:spcBef>
              <a:spcAft>
                <a:spcPts val="0"/>
              </a:spcAft>
              <a:buClr>
                <a:srgbClr val="999999"/>
              </a:buClr>
              <a:buSzPts val="1600"/>
              <a:buNone/>
              <a:defRPr sz="1600">
                <a:solidFill>
                  <a:srgbClr val="999999"/>
                </a:solidFill>
              </a:defRPr>
            </a:lvl6pPr>
            <a:lvl7pPr indent="-228600" lvl="6" marL="3200400" algn="l">
              <a:lnSpc>
                <a:spcPct val="90000"/>
              </a:lnSpc>
              <a:spcBef>
                <a:spcPts val="800"/>
              </a:spcBef>
              <a:spcAft>
                <a:spcPts val="0"/>
              </a:spcAft>
              <a:buClr>
                <a:srgbClr val="999999"/>
              </a:buClr>
              <a:buSzPts val="1600"/>
              <a:buNone/>
              <a:defRPr sz="1600">
                <a:solidFill>
                  <a:srgbClr val="999999"/>
                </a:solidFill>
              </a:defRPr>
            </a:lvl7pPr>
            <a:lvl8pPr indent="-228600" lvl="7" marL="3657600" algn="l">
              <a:lnSpc>
                <a:spcPct val="90000"/>
              </a:lnSpc>
              <a:spcBef>
                <a:spcPts val="800"/>
              </a:spcBef>
              <a:spcAft>
                <a:spcPts val="0"/>
              </a:spcAft>
              <a:buClr>
                <a:srgbClr val="999999"/>
              </a:buClr>
              <a:buSzPts val="1600"/>
              <a:buNone/>
              <a:defRPr sz="1600">
                <a:solidFill>
                  <a:srgbClr val="999999"/>
                </a:solidFill>
              </a:defRPr>
            </a:lvl8pPr>
            <a:lvl9pPr indent="-228600" lvl="8" marL="4114800" algn="l">
              <a:lnSpc>
                <a:spcPct val="90000"/>
              </a:lnSpc>
              <a:spcBef>
                <a:spcPts val="800"/>
              </a:spcBef>
              <a:spcAft>
                <a:spcPts val="0"/>
              </a:spcAft>
              <a:buClr>
                <a:srgbClr val="999999"/>
              </a:buClr>
              <a:buSzPts val="1600"/>
              <a:buNone/>
              <a:defRPr sz="1600">
                <a:solidFill>
                  <a:srgbClr val="999999"/>
                </a:solidFill>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1_Comparison">
    <p:spTree>
      <p:nvGrpSpPr>
        <p:cNvPr id="202" name="Shape 202"/>
        <p:cNvGrpSpPr/>
        <p:nvPr/>
      </p:nvGrpSpPr>
      <p:grpSpPr>
        <a:xfrm>
          <a:off x="0" y="0"/>
          <a:ext cx="0" cy="0"/>
          <a:chOff x="0" y="0"/>
          <a:chExt cx="0" cy="0"/>
        </a:xfrm>
      </p:grpSpPr>
      <p:sp>
        <p:nvSpPr>
          <p:cNvPr id="203" name="Google Shape;203;p3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Font typeface="Calibri"/>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04" name="Google Shape;204;p30"/>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05" name="Google Shape;205;p30"/>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06" name="Google Shape;206;p30"/>
          <p:cNvSpPr txBox="1"/>
          <p:nvPr>
            <p:ph idx="3" type="body"/>
          </p:nvPr>
        </p:nvSpPr>
        <p:spPr>
          <a:xfrm>
            <a:off x="6324600" y="1828800"/>
            <a:ext cx="4572000" cy="8481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07" name="Google Shape;207;p30"/>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08" name="Google Shape;208;p30"/>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Clr>
                <a:schemeClr val="dk1"/>
              </a:buClr>
              <a:buSzPts val="1500"/>
              <a:buFont typeface="Calibri"/>
              <a:buNone/>
              <a:defRPr/>
            </a:lvl1pPr>
            <a:lvl2pPr lvl="1" algn="l">
              <a:lnSpc>
                <a:spcPct val="100000"/>
              </a:lnSpc>
              <a:spcBef>
                <a:spcPts val="0"/>
              </a:spcBef>
              <a:spcAft>
                <a:spcPts val="0"/>
              </a:spcAft>
              <a:buClr>
                <a:schemeClr val="dk1"/>
              </a:buClr>
              <a:buSzPts val="1500"/>
              <a:buFont typeface="Book Antiqua"/>
              <a:buNone/>
              <a:defRPr/>
            </a:lvl2pPr>
            <a:lvl3pPr lvl="2" algn="l">
              <a:lnSpc>
                <a:spcPct val="100000"/>
              </a:lnSpc>
              <a:spcBef>
                <a:spcPts val="0"/>
              </a:spcBef>
              <a:spcAft>
                <a:spcPts val="0"/>
              </a:spcAft>
              <a:buClr>
                <a:schemeClr val="dk1"/>
              </a:buClr>
              <a:buSzPts val="1500"/>
              <a:buFont typeface="Book Antiqua"/>
              <a:buNone/>
              <a:defRPr/>
            </a:lvl3pPr>
            <a:lvl4pPr lvl="3" algn="l">
              <a:lnSpc>
                <a:spcPct val="100000"/>
              </a:lnSpc>
              <a:spcBef>
                <a:spcPts val="0"/>
              </a:spcBef>
              <a:spcAft>
                <a:spcPts val="0"/>
              </a:spcAft>
              <a:buClr>
                <a:schemeClr val="dk1"/>
              </a:buClr>
              <a:buSzPts val="1500"/>
              <a:buFont typeface="Book Antiqua"/>
              <a:buNone/>
              <a:defRPr/>
            </a:lvl4pPr>
            <a:lvl5pPr lvl="4" algn="l">
              <a:lnSpc>
                <a:spcPct val="100000"/>
              </a:lnSpc>
              <a:spcBef>
                <a:spcPts val="0"/>
              </a:spcBef>
              <a:spcAft>
                <a:spcPts val="0"/>
              </a:spcAft>
              <a:buClr>
                <a:schemeClr val="dk1"/>
              </a:buClr>
              <a:buSzPts val="1500"/>
              <a:buFont typeface="Book Antiqua"/>
              <a:buNone/>
              <a:defRPr/>
            </a:lvl5pPr>
            <a:lvl6pPr lvl="5" algn="l">
              <a:lnSpc>
                <a:spcPct val="100000"/>
              </a:lnSpc>
              <a:spcBef>
                <a:spcPts val="0"/>
              </a:spcBef>
              <a:spcAft>
                <a:spcPts val="0"/>
              </a:spcAft>
              <a:buClr>
                <a:schemeClr val="dk1"/>
              </a:buClr>
              <a:buSzPts val="1500"/>
              <a:buFont typeface="Book Antiqua"/>
              <a:buNone/>
              <a:defRPr/>
            </a:lvl6pPr>
            <a:lvl7pPr lvl="6" algn="l">
              <a:lnSpc>
                <a:spcPct val="100000"/>
              </a:lnSpc>
              <a:spcBef>
                <a:spcPts val="0"/>
              </a:spcBef>
              <a:spcAft>
                <a:spcPts val="0"/>
              </a:spcAft>
              <a:buClr>
                <a:schemeClr val="dk1"/>
              </a:buClr>
              <a:buSzPts val="1500"/>
              <a:buFont typeface="Book Antiqua"/>
              <a:buNone/>
              <a:defRPr/>
            </a:lvl7pPr>
            <a:lvl8pPr lvl="7" algn="l">
              <a:lnSpc>
                <a:spcPct val="100000"/>
              </a:lnSpc>
              <a:spcBef>
                <a:spcPts val="0"/>
              </a:spcBef>
              <a:spcAft>
                <a:spcPts val="0"/>
              </a:spcAft>
              <a:buClr>
                <a:schemeClr val="dk1"/>
              </a:buClr>
              <a:buSzPts val="1500"/>
              <a:buFont typeface="Book Antiqua"/>
              <a:buNone/>
              <a:defRPr/>
            </a:lvl8pPr>
            <a:lvl9pPr lvl="8" algn="l">
              <a:lnSpc>
                <a:spcPct val="100000"/>
              </a:lnSpc>
              <a:spcBef>
                <a:spcPts val="0"/>
              </a:spcBef>
              <a:spcAft>
                <a:spcPts val="0"/>
              </a:spcAft>
              <a:buClr>
                <a:schemeClr val="dk1"/>
              </a:buClr>
              <a:buSzPts val="1500"/>
              <a:buFont typeface="Book Antiqua"/>
              <a:buNone/>
              <a:defRPr/>
            </a:lvl9pPr>
          </a:lstStyle>
          <a:p/>
        </p:txBody>
      </p:sp>
      <p:sp>
        <p:nvSpPr>
          <p:cNvPr id="209" name="Google Shape;209;p30"/>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Clr>
                <a:schemeClr val="dk1"/>
              </a:buClr>
              <a:buSzPts val="1500"/>
              <a:buFont typeface="Book Antiqua"/>
              <a:buNone/>
              <a:defRPr/>
            </a:lvl1pPr>
            <a:lvl2pPr lvl="1" algn="l">
              <a:lnSpc>
                <a:spcPct val="100000"/>
              </a:lnSpc>
              <a:spcBef>
                <a:spcPts val="0"/>
              </a:spcBef>
              <a:spcAft>
                <a:spcPts val="0"/>
              </a:spcAft>
              <a:buClr>
                <a:schemeClr val="dk1"/>
              </a:buClr>
              <a:buSzPts val="1500"/>
              <a:buFont typeface="Book Antiqua"/>
              <a:buNone/>
              <a:defRPr/>
            </a:lvl2pPr>
            <a:lvl3pPr lvl="2" algn="l">
              <a:lnSpc>
                <a:spcPct val="100000"/>
              </a:lnSpc>
              <a:spcBef>
                <a:spcPts val="0"/>
              </a:spcBef>
              <a:spcAft>
                <a:spcPts val="0"/>
              </a:spcAft>
              <a:buClr>
                <a:schemeClr val="dk1"/>
              </a:buClr>
              <a:buSzPts val="1500"/>
              <a:buFont typeface="Book Antiqua"/>
              <a:buNone/>
              <a:defRPr/>
            </a:lvl3pPr>
            <a:lvl4pPr lvl="3" algn="l">
              <a:lnSpc>
                <a:spcPct val="100000"/>
              </a:lnSpc>
              <a:spcBef>
                <a:spcPts val="0"/>
              </a:spcBef>
              <a:spcAft>
                <a:spcPts val="0"/>
              </a:spcAft>
              <a:buClr>
                <a:schemeClr val="dk1"/>
              </a:buClr>
              <a:buSzPts val="1500"/>
              <a:buFont typeface="Book Antiqua"/>
              <a:buNone/>
              <a:defRPr/>
            </a:lvl4pPr>
            <a:lvl5pPr lvl="4" algn="l">
              <a:lnSpc>
                <a:spcPct val="100000"/>
              </a:lnSpc>
              <a:spcBef>
                <a:spcPts val="0"/>
              </a:spcBef>
              <a:spcAft>
                <a:spcPts val="0"/>
              </a:spcAft>
              <a:buClr>
                <a:schemeClr val="dk1"/>
              </a:buClr>
              <a:buSzPts val="1500"/>
              <a:buFont typeface="Book Antiqua"/>
              <a:buNone/>
              <a:defRPr/>
            </a:lvl5pPr>
            <a:lvl6pPr lvl="5" algn="l">
              <a:lnSpc>
                <a:spcPct val="100000"/>
              </a:lnSpc>
              <a:spcBef>
                <a:spcPts val="0"/>
              </a:spcBef>
              <a:spcAft>
                <a:spcPts val="0"/>
              </a:spcAft>
              <a:buClr>
                <a:schemeClr val="dk1"/>
              </a:buClr>
              <a:buSzPts val="1500"/>
              <a:buFont typeface="Book Antiqua"/>
              <a:buNone/>
              <a:defRPr/>
            </a:lvl6pPr>
            <a:lvl7pPr lvl="6" algn="l">
              <a:lnSpc>
                <a:spcPct val="100000"/>
              </a:lnSpc>
              <a:spcBef>
                <a:spcPts val="0"/>
              </a:spcBef>
              <a:spcAft>
                <a:spcPts val="0"/>
              </a:spcAft>
              <a:buClr>
                <a:schemeClr val="dk1"/>
              </a:buClr>
              <a:buSzPts val="1500"/>
              <a:buFont typeface="Book Antiqua"/>
              <a:buNone/>
              <a:defRPr/>
            </a:lvl7pPr>
            <a:lvl8pPr lvl="7" algn="l">
              <a:lnSpc>
                <a:spcPct val="100000"/>
              </a:lnSpc>
              <a:spcBef>
                <a:spcPts val="0"/>
              </a:spcBef>
              <a:spcAft>
                <a:spcPts val="0"/>
              </a:spcAft>
              <a:buClr>
                <a:schemeClr val="dk1"/>
              </a:buClr>
              <a:buSzPts val="1500"/>
              <a:buFont typeface="Book Antiqua"/>
              <a:buNone/>
              <a:defRPr/>
            </a:lvl8pPr>
            <a:lvl9pPr lvl="8" algn="l">
              <a:lnSpc>
                <a:spcPct val="100000"/>
              </a:lnSpc>
              <a:spcBef>
                <a:spcPts val="0"/>
              </a:spcBef>
              <a:spcAft>
                <a:spcPts val="0"/>
              </a:spcAft>
              <a:buClr>
                <a:schemeClr val="dk1"/>
              </a:buClr>
              <a:buSzPts val="1500"/>
              <a:buFont typeface="Book Antiqua"/>
              <a:buNone/>
              <a:defRPr/>
            </a:lvl9pPr>
          </a:lstStyle>
          <a:p/>
        </p:txBody>
      </p:sp>
      <p:sp>
        <p:nvSpPr>
          <p:cNvPr id="210" name="Google Shape;210;p30"/>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blank">
  <p:cSld name="BLANK">
    <p:spTree>
      <p:nvGrpSpPr>
        <p:cNvPr id="211" name="Shape 211"/>
        <p:cNvGrpSpPr/>
        <p:nvPr/>
      </p:nvGrpSpPr>
      <p:grpSpPr>
        <a:xfrm>
          <a:off x="0" y="0"/>
          <a:ext cx="0" cy="0"/>
          <a:chOff x="0" y="0"/>
          <a:chExt cx="0" cy="0"/>
        </a:xfrm>
      </p:grpSpPr>
      <p:sp>
        <p:nvSpPr>
          <p:cNvPr id="212" name="Google Shape;212;p31"/>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13" name="Google Shape;213;p31"/>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14" name="Google Shape;214;p31"/>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showMasterSp="0">
  <p:cSld name="1_Title Slide with Picture">
    <p:spTree>
      <p:nvGrpSpPr>
        <p:cNvPr id="215" name="Shape 215"/>
        <p:cNvGrpSpPr/>
        <p:nvPr/>
      </p:nvGrpSpPr>
      <p:grpSpPr>
        <a:xfrm>
          <a:off x="0" y="0"/>
          <a:ext cx="0" cy="0"/>
          <a:chOff x="0" y="0"/>
          <a:chExt cx="0" cy="0"/>
        </a:xfrm>
      </p:grpSpPr>
      <p:sp>
        <p:nvSpPr>
          <p:cNvPr id="216" name="Google Shape;216;p32"/>
          <p:cNvSpPr/>
          <p:nvPr/>
        </p:nvSpPr>
        <p:spPr>
          <a:xfrm>
            <a:off x="6540504" y="0"/>
            <a:ext cx="5647964" cy="6858000"/>
          </a:xfrm>
          <a:custGeom>
            <a:rect b="b" l="l" r="r" t="t"/>
            <a:pathLst>
              <a:path extrusionOk="0" h="6858000" w="4238622">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17" name="Google Shape;217;p32"/>
          <p:cNvSpPr/>
          <p:nvPr/>
        </p:nvSpPr>
        <p:spPr>
          <a:xfrm>
            <a:off x="6256868"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18" name="Google Shape;218;p32"/>
          <p:cNvSpPr/>
          <p:nvPr/>
        </p:nvSpPr>
        <p:spPr>
          <a:xfrm>
            <a:off x="5979587"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19" name="Google Shape;219;p32"/>
          <p:cNvSpPr txBox="1"/>
          <p:nvPr>
            <p:ph type="ctrTitle"/>
          </p:nvPr>
        </p:nvSpPr>
        <p:spPr>
          <a:xfrm>
            <a:off x="1295401" y="1873584"/>
            <a:ext cx="5120700" cy="256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220" name="Google Shape;220;p32"/>
          <p:cNvSpPr/>
          <p:nvPr>
            <p:ph idx="2" type="pic"/>
          </p:nvPr>
        </p:nvSpPr>
        <p:spPr>
          <a:xfrm>
            <a:off x="6743703" y="0"/>
            <a:ext cx="5448300" cy="6858000"/>
          </a:xfrm>
          <a:prstGeom prst="rect">
            <a:avLst/>
          </a:prstGeom>
          <a:noFill/>
          <a:ln>
            <a:noFill/>
          </a:ln>
        </p:spPr>
      </p:sp>
      <p:sp>
        <p:nvSpPr>
          <p:cNvPr id="221" name="Google Shape;221;p32"/>
          <p:cNvSpPr txBox="1"/>
          <p:nvPr>
            <p:ph idx="1" type="subTitle"/>
          </p:nvPr>
        </p:nvSpPr>
        <p:spPr>
          <a:xfrm>
            <a:off x="1295401" y="4572000"/>
            <a:ext cx="5120700" cy="16005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900"/>
              </a:spcBef>
              <a:spcAft>
                <a:spcPts val="0"/>
              </a:spcAft>
              <a:buClr>
                <a:srgbClr val="3A3D4B"/>
              </a:buClr>
              <a:buSzPts val="2400"/>
              <a:buNone/>
              <a:defRPr sz="2400"/>
            </a:lvl1pPr>
            <a:lvl2pPr lvl="1" algn="ctr">
              <a:lnSpc>
                <a:spcPct val="90000"/>
              </a:lnSpc>
              <a:spcBef>
                <a:spcPts val="1100"/>
              </a:spcBef>
              <a:spcAft>
                <a:spcPts val="0"/>
              </a:spcAft>
              <a:buSzPts val="2000"/>
              <a:buNone/>
              <a:defRPr sz="2000"/>
            </a:lvl2pPr>
            <a:lvl3pPr lvl="2" algn="ctr">
              <a:lnSpc>
                <a:spcPct val="90000"/>
              </a:lnSpc>
              <a:spcBef>
                <a:spcPts val="800"/>
              </a:spcBef>
              <a:spcAft>
                <a:spcPts val="0"/>
              </a:spcAft>
              <a:buSzPts val="1900"/>
              <a:buNone/>
              <a:defRPr sz="19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222" name="Google Shape;222;p32"/>
          <p:cNvSpPr txBox="1"/>
          <p:nvPr>
            <p:ph idx="12" type="sldNum"/>
          </p:nvPr>
        </p:nvSpPr>
        <p:spPr>
          <a:xfrm>
            <a:off x="11409045" y="6333134"/>
            <a:ext cx="731700" cy="5247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0" name="Shape 30"/>
        <p:cNvGrpSpPr/>
        <p:nvPr/>
      </p:nvGrpSpPr>
      <p:grpSpPr>
        <a:xfrm>
          <a:off x="0" y="0"/>
          <a:ext cx="0" cy="0"/>
          <a:chOff x="0" y="0"/>
          <a:chExt cx="0" cy="0"/>
        </a:xfrm>
      </p:grpSpPr>
      <p:sp>
        <p:nvSpPr>
          <p:cNvPr id="31" name="Google Shape;31;p4"/>
          <p:cNvSpPr txBox="1"/>
          <p:nvPr>
            <p:ph type="title"/>
          </p:nvPr>
        </p:nvSpPr>
        <p:spPr>
          <a:xfrm>
            <a:off x="1295400" y="2314843"/>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23" name="Shape 223"/>
        <p:cNvGrpSpPr/>
        <p:nvPr/>
      </p:nvGrpSpPr>
      <p:grpSpPr>
        <a:xfrm>
          <a:off x="0" y="0"/>
          <a:ext cx="0" cy="0"/>
          <a:chOff x="0" y="0"/>
          <a:chExt cx="0" cy="0"/>
        </a:xfrm>
      </p:grpSpPr>
      <p:sp>
        <p:nvSpPr>
          <p:cNvPr id="224" name="Google Shape;224;p3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25" name="Google Shape;225;p33"/>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26" name="Google Shape;226;p33"/>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27" name="Google Shape;227;p33"/>
          <p:cNvSpPr txBox="1"/>
          <p:nvPr>
            <p:ph idx="3" type="body"/>
          </p:nvPr>
        </p:nvSpPr>
        <p:spPr>
          <a:xfrm>
            <a:off x="6324600" y="1828800"/>
            <a:ext cx="4572000" cy="8481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28" name="Google Shape;228;p33"/>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29" name="Google Shape;229;p33"/>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0" name="Google Shape;230;p33"/>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1" name="Google Shape;231;p33"/>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232" name="Shape 232"/>
        <p:cNvGrpSpPr/>
        <p:nvPr/>
      </p:nvGrpSpPr>
      <p:grpSpPr>
        <a:xfrm>
          <a:off x="0" y="0"/>
          <a:ext cx="0" cy="0"/>
          <a:chOff x="0" y="0"/>
          <a:chExt cx="0" cy="0"/>
        </a:xfrm>
      </p:grpSpPr>
      <p:sp>
        <p:nvSpPr>
          <p:cNvPr id="233" name="Google Shape;233;p3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4" name="Google Shape;234;p34"/>
          <p:cNvSpPr txBox="1"/>
          <p:nvPr>
            <p:ph idx="1" type="body"/>
          </p:nvPr>
        </p:nvSpPr>
        <p:spPr>
          <a:xfrm>
            <a:off x="4728209" y="1828800"/>
            <a:ext cx="6126900" cy="43437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900"/>
              </a:spcBef>
              <a:spcAft>
                <a:spcPts val="0"/>
              </a:spcAft>
              <a:buClr>
                <a:srgbClr val="3A3D4B"/>
              </a:buClr>
              <a:buSzPts val="2400"/>
              <a:buChar char="•"/>
              <a:defRPr sz="2400"/>
            </a:lvl1pPr>
            <a:lvl2pPr indent="-355600" lvl="1" marL="914400" algn="l">
              <a:lnSpc>
                <a:spcPct val="90000"/>
              </a:lnSpc>
              <a:spcBef>
                <a:spcPts val="1100"/>
              </a:spcBef>
              <a:spcAft>
                <a:spcPts val="0"/>
              </a:spcAft>
              <a:buSzPts val="2000"/>
              <a:buChar char="•"/>
              <a:defRPr sz="2000"/>
            </a:lvl2pPr>
            <a:lvl3pPr indent="-349250" lvl="2" marL="1371600" algn="l">
              <a:lnSpc>
                <a:spcPct val="90000"/>
              </a:lnSpc>
              <a:spcBef>
                <a:spcPts val="800"/>
              </a:spcBef>
              <a:spcAft>
                <a:spcPts val="0"/>
              </a:spcAft>
              <a:buSzPts val="1900"/>
              <a:buChar char="✔"/>
              <a:defRPr sz="1900"/>
            </a:lvl3pPr>
            <a:lvl4pPr indent="-330200" lvl="3" marL="1828800" algn="l">
              <a:lnSpc>
                <a:spcPct val="90000"/>
              </a:lnSpc>
              <a:spcBef>
                <a:spcPts val="800"/>
              </a:spcBef>
              <a:spcAft>
                <a:spcPts val="0"/>
              </a:spcAft>
              <a:buClr>
                <a:srgbClr val="3A3D4B"/>
              </a:buClr>
              <a:buSzPts val="1600"/>
              <a:buChar char="•"/>
              <a:defRPr sz="1600"/>
            </a:lvl4pPr>
            <a:lvl5pPr indent="-330200" lvl="4" marL="2286000" algn="l">
              <a:lnSpc>
                <a:spcPct val="90000"/>
              </a:lnSpc>
              <a:spcBef>
                <a:spcPts val="800"/>
              </a:spcBef>
              <a:spcAft>
                <a:spcPts val="0"/>
              </a:spcAft>
              <a:buClr>
                <a:srgbClr val="3A3D4B"/>
              </a:buClr>
              <a:buSzPts val="1600"/>
              <a:buChar char="•"/>
              <a:defRPr sz="1600"/>
            </a:lvl5pPr>
            <a:lvl6pPr indent="-355600" lvl="5" marL="2743200" algn="l">
              <a:lnSpc>
                <a:spcPct val="90000"/>
              </a:lnSpc>
              <a:spcBef>
                <a:spcPts val="800"/>
              </a:spcBef>
              <a:spcAft>
                <a:spcPts val="0"/>
              </a:spcAft>
              <a:buClr>
                <a:schemeClr val="dk1"/>
              </a:buClr>
              <a:buSzPts val="2000"/>
              <a:buChar char="•"/>
              <a:defRPr sz="2000"/>
            </a:lvl6pPr>
            <a:lvl7pPr indent="-355600" lvl="6" marL="3200400" algn="l">
              <a:lnSpc>
                <a:spcPct val="90000"/>
              </a:lnSpc>
              <a:spcBef>
                <a:spcPts val="800"/>
              </a:spcBef>
              <a:spcAft>
                <a:spcPts val="0"/>
              </a:spcAft>
              <a:buClr>
                <a:schemeClr val="dk1"/>
              </a:buClr>
              <a:buSzPts val="2000"/>
              <a:buChar char="•"/>
              <a:defRPr sz="2000"/>
            </a:lvl7pPr>
            <a:lvl8pPr indent="-355600" lvl="7" marL="3657600" algn="l">
              <a:lnSpc>
                <a:spcPct val="90000"/>
              </a:lnSpc>
              <a:spcBef>
                <a:spcPts val="800"/>
              </a:spcBef>
              <a:spcAft>
                <a:spcPts val="0"/>
              </a:spcAft>
              <a:buClr>
                <a:schemeClr val="dk1"/>
              </a:buClr>
              <a:buSzPts val="2000"/>
              <a:buChar char="•"/>
              <a:defRPr sz="2000"/>
            </a:lvl8pPr>
            <a:lvl9pPr indent="-355600" lvl="8" marL="4114800" algn="l">
              <a:lnSpc>
                <a:spcPct val="90000"/>
              </a:lnSpc>
              <a:spcBef>
                <a:spcPts val="800"/>
              </a:spcBef>
              <a:spcAft>
                <a:spcPts val="0"/>
              </a:spcAft>
              <a:buClr>
                <a:schemeClr val="dk1"/>
              </a:buClr>
              <a:buSzPts val="2000"/>
              <a:buChar char="•"/>
              <a:defRPr sz="2000"/>
            </a:lvl9pPr>
          </a:lstStyle>
          <a:p/>
        </p:txBody>
      </p:sp>
      <p:sp>
        <p:nvSpPr>
          <p:cNvPr id="235" name="Google Shape;235;p34"/>
          <p:cNvSpPr txBox="1"/>
          <p:nvPr>
            <p:ph idx="2" type="body"/>
          </p:nvPr>
        </p:nvSpPr>
        <p:spPr>
          <a:xfrm>
            <a:off x="1295400" y="1828800"/>
            <a:ext cx="3017700" cy="43437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id="236" name="Google Shape;236;p34"/>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7" name="Google Shape;237;p34"/>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8" name="Google Shape;238;p34"/>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39" name="Shape 239"/>
        <p:cNvGrpSpPr/>
        <p:nvPr/>
      </p:nvGrpSpPr>
      <p:grpSpPr>
        <a:xfrm>
          <a:off x="0" y="0"/>
          <a:ext cx="0" cy="0"/>
          <a:chOff x="0" y="0"/>
          <a:chExt cx="0" cy="0"/>
        </a:xfrm>
      </p:grpSpPr>
      <p:sp>
        <p:nvSpPr>
          <p:cNvPr id="240" name="Google Shape;240;p3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1" name="Google Shape;241;p35"/>
          <p:cNvSpPr txBox="1"/>
          <p:nvPr>
            <p:ph idx="1" type="body"/>
          </p:nvPr>
        </p:nvSpPr>
        <p:spPr>
          <a:xfrm>
            <a:off x="1295400" y="1828800"/>
            <a:ext cx="9601200" cy="43437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42" name="Google Shape;242;p35"/>
          <p:cNvSpPr txBox="1"/>
          <p:nvPr>
            <p:ph idx="2" type="body"/>
          </p:nvPr>
        </p:nvSpPr>
        <p:spPr>
          <a:xfrm>
            <a:off x="6324600" y="1828799"/>
            <a:ext cx="4572000" cy="43437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43" name="Google Shape;243;p35"/>
          <p:cNvSpPr txBox="1"/>
          <p:nvPr>
            <p:ph idx="11" type="ftr"/>
          </p:nvPr>
        </p:nvSpPr>
        <p:spPr>
          <a:xfrm>
            <a:off x="1295400" y="651215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4" name="Google Shape;244;p35"/>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5" name="Google Shape;245;p35"/>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6" name="Shape 246"/>
        <p:cNvGrpSpPr/>
        <p:nvPr/>
      </p:nvGrpSpPr>
      <p:grpSpPr>
        <a:xfrm>
          <a:off x="0" y="0"/>
          <a:ext cx="0" cy="0"/>
          <a:chOff x="0" y="0"/>
          <a:chExt cx="0" cy="0"/>
        </a:xfrm>
      </p:grpSpPr>
      <p:sp>
        <p:nvSpPr>
          <p:cNvPr id="247" name="Google Shape;247;p36"/>
          <p:cNvSpPr txBox="1"/>
          <p:nvPr>
            <p:ph type="title"/>
          </p:nvPr>
        </p:nvSpPr>
        <p:spPr>
          <a:xfrm>
            <a:off x="1295400" y="2314843"/>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8" name="Google Shape;248;p36"/>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9" name="Google Shape;249;p36"/>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50" name="Google Shape;250;p36"/>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251" name="Shape 251"/>
        <p:cNvGrpSpPr/>
        <p:nvPr/>
      </p:nvGrpSpPr>
      <p:grpSpPr>
        <a:xfrm>
          <a:off x="0" y="0"/>
          <a:ext cx="0" cy="0"/>
          <a:chOff x="0" y="0"/>
          <a:chExt cx="0" cy="0"/>
        </a:xfrm>
      </p:grpSpPr>
      <p:sp>
        <p:nvSpPr>
          <p:cNvPr id="252" name="Google Shape;252;p3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253" name="Google Shape;253;p37"/>
          <p:cNvSpPr/>
          <p:nvPr>
            <p:ph idx="2" type="pic"/>
          </p:nvPr>
        </p:nvSpPr>
        <p:spPr>
          <a:xfrm>
            <a:off x="4724400" y="1828801"/>
            <a:ext cx="6172500" cy="4343700"/>
          </a:xfrm>
          <a:prstGeom prst="rect">
            <a:avLst/>
          </a:prstGeom>
          <a:noFill/>
          <a:ln>
            <a:noFill/>
          </a:ln>
        </p:spPr>
      </p:sp>
      <p:sp>
        <p:nvSpPr>
          <p:cNvPr id="254" name="Google Shape;254;p37"/>
          <p:cNvSpPr txBox="1"/>
          <p:nvPr>
            <p:ph idx="1" type="body"/>
          </p:nvPr>
        </p:nvSpPr>
        <p:spPr>
          <a:xfrm>
            <a:off x="1295400" y="1828800"/>
            <a:ext cx="3017700" cy="43437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id="255" name="Google Shape;255;p37"/>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56" name="Google Shape;256;p37"/>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57" name="Google Shape;257;p37"/>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with Captions">
  <p:cSld name="Two Pictures with Captions">
    <p:spTree>
      <p:nvGrpSpPr>
        <p:cNvPr id="258" name="Shape 258"/>
        <p:cNvGrpSpPr/>
        <p:nvPr/>
      </p:nvGrpSpPr>
      <p:grpSpPr>
        <a:xfrm>
          <a:off x="0" y="0"/>
          <a:ext cx="0" cy="0"/>
          <a:chOff x="0" y="0"/>
          <a:chExt cx="0" cy="0"/>
        </a:xfrm>
      </p:grpSpPr>
      <p:sp>
        <p:nvSpPr>
          <p:cNvPr id="259" name="Google Shape;259;p38"/>
          <p:cNvSpPr/>
          <p:nvPr/>
        </p:nvSpPr>
        <p:spPr>
          <a:xfrm>
            <a:off x="1295400"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0" name="Google Shape;260;p38"/>
          <p:cNvSpPr/>
          <p:nvPr/>
        </p:nvSpPr>
        <p:spPr>
          <a:xfrm>
            <a:off x="6324599"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1" name="Google Shape;261;p38"/>
          <p:cNvSpPr/>
          <p:nvPr/>
        </p:nvSpPr>
        <p:spPr>
          <a:xfrm>
            <a:off x="1295400"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2" name="Google Shape;262;p38"/>
          <p:cNvSpPr/>
          <p:nvPr/>
        </p:nvSpPr>
        <p:spPr>
          <a:xfrm>
            <a:off x="6324599"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3" name="Google Shape;263;p38"/>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264" name="Google Shape;264;p38"/>
          <p:cNvSpPr/>
          <p:nvPr>
            <p:ph idx="2" type="pic"/>
          </p:nvPr>
        </p:nvSpPr>
        <p:spPr>
          <a:xfrm>
            <a:off x="1298448" y="1828801"/>
            <a:ext cx="4572000" cy="3429300"/>
          </a:xfrm>
          <a:prstGeom prst="rect">
            <a:avLst/>
          </a:prstGeom>
          <a:noFill/>
          <a:ln>
            <a:noFill/>
          </a:ln>
        </p:spPr>
      </p:sp>
      <p:sp>
        <p:nvSpPr>
          <p:cNvPr id="265" name="Google Shape;265;p38"/>
          <p:cNvSpPr txBox="1"/>
          <p:nvPr>
            <p:ph idx="1" type="body"/>
          </p:nvPr>
        </p:nvSpPr>
        <p:spPr>
          <a:xfrm>
            <a:off x="1371273" y="5333098"/>
            <a:ext cx="44205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900"/>
              <a:buNone/>
              <a:defRPr sz="1900">
                <a:solidFill>
                  <a:schemeClr val="lt1"/>
                </a:solidFill>
              </a:defRPr>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descr="An empty placeholder to add an image. Click on the placeholder and select the image that you wish to add" id="266" name="Google Shape;266;p38"/>
          <p:cNvSpPr/>
          <p:nvPr>
            <p:ph idx="3" type="pic"/>
          </p:nvPr>
        </p:nvSpPr>
        <p:spPr>
          <a:xfrm>
            <a:off x="6324600" y="1828801"/>
            <a:ext cx="4572000" cy="3429300"/>
          </a:xfrm>
          <a:prstGeom prst="rect">
            <a:avLst/>
          </a:prstGeom>
          <a:noFill/>
          <a:ln>
            <a:noFill/>
          </a:ln>
        </p:spPr>
      </p:sp>
      <p:sp>
        <p:nvSpPr>
          <p:cNvPr id="267" name="Google Shape;267;p38"/>
          <p:cNvSpPr txBox="1"/>
          <p:nvPr>
            <p:ph idx="4" type="body"/>
          </p:nvPr>
        </p:nvSpPr>
        <p:spPr>
          <a:xfrm>
            <a:off x="6412954" y="5333098"/>
            <a:ext cx="44205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900"/>
              <a:buNone/>
              <a:defRPr sz="1900">
                <a:solidFill>
                  <a:schemeClr val="lt1"/>
                </a:solidFill>
              </a:defRPr>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id="268" name="Google Shape;268;p38"/>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69" name="Google Shape;269;p38"/>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0" name="Google Shape;270;p38"/>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71" name="Shape 271"/>
        <p:cNvGrpSpPr/>
        <p:nvPr/>
      </p:nvGrpSpPr>
      <p:grpSpPr>
        <a:xfrm>
          <a:off x="0" y="0"/>
          <a:ext cx="0" cy="0"/>
          <a:chOff x="0" y="0"/>
          <a:chExt cx="0" cy="0"/>
        </a:xfrm>
      </p:grpSpPr>
      <p:sp>
        <p:nvSpPr>
          <p:cNvPr id="272" name="Google Shape;272;p39"/>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3" name="Google Shape;273;p39"/>
          <p:cNvSpPr txBox="1"/>
          <p:nvPr>
            <p:ph idx="1" type="body"/>
          </p:nvPr>
        </p:nvSpPr>
        <p:spPr>
          <a:xfrm rot="5400000">
            <a:off x="3924150" y="-799950"/>
            <a:ext cx="4343700" cy="96012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74" name="Google Shape;274;p39"/>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5" name="Google Shape;275;p39"/>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6" name="Google Shape;276;p39"/>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277" name="Shape 277"/>
        <p:cNvGrpSpPr/>
        <p:nvPr/>
      </p:nvGrpSpPr>
      <p:grpSpPr>
        <a:xfrm>
          <a:off x="0" y="0"/>
          <a:ext cx="0" cy="0"/>
          <a:chOff x="0" y="0"/>
          <a:chExt cx="0" cy="0"/>
        </a:xfrm>
      </p:grpSpPr>
      <p:sp>
        <p:nvSpPr>
          <p:cNvPr id="278" name="Google Shape;278;p40"/>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B12524"/>
              </a:buClr>
              <a:buSzPts val="1900"/>
              <a:buFont typeface="Calibri"/>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9" name="Google Shape;279;p40"/>
          <p:cNvSpPr txBox="1"/>
          <p:nvPr>
            <p:ph idx="10" type="dt"/>
          </p:nvPr>
        </p:nvSpPr>
        <p:spPr>
          <a:xfrm>
            <a:off x="838200" y="6356350"/>
            <a:ext cx="14604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Clr>
                <a:srgbClr val="888888"/>
              </a:buClr>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80" name="Google Shape;280;p40"/>
          <p:cNvSpPr txBox="1"/>
          <p:nvPr>
            <p:ph idx="11" type="ftr"/>
          </p:nvPr>
        </p:nvSpPr>
        <p:spPr>
          <a:xfrm>
            <a:off x="2425700" y="6356350"/>
            <a:ext cx="41148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Clr>
                <a:srgbClr val="888888"/>
              </a:buClr>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81" name="Google Shape;281;p40"/>
          <p:cNvSpPr txBox="1"/>
          <p:nvPr>
            <p:ph idx="12" type="sldNum"/>
          </p:nvPr>
        </p:nvSpPr>
        <p:spPr>
          <a:xfrm>
            <a:off x="6718300" y="6356350"/>
            <a:ext cx="457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pic>
        <p:nvPicPr>
          <p:cNvPr descr="Background pattern&#10;&#10;Description automatically generated" id="282" name="Google Shape;282;p40"/>
          <p:cNvPicPr preferRelativeResize="0"/>
          <p:nvPr/>
        </p:nvPicPr>
        <p:blipFill rotWithShape="1">
          <a:blip r:embed="rId2">
            <a:alphaModFix/>
          </a:blip>
          <a:srcRect b="0" l="0" r="0" t="0"/>
          <a:stretch/>
        </p:blipFill>
        <p:spPr>
          <a:xfrm>
            <a:off x="0" y="26230"/>
            <a:ext cx="12191999" cy="6805539"/>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3" name="Shape 33"/>
        <p:cNvGrpSpPr/>
        <p:nvPr/>
      </p:nvGrpSpPr>
      <p:grpSpPr>
        <a:xfrm>
          <a:off x="0" y="0"/>
          <a:ext cx="0" cy="0"/>
          <a:chOff x="0" y="0"/>
          <a:chExt cx="0" cy="0"/>
        </a:xfrm>
      </p:grpSpPr>
      <p:sp>
        <p:nvSpPr>
          <p:cNvPr id="34" name="Google Shape;34;p5"/>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5"/>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a:lvl1pPr>
            <a:lvl2pPr indent="-355600" lvl="1" marL="914400" algn="l">
              <a:lnSpc>
                <a:spcPct val="90000"/>
              </a:lnSpc>
              <a:spcBef>
                <a:spcPts val="1000"/>
              </a:spcBef>
              <a:spcAft>
                <a:spcPts val="0"/>
              </a:spcAft>
              <a:buSzPts val="2000"/>
              <a:buChar char="•"/>
              <a:defRPr/>
            </a:lvl2pPr>
            <a:lvl3pPr indent="-342900" lvl="2" marL="1371600" algn="l">
              <a:lnSpc>
                <a:spcPct val="90000"/>
              </a:lnSpc>
              <a:spcBef>
                <a:spcPts val="800"/>
              </a:spcBef>
              <a:spcAft>
                <a:spcPts val="0"/>
              </a:spcAft>
              <a:buSzPts val="1800"/>
              <a:buChar char="✔"/>
              <a:defRPr/>
            </a:lvl3pPr>
            <a:lvl4pPr indent="-330200" lvl="3" marL="1828800" algn="l">
              <a:lnSpc>
                <a:spcPct val="90000"/>
              </a:lnSpc>
              <a:spcBef>
                <a:spcPts val="800"/>
              </a:spcBef>
              <a:spcAft>
                <a:spcPts val="0"/>
              </a:spcAft>
              <a:buSzPts val="1600"/>
              <a:buChar char="•"/>
              <a:defRPr/>
            </a:lvl4pPr>
            <a:lvl5pPr indent="-330200" lvl="4" marL="2286000" algn="l">
              <a:lnSpc>
                <a:spcPct val="90000"/>
              </a:lnSpc>
              <a:spcBef>
                <a:spcPts val="800"/>
              </a:spcBef>
              <a:spcAft>
                <a:spcPts val="0"/>
              </a:spcAft>
              <a:buSzPts val="1600"/>
              <a:buChar char="•"/>
              <a:defRPr/>
            </a:lvl5pPr>
            <a:lvl6pPr indent="-330200" lvl="5" marL="2743200" algn="l">
              <a:lnSpc>
                <a:spcPct val="90000"/>
              </a:lnSpc>
              <a:spcBef>
                <a:spcPts val="800"/>
              </a:spcBef>
              <a:spcAft>
                <a:spcPts val="0"/>
              </a:spcAft>
              <a:buSzPts val="1600"/>
              <a:buChar char="•"/>
              <a:defRPr/>
            </a:lvl6pPr>
            <a:lvl7pPr indent="-330200" lvl="6" marL="3200400" algn="l">
              <a:lnSpc>
                <a:spcPct val="90000"/>
              </a:lnSpc>
              <a:spcBef>
                <a:spcPts val="800"/>
              </a:spcBef>
              <a:spcAft>
                <a:spcPts val="0"/>
              </a:spcAft>
              <a:buSzPts val="1600"/>
              <a:buChar char="•"/>
              <a:defRPr/>
            </a:lvl7pPr>
            <a:lvl8pPr indent="-330200" lvl="7" marL="3657600" algn="l">
              <a:lnSpc>
                <a:spcPct val="90000"/>
              </a:lnSpc>
              <a:spcBef>
                <a:spcPts val="800"/>
              </a:spcBef>
              <a:spcAft>
                <a:spcPts val="0"/>
              </a:spcAft>
              <a:buSzPts val="1600"/>
              <a:buChar char="•"/>
              <a:defRPr/>
            </a:lvl8pPr>
            <a:lvl9pPr indent="-330200" lvl="8" marL="4114800" algn="l">
              <a:lnSpc>
                <a:spcPct val="90000"/>
              </a:lnSpc>
              <a:spcBef>
                <a:spcPts val="800"/>
              </a:spcBef>
              <a:spcAft>
                <a:spcPts val="0"/>
              </a:spcAft>
              <a:buSzPts val="1600"/>
              <a:buChar char="•"/>
              <a:defRPr/>
            </a:lvl9pPr>
          </a:lstStyle>
          <a:p/>
        </p:txBody>
      </p:sp>
      <p:sp>
        <p:nvSpPr>
          <p:cNvPr id="36" name="Google Shape;36;p5"/>
          <p:cNvSpPr txBox="1"/>
          <p:nvPr>
            <p:ph idx="12" type="sldNum"/>
          </p:nvPr>
        </p:nvSpPr>
        <p:spPr>
          <a:xfrm>
            <a:off x="10144060" y="6225797"/>
            <a:ext cx="731700" cy="5247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1">
    <p:spTree>
      <p:nvGrpSpPr>
        <p:cNvPr id="37" name="Shape 37"/>
        <p:cNvGrpSpPr/>
        <p:nvPr/>
      </p:nvGrpSpPr>
      <p:grpSpPr>
        <a:xfrm>
          <a:off x="0" y="0"/>
          <a:ext cx="0" cy="0"/>
          <a:chOff x="0" y="0"/>
          <a:chExt cx="0" cy="0"/>
        </a:xfrm>
      </p:grpSpPr>
      <p:sp>
        <p:nvSpPr>
          <p:cNvPr id="38" name="Google Shape;38;p6"/>
          <p:cNvSpPr txBox="1"/>
          <p:nvPr>
            <p:ph type="title"/>
          </p:nvPr>
        </p:nvSpPr>
        <p:spPr>
          <a:xfrm>
            <a:off x="1295400" y="255134"/>
            <a:ext cx="9601200" cy="1036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
        <p:nvSpPr>
          <p:cNvPr id="40" name="Google Shape;40;p6"/>
          <p:cNvSpPr/>
          <p:nvPr/>
        </p:nvSpPr>
        <p:spPr>
          <a:xfrm>
            <a:off x="-40950" y="0"/>
            <a:ext cx="12273900" cy="16911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1_1">
    <p:bg>
      <p:bgPr>
        <a:solidFill>
          <a:schemeClr val="dk2"/>
        </a:solidFill>
      </p:bgPr>
    </p:bg>
    <p:spTree>
      <p:nvGrpSpPr>
        <p:cNvPr id="41" name="Shape 41"/>
        <p:cNvGrpSpPr/>
        <p:nvPr/>
      </p:nvGrpSpPr>
      <p:grpSpPr>
        <a:xfrm>
          <a:off x="0" y="0"/>
          <a:ext cx="0" cy="0"/>
          <a:chOff x="0" y="0"/>
          <a:chExt cx="0" cy="0"/>
        </a:xfrm>
      </p:grpSpPr>
      <p:sp>
        <p:nvSpPr>
          <p:cNvPr id="42" name="Google Shape;42;p7"/>
          <p:cNvSpPr txBox="1"/>
          <p:nvPr>
            <p:ph type="title"/>
          </p:nvPr>
        </p:nvSpPr>
        <p:spPr>
          <a:xfrm>
            <a:off x="1295400" y="255134"/>
            <a:ext cx="9601200" cy="1036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
        <p:nvSpPr>
          <p:cNvPr id="44" name="Google Shape;44;p7"/>
          <p:cNvSpPr/>
          <p:nvPr/>
        </p:nvSpPr>
        <p:spPr>
          <a:xfrm>
            <a:off x="-40950" y="-263875"/>
            <a:ext cx="12273900" cy="7122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45" name="Shape 45"/>
        <p:cNvGrpSpPr/>
        <p:nvPr/>
      </p:nvGrpSpPr>
      <p:grpSpPr>
        <a:xfrm>
          <a:off x="0" y="0"/>
          <a:ext cx="0" cy="0"/>
          <a:chOff x="0" y="0"/>
          <a:chExt cx="0" cy="0"/>
        </a:xfrm>
      </p:grpSpPr>
      <p:sp>
        <p:nvSpPr>
          <p:cNvPr id="46" name="Google Shape;46;p8"/>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47" name="Google Shape;47;p8"/>
          <p:cNvSpPr/>
          <p:nvPr>
            <p:ph idx="2" type="pic"/>
          </p:nvPr>
        </p:nvSpPr>
        <p:spPr>
          <a:xfrm>
            <a:off x="4724400" y="1828801"/>
            <a:ext cx="6172200" cy="4343400"/>
          </a:xfrm>
          <a:prstGeom prst="rect">
            <a:avLst/>
          </a:prstGeom>
          <a:noFill/>
          <a:ln>
            <a:noFill/>
          </a:ln>
        </p:spPr>
      </p:sp>
      <p:sp>
        <p:nvSpPr>
          <p:cNvPr id="48" name="Google Shape;48;p8"/>
          <p:cNvSpPr txBox="1"/>
          <p:nvPr>
            <p:ph idx="1" type="body"/>
          </p:nvPr>
        </p:nvSpPr>
        <p:spPr>
          <a:xfrm>
            <a:off x="1295400" y="1828800"/>
            <a:ext cx="3017400" cy="43434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49" name="Google Shape;49;p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with Captions">
  <p:cSld name="Two Pictures with Captions">
    <p:spTree>
      <p:nvGrpSpPr>
        <p:cNvPr id="50" name="Shape 50"/>
        <p:cNvGrpSpPr/>
        <p:nvPr/>
      </p:nvGrpSpPr>
      <p:grpSpPr>
        <a:xfrm>
          <a:off x="0" y="0"/>
          <a:ext cx="0" cy="0"/>
          <a:chOff x="0" y="0"/>
          <a:chExt cx="0" cy="0"/>
        </a:xfrm>
      </p:grpSpPr>
      <p:sp>
        <p:nvSpPr>
          <p:cNvPr id="51" name="Google Shape;51;p9"/>
          <p:cNvSpPr/>
          <p:nvPr/>
        </p:nvSpPr>
        <p:spPr>
          <a:xfrm>
            <a:off x="1295400"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2" name="Google Shape;52;p9"/>
          <p:cNvSpPr/>
          <p:nvPr/>
        </p:nvSpPr>
        <p:spPr>
          <a:xfrm>
            <a:off x="6324599"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3" name="Google Shape;53;p9"/>
          <p:cNvSpPr/>
          <p:nvPr/>
        </p:nvSpPr>
        <p:spPr>
          <a:xfrm>
            <a:off x="1295400"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4" name="Google Shape;54;p9"/>
          <p:cNvSpPr/>
          <p:nvPr/>
        </p:nvSpPr>
        <p:spPr>
          <a:xfrm>
            <a:off x="6324599"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5" name="Google Shape;55;p9"/>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56" name="Google Shape;56;p9"/>
          <p:cNvSpPr/>
          <p:nvPr>
            <p:ph idx="2" type="pic"/>
          </p:nvPr>
        </p:nvSpPr>
        <p:spPr>
          <a:xfrm>
            <a:off x="1298448" y="1828801"/>
            <a:ext cx="4572000" cy="3429000"/>
          </a:xfrm>
          <a:prstGeom prst="rect">
            <a:avLst/>
          </a:prstGeom>
          <a:noFill/>
          <a:ln>
            <a:noFill/>
          </a:ln>
        </p:spPr>
      </p:sp>
      <p:sp>
        <p:nvSpPr>
          <p:cNvPr id="57" name="Google Shape;57;p9"/>
          <p:cNvSpPr txBox="1"/>
          <p:nvPr>
            <p:ph idx="1" type="body"/>
          </p:nvPr>
        </p:nvSpPr>
        <p:spPr>
          <a:xfrm>
            <a:off x="1371273"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descr="An empty placeholder to add an image. Click on the placeholder and select the image that you wish to add" id="58" name="Google Shape;58;p9"/>
          <p:cNvSpPr/>
          <p:nvPr>
            <p:ph idx="3" type="pic"/>
          </p:nvPr>
        </p:nvSpPr>
        <p:spPr>
          <a:xfrm>
            <a:off x="6324600" y="1828801"/>
            <a:ext cx="4572000" cy="3429000"/>
          </a:xfrm>
          <a:prstGeom prst="rect">
            <a:avLst/>
          </a:prstGeom>
          <a:noFill/>
          <a:ln>
            <a:noFill/>
          </a:ln>
        </p:spPr>
      </p:sp>
      <p:sp>
        <p:nvSpPr>
          <p:cNvPr id="59" name="Google Shape;59;p9"/>
          <p:cNvSpPr txBox="1"/>
          <p:nvPr>
            <p:ph idx="4" type="body"/>
          </p:nvPr>
        </p:nvSpPr>
        <p:spPr>
          <a:xfrm>
            <a:off x="6412954"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60" name="Google Shape;60;p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61" name="Shape 61"/>
        <p:cNvGrpSpPr/>
        <p:nvPr/>
      </p:nvGrpSpPr>
      <p:grpSpPr>
        <a:xfrm>
          <a:off x="0" y="0"/>
          <a:ext cx="0" cy="0"/>
          <a:chOff x="0" y="0"/>
          <a:chExt cx="0" cy="0"/>
        </a:xfrm>
      </p:grpSpPr>
      <p:sp>
        <p:nvSpPr>
          <p:cNvPr id="62" name="Google Shape;62;p1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0"/>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64" name="Google Shape;64;p10"/>
          <p:cNvSpPr txBox="1"/>
          <p:nvPr>
            <p:ph idx="2" type="body"/>
          </p:nvPr>
        </p:nvSpPr>
        <p:spPr>
          <a:xfrm>
            <a:off x="6324600" y="1828799"/>
            <a:ext cx="45720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65" name="Google Shape;65;p1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3.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0" Type="http://schemas.openxmlformats.org/officeDocument/2006/relationships/theme" Target="../theme/theme1.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0" Type="http://schemas.openxmlformats.org/officeDocument/2006/relationships/slideLayout" Target="../slideLayouts/slideLayout32.xml"/><Relationship Id="rId13" Type="http://schemas.openxmlformats.org/officeDocument/2006/relationships/slideLayout" Target="../slideLayouts/slideLayout35.xml"/><Relationship Id="rId12" Type="http://schemas.openxmlformats.org/officeDocument/2006/relationships/slideLayout" Target="../slideLayouts/slideLayout34.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5" Type="http://schemas.openxmlformats.org/officeDocument/2006/relationships/slideLayout" Target="../slideLayouts/slideLayout37.xml"/><Relationship Id="rId14" Type="http://schemas.openxmlformats.org/officeDocument/2006/relationships/slideLayout" Target="../slideLayouts/slideLayout36.xml"/><Relationship Id="rId16" Type="http://schemas.openxmlformats.org/officeDocument/2006/relationships/theme" Target="../theme/theme2.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0"/>
            <a:ext cx="12192000" cy="1371600"/>
          </a:xfrm>
          <a:prstGeom prst="rect">
            <a:avLst/>
          </a:prstGeom>
          <a:solidFill>
            <a:srgbClr val="3A3D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1" name="Google Shape;11;p1"/>
          <p:cNvSpPr/>
          <p:nvPr/>
        </p:nvSpPr>
        <p:spPr>
          <a:xfrm>
            <a:off x="0" y="1371600"/>
            <a:ext cx="12192000" cy="82200"/>
          </a:xfrm>
          <a:prstGeom prst="rect">
            <a:avLst/>
          </a:prstGeom>
          <a:solidFill>
            <a:srgbClr val="FF914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2" name="Google Shape;12;p1"/>
          <p:cNvSpPr/>
          <p:nvPr/>
        </p:nvSpPr>
        <p:spPr>
          <a:xfrm>
            <a:off x="0" y="1443006"/>
            <a:ext cx="12192000" cy="82200"/>
          </a:xfrm>
          <a:prstGeom prst="rect">
            <a:avLst/>
          </a:prstGeom>
          <a:solidFill>
            <a:srgbClr val="048A8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3" name="Google Shape;13;p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lt1"/>
              </a:buClr>
              <a:buSzPts val="4000"/>
              <a:buFont typeface="Calibri"/>
              <a:buNone/>
              <a:defRPr b="0" i="0" sz="4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 name="Google Shape;14;p1"/>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800"/>
              </a:spcBef>
              <a:spcAft>
                <a:spcPts val="0"/>
              </a:spcAft>
              <a:buClr>
                <a:srgbClr val="3A3D4B"/>
              </a:buClr>
              <a:buSzPts val="2400"/>
              <a:buFont typeface="Arial"/>
              <a:buChar char="•"/>
              <a:defRPr b="0" i="0" sz="2400" u="none" cap="none" strike="noStrike">
                <a:solidFill>
                  <a:srgbClr val="3A3D4B"/>
                </a:solidFill>
                <a:latin typeface="Calibri"/>
                <a:ea typeface="Calibri"/>
                <a:cs typeface="Calibri"/>
                <a:sym typeface="Calibri"/>
              </a:defRPr>
            </a:lvl1pPr>
            <a:lvl2pPr indent="-355600" lvl="1" marL="914400" marR="0" rtl="0" algn="l">
              <a:lnSpc>
                <a:spcPct val="90000"/>
              </a:lnSpc>
              <a:spcBef>
                <a:spcPts val="1000"/>
              </a:spcBef>
              <a:spcAft>
                <a:spcPts val="0"/>
              </a:spcAft>
              <a:buClr>
                <a:srgbClr val="FF914D"/>
              </a:buClr>
              <a:buSzPts val="2000"/>
              <a:buFont typeface="Arial"/>
              <a:buChar char="•"/>
              <a:defRPr b="0" i="0" sz="2000" u="none" cap="none" strike="noStrike">
                <a:solidFill>
                  <a:srgbClr val="3A3D4B"/>
                </a:solidFill>
                <a:latin typeface="Calibri"/>
                <a:ea typeface="Calibri"/>
                <a:cs typeface="Calibri"/>
                <a:sym typeface="Calibri"/>
              </a:defRPr>
            </a:lvl2pPr>
            <a:lvl3pPr indent="-342900" lvl="2" marL="1371600" marR="0" rtl="0" algn="l">
              <a:lnSpc>
                <a:spcPct val="90000"/>
              </a:lnSpc>
              <a:spcBef>
                <a:spcPts val="800"/>
              </a:spcBef>
              <a:spcAft>
                <a:spcPts val="0"/>
              </a:spcAft>
              <a:buClr>
                <a:srgbClr val="048A81"/>
              </a:buClr>
              <a:buSzPts val="1800"/>
              <a:buFont typeface="Noto Sans Symbols"/>
              <a:buChar char="✔"/>
              <a:defRPr b="0" i="0" sz="1800" u="none" cap="none" strike="noStrike">
                <a:solidFill>
                  <a:srgbClr val="3A3D4B"/>
                </a:solidFill>
                <a:latin typeface="Calibri"/>
                <a:ea typeface="Calibri"/>
                <a:cs typeface="Calibri"/>
                <a:sym typeface="Calibri"/>
              </a:defRPr>
            </a:lvl3pPr>
            <a:lvl4pPr indent="-330200" lvl="3" marL="18288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4pPr>
            <a:lvl5pPr indent="-330200" lvl="4" marL="22860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5pPr>
            <a:lvl6pPr indent="-330200" lvl="5" marL="27432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6pPr>
            <a:lvl7pPr indent="-330200" lvl="6" marL="32004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7pPr>
            <a:lvl8pPr indent="-330200" lvl="7" marL="36576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8pPr>
            <a:lvl9pPr indent="-330200" lvl="8" marL="41148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9pPr>
          </a:lstStyle>
          <a:p/>
        </p:txBody>
      </p:sp>
      <p:sp>
        <p:nvSpPr>
          <p:cNvPr id="15" name="Google Shape;15;p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6" name="Google Shape;16;p1"/>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1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7" name="Google Shape;17;p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2" name="Shape 92"/>
        <p:cNvGrpSpPr/>
        <p:nvPr/>
      </p:nvGrpSpPr>
      <p:grpSpPr>
        <a:xfrm>
          <a:off x="0" y="0"/>
          <a:ext cx="0" cy="0"/>
          <a:chOff x="0" y="0"/>
          <a:chExt cx="0" cy="0"/>
        </a:xfrm>
      </p:grpSpPr>
      <p:sp>
        <p:nvSpPr>
          <p:cNvPr id="93" name="Google Shape;93;p15"/>
          <p:cNvSpPr/>
          <p:nvPr/>
        </p:nvSpPr>
        <p:spPr>
          <a:xfrm>
            <a:off x="0" y="0"/>
            <a:ext cx="12192000" cy="1371600"/>
          </a:xfrm>
          <a:prstGeom prst="rect">
            <a:avLst/>
          </a:prstGeom>
          <a:solidFill>
            <a:srgbClr val="3A3D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94" name="Google Shape;94;p15"/>
          <p:cNvSpPr/>
          <p:nvPr/>
        </p:nvSpPr>
        <p:spPr>
          <a:xfrm>
            <a:off x="0" y="1371600"/>
            <a:ext cx="12192000" cy="82200"/>
          </a:xfrm>
          <a:prstGeom prst="rect">
            <a:avLst/>
          </a:prstGeom>
          <a:solidFill>
            <a:srgbClr val="FF914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95" name="Google Shape;95;p15"/>
          <p:cNvSpPr/>
          <p:nvPr/>
        </p:nvSpPr>
        <p:spPr>
          <a:xfrm>
            <a:off x="0" y="1443006"/>
            <a:ext cx="12192000" cy="82200"/>
          </a:xfrm>
          <a:prstGeom prst="rect">
            <a:avLst/>
          </a:prstGeom>
          <a:solidFill>
            <a:srgbClr val="048A8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96" name="Google Shape;96;p1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lt1"/>
              </a:buClr>
              <a:buSzPts val="4000"/>
              <a:buFont typeface="Calibri"/>
              <a:buNone/>
              <a:defRPr b="0" i="0" sz="4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7" name="Google Shape;97;p15"/>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800"/>
              </a:spcBef>
              <a:spcAft>
                <a:spcPts val="0"/>
              </a:spcAft>
              <a:buClr>
                <a:srgbClr val="3A3D4B"/>
              </a:buClr>
              <a:buSzPts val="2400"/>
              <a:buFont typeface="Arial"/>
              <a:buChar char="•"/>
              <a:defRPr b="0" i="0" sz="2400" u="none" cap="none" strike="noStrike">
                <a:solidFill>
                  <a:srgbClr val="3A3D4B"/>
                </a:solidFill>
                <a:latin typeface="Calibri"/>
                <a:ea typeface="Calibri"/>
                <a:cs typeface="Calibri"/>
                <a:sym typeface="Calibri"/>
              </a:defRPr>
            </a:lvl1pPr>
            <a:lvl2pPr indent="-355600" lvl="1" marL="914400" marR="0" rtl="0" algn="l">
              <a:lnSpc>
                <a:spcPct val="90000"/>
              </a:lnSpc>
              <a:spcBef>
                <a:spcPts val="1000"/>
              </a:spcBef>
              <a:spcAft>
                <a:spcPts val="0"/>
              </a:spcAft>
              <a:buClr>
                <a:srgbClr val="FF914D"/>
              </a:buClr>
              <a:buSzPts val="2000"/>
              <a:buFont typeface="Arial"/>
              <a:buChar char="•"/>
              <a:defRPr b="0" i="0" sz="2000" u="none" cap="none" strike="noStrike">
                <a:solidFill>
                  <a:srgbClr val="3A3D4B"/>
                </a:solidFill>
                <a:latin typeface="Calibri"/>
                <a:ea typeface="Calibri"/>
                <a:cs typeface="Calibri"/>
                <a:sym typeface="Calibri"/>
              </a:defRPr>
            </a:lvl2pPr>
            <a:lvl3pPr indent="-342900" lvl="2" marL="1371600" marR="0" rtl="0" algn="l">
              <a:lnSpc>
                <a:spcPct val="90000"/>
              </a:lnSpc>
              <a:spcBef>
                <a:spcPts val="800"/>
              </a:spcBef>
              <a:spcAft>
                <a:spcPts val="0"/>
              </a:spcAft>
              <a:buClr>
                <a:srgbClr val="048A81"/>
              </a:buClr>
              <a:buSzPts val="1800"/>
              <a:buFont typeface="Noto Sans Symbols"/>
              <a:buChar char="✔"/>
              <a:defRPr b="0" i="0" sz="1800" u="none" cap="none" strike="noStrike">
                <a:solidFill>
                  <a:srgbClr val="3A3D4B"/>
                </a:solidFill>
                <a:latin typeface="Calibri"/>
                <a:ea typeface="Calibri"/>
                <a:cs typeface="Calibri"/>
                <a:sym typeface="Calibri"/>
              </a:defRPr>
            </a:lvl3pPr>
            <a:lvl4pPr indent="-330200" lvl="3" marL="18288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4pPr>
            <a:lvl5pPr indent="-330200" lvl="4" marL="22860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5pPr>
            <a:lvl6pPr indent="-330200" lvl="5" marL="27432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6pPr>
            <a:lvl7pPr indent="-330200" lvl="6" marL="32004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7pPr>
            <a:lvl8pPr indent="-330200" lvl="7" marL="36576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8pPr>
            <a:lvl9pPr indent="-330200" lvl="8" marL="41148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9pPr>
          </a:lstStyle>
          <a:p/>
        </p:txBody>
      </p:sp>
      <p:sp>
        <p:nvSpPr>
          <p:cNvPr id="98" name="Google Shape;98;p1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99" name="Google Shape;99;p15"/>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1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00" name="Google Shape;100;p1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7" name="Shape 167"/>
        <p:cNvGrpSpPr/>
        <p:nvPr/>
      </p:nvGrpSpPr>
      <p:grpSpPr>
        <a:xfrm>
          <a:off x="0" y="0"/>
          <a:ext cx="0" cy="0"/>
          <a:chOff x="0" y="0"/>
          <a:chExt cx="0" cy="0"/>
        </a:xfrm>
      </p:grpSpPr>
      <p:sp>
        <p:nvSpPr>
          <p:cNvPr id="168" name="Google Shape;168;p25"/>
          <p:cNvSpPr/>
          <p:nvPr/>
        </p:nvSpPr>
        <p:spPr>
          <a:xfrm>
            <a:off x="0" y="0"/>
            <a:ext cx="12192000" cy="1371600"/>
          </a:xfrm>
          <a:prstGeom prst="rect">
            <a:avLst/>
          </a:prstGeom>
          <a:solidFill>
            <a:srgbClr val="3A3D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169" name="Google Shape;169;p25"/>
          <p:cNvSpPr/>
          <p:nvPr/>
        </p:nvSpPr>
        <p:spPr>
          <a:xfrm>
            <a:off x="0" y="1371600"/>
            <a:ext cx="12192000" cy="82500"/>
          </a:xfrm>
          <a:prstGeom prst="rect">
            <a:avLst/>
          </a:prstGeom>
          <a:solidFill>
            <a:srgbClr val="FF914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170" name="Google Shape;170;p25"/>
          <p:cNvSpPr/>
          <p:nvPr/>
        </p:nvSpPr>
        <p:spPr>
          <a:xfrm>
            <a:off x="0" y="1443006"/>
            <a:ext cx="12192000" cy="82500"/>
          </a:xfrm>
          <a:prstGeom prst="rect">
            <a:avLst/>
          </a:prstGeom>
          <a:solidFill>
            <a:srgbClr val="048A8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171" name="Google Shape;171;p2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lt1"/>
              </a:buClr>
              <a:buSzPts val="4000"/>
              <a:buFont typeface="Calibri"/>
              <a:buNone/>
              <a:defRPr b="0" i="0" sz="4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9pPr>
          </a:lstStyle>
          <a:p/>
        </p:txBody>
      </p:sp>
      <p:sp>
        <p:nvSpPr>
          <p:cNvPr id="172" name="Google Shape;172;p25"/>
          <p:cNvSpPr txBox="1"/>
          <p:nvPr>
            <p:ph idx="1" type="body"/>
          </p:nvPr>
        </p:nvSpPr>
        <p:spPr>
          <a:xfrm>
            <a:off x="1295400" y="1828800"/>
            <a:ext cx="9601200" cy="4343700"/>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900"/>
              </a:spcBef>
              <a:spcAft>
                <a:spcPts val="0"/>
              </a:spcAft>
              <a:buClr>
                <a:srgbClr val="3A3D4B"/>
              </a:buClr>
              <a:buSzPts val="2400"/>
              <a:buFont typeface="Arial"/>
              <a:buChar char="•"/>
              <a:defRPr b="0" i="0" sz="2400" u="none" cap="none" strike="noStrike">
                <a:solidFill>
                  <a:srgbClr val="3A3D4B"/>
                </a:solidFill>
                <a:latin typeface="Calibri"/>
                <a:ea typeface="Calibri"/>
                <a:cs typeface="Calibri"/>
                <a:sym typeface="Calibri"/>
              </a:defRPr>
            </a:lvl1pPr>
            <a:lvl2pPr indent="-355600" lvl="1" marL="914400" marR="0" rtl="0" algn="l">
              <a:lnSpc>
                <a:spcPct val="90000"/>
              </a:lnSpc>
              <a:spcBef>
                <a:spcPts val="1100"/>
              </a:spcBef>
              <a:spcAft>
                <a:spcPts val="0"/>
              </a:spcAft>
              <a:buClr>
                <a:srgbClr val="FF914D"/>
              </a:buClr>
              <a:buSzPts val="2000"/>
              <a:buFont typeface="Arial"/>
              <a:buChar char="•"/>
              <a:defRPr b="0" i="0" sz="2000" u="none" cap="none" strike="noStrike">
                <a:solidFill>
                  <a:srgbClr val="3A3D4B"/>
                </a:solidFill>
                <a:latin typeface="Calibri"/>
                <a:ea typeface="Calibri"/>
                <a:cs typeface="Calibri"/>
                <a:sym typeface="Calibri"/>
              </a:defRPr>
            </a:lvl2pPr>
            <a:lvl3pPr indent="-349250" lvl="2" marL="1371600" marR="0" rtl="0" algn="l">
              <a:lnSpc>
                <a:spcPct val="90000"/>
              </a:lnSpc>
              <a:spcBef>
                <a:spcPts val="800"/>
              </a:spcBef>
              <a:spcAft>
                <a:spcPts val="0"/>
              </a:spcAft>
              <a:buClr>
                <a:srgbClr val="048A81"/>
              </a:buClr>
              <a:buSzPts val="1900"/>
              <a:buFont typeface="Noto Sans Symbols"/>
              <a:buChar char="✔"/>
              <a:defRPr b="0" i="0" sz="1900" u="none" cap="none" strike="noStrike">
                <a:solidFill>
                  <a:srgbClr val="3A3D4B"/>
                </a:solidFill>
                <a:latin typeface="Calibri"/>
                <a:ea typeface="Calibri"/>
                <a:cs typeface="Calibri"/>
                <a:sym typeface="Calibri"/>
              </a:defRPr>
            </a:lvl3pPr>
            <a:lvl4pPr indent="-330200" lvl="3" marL="18288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4pPr>
            <a:lvl5pPr indent="-330200" lvl="4" marL="22860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5pPr>
            <a:lvl6pPr indent="-330200" lvl="5" marL="27432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6pPr>
            <a:lvl7pPr indent="-330200" lvl="6" marL="32004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7pPr>
            <a:lvl8pPr indent="-330200" lvl="7" marL="36576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8pPr>
            <a:lvl9pPr indent="-330200" lvl="8" marL="41148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9pPr>
          </a:lstStyle>
          <a:p/>
        </p:txBody>
      </p:sp>
      <p:sp>
        <p:nvSpPr>
          <p:cNvPr id="173" name="Google Shape;173;p25"/>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5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9pPr>
          </a:lstStyle>
          <a:p/>
        </p:txBody>
      </p:sp>
      <p:sp>
        <p:nvSpPr>
          <p:cNvPr id="174" name="Google Shape;174;p25"/>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500"/>
              <a:buFont typeface="Arial"/>
              <a:buNone/>
              <a:defRPr b="0" i="0" sz="11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9pPr>
          </a:lstStyle>
          <a:p/>
        </p:txBody>
      </p:sp>
      <p:sp>
        <p:nvSpPr>
          <p:cNvPr id="175" name="Google Shape;175;p25"/>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0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 Id="rId3" Type="http://schemas.openxmlformats.org/officeDocument/2006/relationships/image" Target="../media/image12.png"/><Relationship Id="rId4" Type="http://schemas.openxmlformats.org/officeDocument/2006/relationships/image" Target="../media/image21.png"/><Relationship Id="rId5" Type="http://schemas.openxmlformats.org/officeDocument/2006/relationships/image" Target="../media/image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docs.google.com/forms/d/e/1FAIpQLScXdOc_KLr2_8blAAqxFcGxnZ9UvXEi-_gyi3apsNzcyK79lw/viewform?usp=sharing&amp;ouid=106680011367110671353" TargetMode="External"/><Relationship Id="rId4" Type="http://schemas.openxmlformats.org/officeDocument/2006/relationships/image" Target="../media/image10.jpg"/><Relationship Id="rId5" Type="http://schemas.openxmlformats.org/officeDocument/2006/relationships/image" Target="../media/image2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9.xml"/><Relationship Id="rId3" Type="http://schemas.openxmlformats.org/officeDocument/2006/relationships/image" Target="../media/image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hyperlink" Target="https://docs.google.com/spreadsheets/d/1EIXGX3wxtz27b5bTnN89oHJ1GlDmq9L9eQBOjosUvF8/edit?gid=46077393#gid=46077393" TargetMode="External"/><Relationship Id="rId4" Type="http://schemas.openxmlformats.org/officeDocument/2006/relationships/image" Target="../media/image2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0.xml"/><Relationship Id="rId3" Type="http://schemas.openxmlformats.org/officeDocument/2006/relationships/image" Target="../media/image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webed.ped.state.nm.us/sites/DPR/SitePages/DPRHome.aspx" TargetMode="Externa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7.xml"/><Relationship Id="rId3" Type="http://schemas.openxmlformats.org/officeDocument/2006/relationships/image" Target="../media/image8.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8.xml"/><Relationship Id="rId3" Type="http://schemas.openxmlformats.org/officeDocument/2006/relationships/image" Target="../media/image3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9.xml"/><Relationship Id="rId3" Type="http://schemas.openxmlformats.org/officeDocument/2006/relationships/image" Target="../media/image4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web.ped.nm.gov/bureaus/special-education/district-data/" TargetMode="External"/><Relationship Id="rId4" Type="http://schemas.openxmlformats.org/officeDocument/2006/relationships/image" Target="../media/image2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8.xml"/><Relationship Id="rId3" Type="http://schemas.openxmlformats.org/officeDocument/2006/relationships/image" Target="../media/image42.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1.xml"/><Relationship Id="rId3" Type="http://schemas.openxmlformats.org/officeDocument/2006/relationships/image" Target="../media/image15.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4.xml"/><Relationship Id="rId3" Type="http://schemas.openxmlformats.org/officeDocument/2006/relationships/image" Target="../media/image20.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6.xml"/><Relationship Id="rId3" Type="http://schemas.openxmlformats.org/officeDocument/2006/relationships/image" Target="../media/image4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8.xml"/><Relationship Id="rId3" Type="http://schemas.openxmlformats.org/officeDocument/2006/relationships/image" Target="../media/image16.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9.xml"/><Relationship Id="rId3" Type="http://schemas.openxmlformats.org/officeDocument/2006/relationships/hyperlink" Target="mailto:Randall.Rapanut@ped.nm.gov" TargetMode="External"/><Relationship Id="rId4" Type="http://schemas.openxmlformats.org/officeDocument/2006/relationships/hyperlink" Target="mailto:Tamara.Burkett@ped.nm.gov" TargetMode="External"/><Relationship Id="rId5" Type="http://schemas.openxmlformats.org/officeDocument/2006/relationships/hyperlink" Target="mailto:Trudy.Cordova@ped.nm.gov" TargetMode="External"/><Relationship Id="rId6" Type="http://schemas.openxmlformats.org/officeDocument/2006/relationships/hyperlink" Target="mailto:Liz.schweiger@ped.nm.gov" TargetMode="External"/><Relationship Id="rId7"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34.jp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2.xml"/><Relationship Id="rId3" Type="http://schemas.openxmlformats.org/officeDocument/2006/relationships/image" Target="../media/image17.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3.xml"/><Relationship Id="rId3" Type="http://schemas.openxmlformats.org/officeDocument/2006/relationships/image" Target="../media/image2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5.xml"/><Relationship Id="rId3" Type="http://schemas.openxmlformats.org/officeDocument/2006/relationships/image" Target="../media/image29.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6.xml"/><Relationship Id="rId3" Type="http://schemas.openxmlformats.org/officeDocument/2006/relationships/image" Target="../media/image19.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7.xml"/><Relationship Id="rId3" Type="http://schemas.openxmlformats.org/officeDocument/2006/relationships/image" Target="../media/image18.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8.xml"/><Relationship Id="rId3" Type="http://schemas.openxmlformats.org/officeDocument/2006/relationships/comments" Target="../comments/commen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9.xml"/><Relationship Id="rId3" Type="http://schemas.openxmlformats.org/officeDocument/2006/relationships/image" Target="../media/image31.png"/><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0.xml"/><Relationship Id="rId3" Type="http://schemas.openxmlformats.org/officeDocument/2006/relationships/image" Target="../media/image45.png"/><Relationship Id="rId4" Type="http://schemas.openxmlformats.org/officeDocument/2006/relationships/image" Target="../media/image26.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1.xml"/><Relationship Id="rId3" Type="http://schemas.openxmlformats.org/officeDocument/2006/relationships/image" Target="../media/image36.png"/><Relationship Id="rId4" Type="http://schemas.openxmlformats.org/officeDocument/2006/relationships/image" Target="../media/image25.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2.xml"/><Relationship Id="rId3" Type="http://schemas.openxmlformats.org/officeDocument/2006/relationships/image" Target="../media/image39.png"/><Relationship Id="rId4" Type="http://schemas.openxmlformats.org/officeDocument/2006/relationships/image" Target="../media/image44.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4.xml"/><Relationship Id="rId3" Type="http://schemas.openxmlformats.org/officeDocument/2006/relationships/image" Target="../media/image30.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5.xml"/><Relationship Id="rId3" Type="http://schemas.openxmlformats.org/officeDocument/2006/relationships/image" Target="../media/image33.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6.xml"/><Relationship Id="rId3" Type="http://schemas.openxmlformats.org/officeDocument/2006/relationships/image" Target="../media/image41.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8.xml"/><Relationship Id="rId3" Type="http://schemas.openxmlformats.org/officeDocument/2006/relationships/image" Target="../media/image43.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9.xml"/><Relationship Id="rId3" Type="http://schemas.openxmlformats.org/officeDocument/2006/relationships/image" Target="../media/image2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3.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0.xml"/><Relationship Id="rId3" Type="http://schemas.openxmlformats.org/officeDocument/2006/relationships/image" Target="../media/image47.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2.xml"/><Relationship Id="rId3" Type="http://schemas.openxmlformats.org/officeDocument/2006/relationships/image" Target="../media/image38.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3.xml"/><Relationship Id="rId3" Type="http://schemas.openxmlformats.org/officeDocument/2006/relationships/image" Target="../media/image48.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5.xml"/><Relationship Id="rId3" Type="http://schemas.openxmlformats.org/officeDocument/2006/relationships/image" Target="../media/image46.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7.xml"/><Relationship Id="rId3" Type="http://schemas.openxmlformats.org/officeDocument/2006/relationships/image" Target="../media/image35.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41"/>
          <p:cNvSpPr txBox="1"/>
          <p:nvPr>
            <p:ph type="ctrTitle"/>
          </p:nvPr>
        </p:nvSpPr>
        <p:spPr>
          <a:xfrm>
            <a:off x="578075" y="1089875"/>
            <a:ext cx="6919500" cy="27030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3A3D4B"/>
              </a:buClr>
              <a:buSzPts val="5400"/>
              <a:buFont typeface="Calibri"/>
              <a:buNone/>
            </a:pPr>
            <a:r>
              <a:rPr b="1" lang="en-US" sz="4700"/>
              <a:t>2025</a:t>
            </a:r>
            <a:r>
              <a:rPr b="1" lang="en-US" sz="4700"/>
              <a:t> Stakeholder Engagement Meeting</a:t>
            </a:r>
            <a:endParaRPr b="1" sz="4700"/>
          </a:p>
          <a:p>
            <a:pPr indent="0" lvl="0" marL="0" rtl="0" algn="l">
              <a:lnSpc>
                <a:spcPct val="90000"/>
              </a:lnSpc>
              <a:spcBef>
                <a:spcPts val="0"/>
              </a:spcBef>
              <a:spcAft>
                <a:spcPts val="0"/>
              </a:spcAft>
              <a:buClr>
                <a:srgbClr val="3A3D4B"/>
              </a:buClr>
              <a:buSzPts val="5400"/>
              <a:buFont typeface="Calibri"/>
              <a:buNone/>
            </a:pPr>
            <a:r>
              <a:rPr b="1" lang="en-US" sz="2800"/>
              <a:t>Quadrant 4 - Southwest Region</a:t>
            </a:r>
            <a:endParaRPr b="1" sz="2800"/>
          </a:p>
        </p:txBody>
      </p:sp>
      <p:sp>
        <p:nvSpPr>
          <p:cNvPr id="289" name="Google Shape;289;p41"/>
          <p:cNvSpPr txBox="1"/>
          <p:nvPr>
            <p:ph idx="1" type="subTitle"/>
          </p:nvPr>
        </p:nvSpPr>
        <p:spPr>
          <a:xfrm>
            <a:off x="693325" y="4075325"/>
            <a:ext cx="6308700" cy="1219500"/>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0"/>
              </a:spcBef>
              <a:spcAft>
                <a:spcPts val="0"/>
              </a:spcAft>
              <a:buSzPts val="2400"/>
              <a:buNone/>
            </a:pPr>
            <a:r>
              <a:rPr lang="en-US" sz="2200">
                <a:solidFill>
                  <a:schemeClr val="dk2"/>
                </a:solidFill>
              </a:rPr>
              <a:t>Randall Rapanut, Asst. Deputy Director of Finance.</a:t>
            </a:r>
            <a:endParaRPr sz="2200">
              <a:solidFill>
                <a:schemeClr val="dk2"/>
              </a:solidFill>
            </a:endParaRPr>
          </a:p>
          <a:p>
            <a:pPr indent="0" lvl="0" marL="0" rtl="0" algn="l">
              <a:lnSpc>
                <a:spcPct val="70000"/>
              </a:lnSpc>
              <a:spcBef>
                <a:spcPts val="0"/>
              </a:spcBef>
              <a:spcAft>
                <a:spcPts val="0"/>
              </a:spcAft>
              <a:buSzPts val="2400"/>
              <a:buNone/>
            </a:pPr>
            <a:r>
              <a:rPr lang="en-US" sz="2200">
                <a:solidFill>
                  <a:schemeClr val="dk2"/>
                </a:solidFill>
              </a:rPr>
              <a:t>Natalie Campbell, Chief Counsel for Special Education</a:t>
            </a:r>
            <a:endParaRPr sz="2200">
              <a:solidFill>
                <a:schemeClr val="dk2"/>
              </a:solidFill>
            </a:endParaRPr>
          </a:p>
          <a:p>
            <a:pPr indent="0" lvl="0" marL="0" rtl="0" algn="l">
              <a:lnSpc>
                <a:spcPct val="70000"/>
              </a:lnSpc>
              <a:spcBef>
                <a:spcPts val="0"/>
              </a:spcBef>
              <a:spcAft>
                <a:spcPts val="0"/>
              </a:spcAft>
              <a:buSzPts val="2400"/>
              <a:buNone/>
            </a:pPr>
            <a:r>
              <a:rPr lang="en-US" sz="2200">
                <a:solidFill>
                  <a:schemeClr val="dk2"/>
                </a:solidFill>
              </a:rPr>
              <a:t>Tammy Burkett, Data Manager</a:t>
            </a:r>
            <a:endParaRPr sz="2200"/>
          </a:p>
          <a:p>
            <a:pPr indent="0" lvl="0" marL="0" rtl="0" algn="l">
              <a:lnSpc>
                <a:spcPct val="70000"/>
              </a:lnSpc>
              <a:spcBef>
                <a:spcPts val="0"/>
              </a:spcBef>
              <a:spcAft>
                <a:spcPts val="0"/>
              </a:spcAft>
              <a:buSzPts val="2400"/>
              <a:buNone/>
            </a:pPr>
            <a:r>
              <a:rPr lang="en-US" sz="2200">
                <a:solidFill>
                  <a:schemeClr val="dk2"/>
                </a:solidFill>
              </a:rPr>
              <a:t>Trudy Cordova, Education Administrator- Data</a:t>
            </a:r>
            <a:endParaRPr sz="2200">
              <a:solidFill>
                <a:schemeClr val="dk2"/>
              </a:solidFill>
            </a:endParaRPr>
          </a:p>
          <a:p>
            <a:pPr indent="0" lvl="0" marL="0" rtl="0" algn="l">
              <a:lnSpc>
                <a:spcPct val="70000"/>
              </a:lnSpc>
              <a:spcBef>
                <a:spcPts val="0"/>
              </a:spcBef>
              <a:spcAft>
                <a:spcPts val="0"/>
              </a:spcAft>
              <a:buSzPts val="2400"/>
              <a:buNone/>
            </a:pPr>
            <a:r>
              <a:rPr lang="en-US" sz="2200">
                <a:solidFill>
                  <a:schemeClr val="dk2"/>
                </a:solidFill>
              </a:rPr>
              <a:t>Lizana Schweiger, Education Administrator- Data</a:t>
            </a:r>
            <a:endParaRPr sz="2200">
              <a:solidFill>
                <a:schemeClr val="dk2"/>
              </a:solidFill>
            </a:endParaRPr>
          </a:p>
        </p:txBody>
      </p:sp>
      <p:sp>
        <p:nvSpPr>
          <p:cNvPr id="290" name="Google Shape;290;p41"/>
          <p:cNvSpPr txBox="1"/>
          <p:nvPr/>
        </p:nvSpPr>
        <p:spPr>
          <a:xfrm>
            <a:off x="693325" y="5521825"/>
            <a:ext cx="45546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1" lang="en-US" sz="2000" u="none" cap="none" strike="noStrike">
                <a:solidFill>
                  <a:srgbClr val="000000"/>
                </a:solidFill>
                <a:latin typeface="Calibri"/>
                <a:ea typeface="Calibri"/>
                <a:cs typeface="Calibri"/>
                <a:sym typeface="Calibri"/>
              </a:rPr>
              <a:t>June </a:t>
            </a:r>
            <a:r>
              <a:rPr i="1" lang="en-US" sz="2000">
                <a:latin typeface="Calibri"/>
                <a:ea typeface="Calibri"/>
                <a:cs typeface="Calibri"/>
                <a:sym typeface="Calibri"/>
              </a:rPr>
              <a:t>23rd</a:t>
            </a:r>
            <a:r>
              <a:rPr b="0" i="1" lang="en-US" sz="2000" u="none" cap="none" strike="noStrike">
                <a:solidFill>
                  <a:srgbClr val="000000"/>
                </a:solidFill>
                <a:latin typeface="Calibri"/>
                <a:ea typeface="Calibri"/>
                <a:cs typeface="Calibri"/>
                <a:sym typeface="Calibri"/>
              </a:rPr>
              <a:t>, 2025</a:t>
            </a:r>
            <a:endParaRPr b="0" i="1" sz="2000" u="none" cap="none" strike="noStrike">
              <a:solidFill>
                <a:srgbClr val="000000"/>
              </a:solidFill>
              <a:latin typeface="Calibri"/>
              <a:ea typeface="Calibri"/>
              <a:cs typeface="Calibri"/>
              <a:sym typeface="Calibri"/>
            </a:endParaRPr>
          </a:p>
        </p:txBody>
      </p:sp>
      <p:sp>
        <p:nvSpPr>
          <p:cNvPr id="291" name="Google Shape;291;p41"/>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292" name="Google Shape;292;p41"/>
          <p:cNvSpPr txBox="1"/>
          <p:nvPr/>
        </p:nvSpPr>
        <p:spPr>
          <a:xfrm>
            <a:off x="578075" y="120325"/>
            <a:ext cx="4487785" cy="461635"/>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The Office of Special Education</a:t>
            </a:r>
            <a:endParaRPr b="0" i="1" sz="1800" u="none" cap="none" strike="noStrike">
              <a:solidFill>
                <a:srgbClr val="000000"/>
              </a:solidFill>
              <a:latin typeface="Calibri"/>
              <a:ea typeface="Calibri"/>
              <a:cs typeface="Calibri"/>
              <a:sym typeface="Calibri"/>
            </a:endParaRPr>
          </a:p>
        </p:txBody>
      </p:sp>
      <p:pic>
        <p:nvPicPr>
          <p:cNvPr id="293" name="Google Shape;293;p41"/>
          <p:cNvPicPr preferRelativeResize="0"/>
          <p:nvPr/>
        </p:nvPicPr>
        <p:blipFill rotWithShape="1">
          <a:blip r:embed="rId3">
            <a:alphaModFix/>
          </a:blip>
          <a:srcRect b="0" l="0" r="0" t="0"/>
          <a:stretch/>
        </p:blipFill>
        <p:spPr>
          <a:xfrm>
            <a:off x="8105425" y="1089875"/>
            <a:ext cx="3969025" cy="4362126"/>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50"/>
          <p:cNvSpPr/>
          <p:nvPr/>
        </p:nvSpPr>
        <p:spPr>
          <a:xfrm>
            <a:off x="935000" y="1624975"/>
            <a:ext cx="10455300" cy="47157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79" name="Google Shape;379;p50"/>
          <p:cNvSpPr txBox="1"/>
          <p:nvPr>
            <p:ph type="title"/>
          </p:nvPr>
        </p:nvSpPr>
        <p:spPr>
          <a:xfrm>
            <a:off x="934995" y="-107049"/>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Term Review</a:t>
            </a:r>
            <a:endParaRPr/>
          </a:p>
        </p:txBody>
      </p:sp>
      <p:sp>
        <p:nvSpPr>
          <p:cNvPr id="380" name="Google Shape;380;p50"/>
          <p:cNvSpPr txBox="1"/>
          <p:nvPr>
            <p:ph idx="1" type="body"/>
          </p:nvPr>
        </p:nvSpPr>
        <p:spPr>
          <a:xfrm>
            <a:off x="1098000" y="1695175"/>
            <a:ext cx="9996000" cy="4575300"/>
          </a:xfrm>
          <a:prstGeom prst="rect">
            <a:avLst/>
          </a:prstGeom>
          <a:noFill/>
          <a:ln>
            <a:noFill/>
          </a:ln>
        </p:spPr>
        <p:txBody>
          <a:bodyPr anchorCtr="0" anchor="t" bIns="45700" lIns="91425" spcFirstLastPara="1" rIns="91425" wrap="square" tIns="45700">
            <a:normAutofit fontScale="32500" lnSpcReduction="20000"/>
          </a:bodyPr>
          <a:lstStyle/>
          <a:p>
            <a:pPr indent="-338866" lvl="0" marL="457200" rtl="0" algn="l">
              <a:lnSpc>
                <a:spcPct val="90000"/>
              </a:lnSpc>
              <a:spcBef>
                <a:spcPts val="1800"/>
              </a:spcBef>
              <a:spcAft>
                <a:spcPts val="0"/>
              </a:spcAft>
              <a:buClr>
                <a:srgbClr val="3A3D4B"/>
              </a:buClr>
              <a:buSzPct val="109878"/>
              <a:buChar char="•"/>
            </a:pPr>
            <a:r>
              <a:rPr b="1" lang="en-US" sz="4857" u="sng"/>
              <a:t>OSEP:</a:t>
            </a:r>
            <a:r>
              <a:rPr b="1" lang="en-US" sz="4857"/>
              <a:t>  </a:t>
            </a:r>
            <a:r>
              <a:rPr lang="en-US" sz="4857"/>
              <a:t>Office of Special Education Programs.  Oversees the implementation of the Individuals with Disabilities Education Act, Part B</a:t>
            </a:r>
            <a:endParaRPr sz="4857"/>
          </a:p>
          <a:p>
            <a:pPr indent="-338866" lvl="0" marL="457200" rtl="0" algn="l">
              <a:lnSpc>
                <a:spcPct val="90000"/>
              </a:lnSpc>
              <a:spcBef>
                <a:spcPts val="1800"/>
              </a:spcBef>
              <a:spcAft>
                <a:spcPts val="0"/>
              </a:spcAft>
              <a:buClr>
                <a:srgbClr val="3A3D4B"/>
              </a:buClr>
              <a:buSzPct val="109878"/>
              <a:buChar char="•"/>
            </a:pPr>
            <a:r>
              <a:rPr b="1" lang="en-US" sz="4857" u="sng"/>
              <a:t>IDEA Part B</a:t>
            </a:r>
            <a:r>
              <a:rPr b="1" lang="en-US" sz="4857"/>
              <a:t>:  </a:t>
            </a:r>
            <a:r>
              <a:rPr lang="en-US" sz="4857"/>
              <a:t>Individuals with Disabilities Education Act, Part B which outlines the requirements for serving students with disabilities for ages 3-21</a:t>
            </a:r>
            <a:endParaRPr sz="4857"/>
          </a:p>
          <a:p>
            <a:pPr indent="-338866" lvl="0" marL="457200" rtl="0" algn="l">
              <a:lnSpc>
                <a:spcPct val="90000"/>
              </a:lnSpc>
              <a:spcBef>
                <a:spcPts val="1800"/>
              </a:spcBef>
              <a:spcAft>
                <a:spcPts val="0"/>
              </a:spcAft>
              <a:buClr>
                <a:srgbClr val="3A3D4B"/>
              </a:buClr>
              <a:buSzPct val="109878"/>
              <a:buChar char="•"/>
            </a:pPr>
            <a:r>
              <a:rPr b="1" lang="en-US" sz="4857" u="sng"/>
              <a:t>SPP/APR:</a:t>
            </a:r>
            <a:r>
              <a:rPr b="1" lang="en-US" sz="4857"/>
              <a:t>  </a:t>
            </a:r>
            <a:r>
              <a:rPr lang="en-US" sz="4857"/>
              <a:t>State Performance Plan where the state establishes baselines and targets.  Annual Performance Report where the state reports progress on baselines and targets.</a:t>
            </a:r>
            <a:endParaRPr b="1" sz="4857" u="sng"/>
          </a:p>
          <a:p>
            <a:pPr indent="-338866" lvl="0" marL="457200" rtl="0" algn="l">
              <a:lnSpc>
                <a:spcPct val="90000"/>
              </a:lnSpc>
              <a:spcBef>
                <a:spcPts val="1800"/>
              </a:spcBef>
              <a:spcAft>
                <a:spcPts val="0"/>
              </a:spcAft>
              <a:buClr>
                <a:srgbClr val="3A3D4B"/>
              </a:buClr>
              <a:buSzPct val="109878"/>
              <a:buChar char="•"/>
            </a:pPr>
            <a:r>
              <a:rPr b="1" lang="en-US" sz="4857" u="sng"/>
              <a:t>Indicator:</a:t>
            </a:r>
            <a:r>
              <a:rPr b="1" lang="en-US" sz="4857"/>
              <a:t>  </a:t>
            </a:r>
            <a:r>
              <a:rPr lang="en-US" sz="4857"/>
              <a:t>Each requirement reported in the SPP/APR is called and indicator.  Each indicator is assigned a number, 1 through 16.</a:t>
            </a:r>
            <a:endParaRPr sz="4857"/>
          </a:p>
          <a:p>
            <a:pPr indent="-338866" lvl="0" marL="457200" rtl="0" algn="l">
              <a:lnSpc>
                <a:spcPct val="90000"/>
              </a:lnSpc>
              <a:spcBef>
                <a:spcPts val="1800"/>
              </a:spcBef>
              <a:spcAft>
                <a:spcPts val="0"/>
              </a:spcAft>
              <a:buClr>
                <a:srgbClr val="3A3D4B"/>
              </a:buClr>
              <a:buSzPct val="109878"/>
              <a:buChar char="•"/>
            </a:pPr>
            <a:r>
              <a:rPr b="1" lang="en-US" sz="4857" u="sng"/>
              <a:t>Baseline:</a:t>
            </a:r>
            <a:r>
              <a:rPr b="1" lang="en-US" sz="4857"/>
              <a:t>  </a:t>
            </a:r>
            <a:r>
              <a:rPr lang="en-US" sz="4857"/>
              <a:t>Data starting point</a:t>
            </a:r>
            <a:endParaRPr sz="4857"/>
          </a:p>
          <a:p>
            <a:pPr indent="-338866" lvl="0" marL="457200" rtl="0" algn="l">
              <a:lnSpc>
                <a:spcPct val="90000"/>
              </a:lnSpc>
              <a:spcBef>
                <a:spcPts val="1800"/>
              </a:spcBef>
              <a:spcAft>
                <a:spcPts val="0"/>
              </a:spcAft>
              <a:buClr>
                <a:srgbClr val="3A3D4B"/>
              </a:buClr>
              <a:buSzPct val="109878"/>
              <a:buChar char="•"/>
            </a:pPr>
            <a:r>
              <a:rPr b="1" lang="en-US" sz="4857" u="sng"/>
              <a:t>Target:</a:t>
            </a:r>
            <a:r>
              <a:rPr b="1" lang="en-US" sz="4857"/>
              <a:t>  </a:t>
            </a:r>
            <a:r>
              <a:rPr lang="en-US" sz="4857"/>
              <a:t>Rate the State has set to meet for each target indicator </a:t>
            </a:r>
            <a:endParaRPr sz="4857"/>
          </a:p>
          <a:p>
            <a:pPr indent="-338866" lvl="0" marL="457200" rtl="0" algn="l">
              <a:lnSpc>
                <a:spcPct val="90000"/>
              </a:lnSpc>
              <a:spcBef>
                <a:spcPts val="1800"/>
              </a:spcBef>
              <a:spcAft>
                <a:spcPts val="0"/>
              </a:spcAft>
              <a:buClr>
                <a:srgbClr val="3A3D4B"/>
              </a:buClr>
              <a:buSzPct val="109878"/>
              <a:buChar char="•"/>
            </a:pPr>
            <a:r>
              <a:rPr b="1" lang="en-US" sz="4857" u="sng"/>
              <a:t>Met Target</a:t>
            </a:r>
            <a:r>
              <a:rPr b="1" lang="en-US" sz="4857"/>
              <a:t>:  </a:t>
            </a:r>
            <a:r>
              <a:rPr lang="en-US" sz="4857"/>
              <a:t>The target the State has established was met or exceeded.</a:t>
            </a:r>
            <a:endParaRPr sz="4857"/>
          </a:p>
          <a:p>
            <a:pPr indent="-338866" lvl="0" marL="457200" rtl="0" algn="l">
              <a:lnSpc>
                <a:spcPct val="90000"/>
              </a:lnSpc>
              <a:spcBef>
                <a:spcPts val="1800"/>
              </a:spcBef>
              <a:spcAft>
                <a:spcPts val="0"/>
              </a:spcAft>
              <a:buClr>
                <a:srgbClr val="3A3D4B"/>
              </a:buClr>
              <a:buSzPct val="109878"/>
              <a:buChar char="•"/>
            </a:pPr>
            <a:r>
              <a:rPr b="1" lang="en-US" sz="4857" u="sng"/>
              <a:t>Did Not Meet Target</a:t>
            </a:r>
            <a:r>
              <a:rPr b="1" lang="en-US" sz="4857"/>
              <a:t>:  </a:t>
            </a:r>
            <a:r>
              <a:rPr lang="en-US" sz="4857"/>
              <a:t>The target the state has established was not met.</a:t>
            </a:r>
            <a:endParaRPr sz="4857"/>
          </a:p>
          <a:p>
            <a:pPr indent="-338866" lvl="0" marL="457200" rtl="0" algn="l">
              <a:lnSpc>
                <a:spcPct val="90000"/>
              </a:lnSpc>
              <a:spcBef>
                <a:spcPts val="1800"/>
              </a:spcBef>
              <a:spcAft>
                <a:spcPts val="0"/>
              </a:spcAft>
              <a:buClr>
                <a:srgbClr val="3A3D4B"/>
              </a:buClr>
              <a:buSzPct val="109878"/>
              <a:buChar char="•"/>
            </a:pPr>
            <a:r>
              <a:rPr b="1" lang="en-US" sz="4857" u="sng"/>
              <a:t>Lag Year</a:t>
            </a:r>
            <a:r>
              <a:rPr lang="en-US" sz="4857"/>
              <a:t>:  Data from year prior than reporting.</a:t>
            </a:r>
            <a:endParaRPr sz="4857"/>
          </a:p>
          <a:p>
            <a:pPr indent="-228600" lvl="0" marL="457200" rtl="0" algn="l">
              <a:lnSpc>
                <a:spcPct val="90000"/>
              </a:lnSpc>
              <a:spcBef>
                <a:spcPts val="1800"/>
              </a:spcBef>
              <a:spcAft>
                <a:spcPts val="0"/>
              </a:spcAft>
              <a:buClr>
                <a:srgbClr val="3A3D4B"/>
              </a:buClr>
              <a:buSzPct val="119999"/>
              <a:buNone/>
            </a:pPr>
            <a:r>
              <a:t/>
            </a:r>
            <a:endParaRPr/>
          </a:p>
        </p:txBody>
      </p:sp>
      <p:sp>
        <p:nvSpPr>
          <p:cNvPr id="381" name="Google Shape;381;p50"/>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82" name="Google Shape;382;p5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5" name="Shape 1275"/>
        <p:cNvGrpSpPr/>
        <p:nvPr/>
      </p:nvGrpSpPr>
      <p:grpSpPr>
        <a:xfrm>
          <a:off x="0" y="0"/>
          <a:ext cx="0" cy="0"/>
          <a:chOff x="0" y="0"/>
          <a:chExt cx="0" cy="0"/>
        </a:xfrm>
      </p:grpSpPr>
      <p:sp>
        <p:nvSpPr>
          <p:cNvPr id="1276" name="Google Shape;1276;p140"/>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Indicator Status </a:t>
            </a:r>
            <a:endParaRPr/>
          </a:p>
        </p:txBody>
      </p:sp>
      <p:graphicFrame>
        <p:nvGraphicFramePr>
          <p:cNvPr id="1277" name="Google Shape;1277;p140"/>
          <p:cNvGraphicFramePr/>
          <p:nvPr/>
        </p:nvGraphicFramePr>
        <p:xfrm>
          <a:off x="119600" y="1536900"/>
          <a:ext cx="3000000" cy="3000000"/>
        </p:xfrm>
        <a:graphic>
          <a:graphicData uri="http://schemas.openxmlformats.org/drawingml/2006/table">
            <a:tbl>
              <a:tblPr>
                <a:noFill/>
                <a:tableStyleId>{7B0EDB8E-7157-4C1E-A350-DAB03A15CBC2}</a:tableStyleId>
              </a:tblPr>
              <a:tblGrid>
                <a:gridCol w="5918725"/>
                <a:gridCol w="5918725"/>
              </a:tblGrid>
              <a:tr h="449900">
                <a:tc>
                  <a:txBody>
                    <a:bodyPr/>
                    <a:lstStyle/>
                    <a:p>
                      <a:pPr indent="0" lvl="0" marL="0" marR="0" rtl="0" algn="ctr">
                        <a:lnSpc>
                          <a:spcPct val="100000"/>
                        </a:lnSpc>
                        <a:spcBef>
                          <a:spcPts val="0"/>
                        </a:spcBef>
                        <a:spcAft>
                          <a:spcPts val="0"/>
                        </a:spcAft>
                        <a:buClr>
                          <a:srgbClr val="000000"/>
                        </a:buClr>
                        <a:buSzPts val="1900"/>
                        <a:buFont typeface="Arial"/>
                        <a:buNone/>
                      </a:pPr>
                      <a:r>
                        <a:rPr b="1" lang="en-US" sz="1900" u="none" cap="none" strike="noStrike"/>
                        <a:t>Met Target</a:t>
                      </a:r>
                      <a:endParaRPr b="1" sz="1900" u="none" cap="none" strike="noStrike"/>
                    </a:p>
                  </a:txBody>
                  <a:tcPr marT="121900" marB="121900" marR="121900" marL="121900">
                    <a:solidFill>
                      <a:srgbClr val="D9EAD3"/>
                    </a:solidFill>
                  </a:tcPr>
                </a:tc>
                <a:tc>
                  <a:txBody>
                    <a:bodyPr/>
                    <a:lstStyle/>
                    <a:p>
                      <a:pPr indent="0" lvl="0" marL="0" marR="0" rtl="0" algn="ctr">
                        <a:lnSpc>
                          <a:spcPct val="100000"/>
                        </a:lnSpc>
                        <a:spcBef>
                          <a:spcPts val="0"/>
                        </a:spcBef>
                        <a:spcAft>
                          <a:spcPts val="0"/>
                        </a:spcAft>
                        <a:buClr>
                          <a:srgbClr val="000000"/>
                        </a:buClr>
                        <a:buSzPts val="1900"/>
                        <a:buFont typeface="Arial"/>
                        <a:buNone/>
                      </a:pPr>
                      <a:r>
                        <a:rPr b="1" lang="en-US" sz="1900" u="none" cap="none" strike="noStrike"/>
                        <a:t>Did Not Meet Target</a:t>
                      </a:r>
                      <a:endParaRPr b="1" sz="1900" u="none" cap="none" strike="noStrike"/>
                    </a:p>
                  </a:txBody>
                  <a:tcPr marT="121900" marB="121900" marR="121900" marL="121900">
                    <a:solidFill>
                      <a:srgbClr val="FCE5CD"/>
                    </a:solidFill>
                  </a:tcPr>
                </a:tc>
              </a:tr>
              <a:tr h="4568625">
                <a:tc>
                  <a:txBody>
                    <a:bodyPr/>
                    <a:lstStyle/>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highlight>
                            <a:srgbClr val="FFFF00"/>
                          </a:highlight>
                        </a:rPr>
                        <a:t>Indicator 1:</a:t>
                      </a:r>
                      <a:r>
                        <a:rPr lang="en-US" sz="1700" u="none" cap="none" strike="noStrike">
                          <a:highlight>
                            <a:srgbClr val="FFFF00"/>
                          </a:highlight>
                        </a:rPr>
                        <a:t> Graduation***</a:t>
                      </a:r>
                      <a:endParaRPr sz="1700" u="none" cap="none" strike="noStrike">
                        <a:highlight>
                          <a:srgbClr val="FFFF00"/>
                        </a:highlight>
                      </a:endParaRPr>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highlight>
                            <a:srgbClr val="FFFF00"/>
                          </a:highlight>
                        </a:rPr>
                        <a:t>Indicator 4A:</a:t>
                      </a:r>
                      <a:r>
                        <a:rPr lang="en-US" sz="1700" u="none" cap="none" strike="noStrike">
                          <a:highlight>
                            <a:srgbClr val="FFFF00"/>
                          </a:highlight>
                        </a:rPr>
                        <a:t> Suspension/Expulsion***</a:t>
                      </a:r>
                      <a:endParaRPr sz="1700" u="none" cap="none" strike="noStrike">
                        <a:highlight>
                          <a:srgbClr val="FFFF00"/>
                        </a:highlight>
                      </a:endParaRPr>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highlight>
                            <a:srgbClr val="FFFF00"/>
                          </a:highlight>
                        </a:rPr>
                        <a:t>Indicator 4B:</a:t>
                      </a:r>
                      <a:r>
                        <a:rPr lang="en-US" sz="1700" u="none" cap="none" strike="noStrike">
                          <a:highlight>
                            <a:srgbClr val="FFFF00"/>
                          </a:highlight>
                        </a:rPr>
                        <a:t> Suspension/Expulsion***</a:t>
                      </a:r>
                      <a:endParaRPr sz="1700" u="none" cap="none" strike="noStrike">
                        <a:highlight>
                          <a:srgbClr val="FFFF00"/>
                        </a:highlight>
                      </a:endParaRPr>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7:</a:t>
                      </a:r>
                      <a:r>
                        <a:rPr lang="en-US" sz="1700" u="none" cap="none" strike="noStrike"/>
                        <a:t> Preschool Outcomes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9:</a:t>
                      </a:r>
                      <a:r>
                        <a:rPr lang="en-US" sz="1700" u="none" cap="none" strike="noStrike"/>
                        <a:t> Disproportionate Representation</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10:</a:t>
                      </a:r>
                      <a:r>
                        <a:rPr lang="en-US" sz="1700" u="none" cap="none" strike="noStrike"/>
                        <a:t> Disproportionate Representation in Specific Disability Categories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15:</a:t>
                      </a:r>
                      <a:r>
                        <a:rPr lang="en-US" sz="1700" u="none" cap="none" strike="noStrike"/>
                        <a:t> Resolution Sessions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16:</a:t>
                      </a:r>
                      <a:r>
                        <a:rPr lang="en-US" sz="1700" u="none" cap="none" strike="noStrike"/>
                        <a:t> Mediation </a:t>
                      </a:r>
                      <a:endParaRPr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p>
                      <a:pPr indent="0" lvl="0" marL="0" marR="0" rtl="0" algn="l">
                        <a:lnSpc>
                          <a:spcPct val="100000"/>
                        </a:lnSpc>
                        <a:spcBef>
                          <a:spcPts val="0"/>
                        </a:spcBef>
                        <a:spcAft>
                          <a:spcPts val="0"/>
                        </a:spcAft>
                        <a:buClr>
                          <a:srgbClr val="000000"/>
                        </a:buClr>
                        <a:buSzPts val="1700"/>
                        <a:buFont typeface="Arial"/>
                        <a:buNone/>
                      </a:pPr>
                      <a:r>
                        <a:rPr lang="en-US" sz="1700" u="none" cap="none" strike="noStrike">
                          <a:highlight>
                            <a:srgbClr val="FFFF00"/>
                          </a:highlight>
                        </a:rPr>
                        <a:t>***Indicates a newly met target</a:t>
                      </a:r>
                      <a:endParaRPr sz="1700" u="none" cap="none" strike="noStrike">
                        <a:highlight>
                          <a:srgbClr val="FFFF00"/>
                        </a:highlight>
                      </a:endParaRPr>
                    </a:p>
                  </a:txBody>
                  <a:tcPr marT="121900" marB="121900" marR="121900" marL="121900">
                    <a:solidFill>
                      <a:srgbClr val="D9EAD3"/>
                    </a:solidFill>
                  </a:tcPr>
                </a:tc>
                <a:tc>
                  <a:txBody>
                    <a:bodyPr/>
                    <a:lstStyle/>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2: </a:t>
                      </a:r>
                      <a:r>
                        <a:rPr lang="en-US" sz="1700" u="none" cap="none" strike="noStrike"/>
                        <a:t>Dropout</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3A:</a:t>
                      </a:r>
                      <a:r>
                        <a:rPr lang="en-US" sz="1700" u="none" cap="none" strike="noStrike"/>
                        <a:t> Participation for Children with IEPs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3B:</a:t>
                      </a:r>
                      <a:r>
                        <a:rPr lang="en-US" sz="1700" u="none" cap="none" strike="noStrike"/>
                        <a:t> Proficiency for Children with IEPs (Grade Level Academic Achievement Standards)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3C:</a:t>
                      </a:r>
                      <a:r>
                        <a:rPr lang="en-US" sz="1700" u="none" cap="none" strike="noStrike"/>
                        <a:t> Proficiency for Children with IEPs (Alternate Academic Achievement Standards)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3D:</a:t>
                      </a:r>
                      <a:r>
                        <a:rPr lang="en-US" sz="1700" u="none" cap="none" strike="noStrike"/>
                        <a:t> Gap in Proficiency Rates (Grade Level Academic Achievement Standards)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5:</a:t>
                      </a:r>
                      <a:r>
                        <a:rPr lang="en-US" sz="1700" u="none" cap="none" strike="noStrike"/>
                        <a:t> Education Environments (children 5 (Kindergarten-21)</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6:</a:t>
                      </a:r>
                      <a:r>
                        <a:rPr lang="en-US" sz="1700" u="none" cap="none" strike="noStrike"/>
                        <a:t> Preschool Environments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8:</a:t>
                      </a:r>
                      <a:r>
                        <a:rPr lang="en-US" sz="1700" u="none" cap="none" strike="noStrike"/>
                        <a:t> Parent involvement</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11</a:t>
                      </a:r>
                      <a:r>
                        <a:rPr lang="en-US" sz="1700" u="none" cap="none" strike="noStrike"/>
                        <a:t>: Child Find</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12:</a:t>
                      </a:r>
                      <a:r>
                        <a:rPr lang="en-US" sz="1700" u="none" cap="none" strike="noStrike"/>
                        <a:t> Early Childhood Transition</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13:</a:t>
                      </a:r>
                      <a:r>
                        <a:rPr lang="en-US" sz="1700" u="none" cap="none" strike="noStrike"/>
                        <a:t> Secondary Transition</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14:</a:t>
                      </a:r>
                      <a:r>
                        <a:rPr lang="en-US" sz="1700" u="none" cap="none" strike="noStrike"/>
                        <a:t> Post-School Outcomes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17:</a:t>
                      </a:r>
                      <a:r>
                        <a:rPr lang="en-US" sz="1700" u="none" cap="none" strike="noStrike"/>
                        <a:t> State Systemic Improvement Plan</a:t>
                      </a:r>
                      <a:endParaRPr sz="1700" u="none" cap="none" strike="noStrike"/>
                    </a:p>
                  </a:txBody>
                  <a:tcPr marT="121900" marB="121900" marR="121900" marL="121900">
                    <a:solidFill>
                      <a:srgbClr val="FCE5CD"/>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51"/>
          <p:cNvSpPr/>
          <p:nvPr/>
        </p:nvSpPr>
        <p:spPr>
          <a:xfrm>
            <a:off x="581625" y="1595125"/>
            <a:ext cx="10778700" cy="48102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88" name="Google Shape;388;p51"/>
          <p:cNvSpPr txBox="1"/>
          <p:nvPr>
            <p:ph type="title"/>
          </p:nvPr>
        </p:nvSpPr>
        <p:spPr>
          <a:xfrm>
            <a:off x="1066800" y="32994"/>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Feedback Considerations</a:t>
            </a:r>
            <a:endParaRPr/>
          </a:p>
        </p:txBody>
      </p:sp>
      <p:sp>
        <p:nvSpPr>
          <p:cNvPr id="389" name="Google Shape;389;p51"/>
          <p:cNvSpPr txBox="1"/>
          <p:nvPr>
            <p:ph idx="1" type="body"/>
          </p:nvPr>
        </p:nvSpPr>
        <p:spPr>
          <a:xfrm>
            <a:off x="1012092" y="1595120"/>
            <a:ext cx="10058400" cy="4866000"/>
          </a:xfrm>
          <a:prstGeom prst="rect">
            <a:avLst/>
          </a:prstGeom>
          <a:noFill/>
          <a:ln>
            <a:noFill/>
          </a:ln>
        </p:spPr>
        <p:txBody>
          <a:bodyPr anchorCtr="0" anchor="t" bIns="45700" lIns="91425" spcFirstLastPara="1" rIns="91425" wrap="square" tIns="45700">
            <a:normAutofit/>
          </a:bodyPr>
          <a:lstStyle/>
          <a:p>
            <a:pPr indent="-160020" lvl="0" marL="160020" rtl="0" algn="l">
              <a:lnSpc>
                <a:spcPct val="90000"/>
              </a:lnSpc>
              <a:spcBef>
                <a:spcPts val="1000"/>
              </a:spcBef>
              <a:spcAft>
                <a:spcPts val="0"/>
              </a:spcAft>
              <a:buSzPts val="1800"/>
              <a:buChar char="•"/>
            </a:pPr>
            <a:r>
              <a:rPr lang="en-US"/>
              <a:t>What do you see?</a:t>
            </a:r>
            <a:endParaRPr/>
          </a:p>
          <a:p>
            <a:pPr indent="-160020" lvl="0" marL="160020" rtl="0" algn="l">
              <a:lnSpc>
                <a:spcPct val="90000"/>
              </a:lnSpc>
              <a:spcBef>
                <a:spcPts val="1000"/>
              </a:spcBef>
              <a:spcAft>
                <a:spcPts val="0"/>
              </a:spcAft>
              <a:buSzPts val="1800"/>
              <a:buChar char="•"/>
            </a:pPr>
            <a:r>
              <a:rPr lang="en-US"/>
              <a:t>What are your initial thoughts and reactions?</a:t>
            </a:r>
            <a:endParaRPr/>
          </a:p>
          <a:p>
            <a:pPr indent="-160020" lvl="0" marL="160020" rtl="0" algn="l">
              <a:lnSpc>
                <a:spcPct val="90000"/>
              </a:lnSpc>
              <a:spcBef>
                <a:spcPts val="1000"/>
              </a:spcBef>
              <a:spcAft>
                <a:spcPts val="0"/>
              </a:spcAft>
              <a:buSzPts val="1800"/>
              <a:buChar char="•"/>
            </a:pPr>
            <a:r>
              <a:rPr lang="en-US"/>
              <a:t>Is this what you expected to see? If so, how? If not, why not?</a:t>
            </a:r>
            <a:endParaRPr/>
          </a:p>
          <a:p>
            <a:pPr indent="-160020" lvl="0" marL="160020" rtl="0" algn="l">
              <a:lnSpc>
                <a:spcPct val="90000"/>
              </a:lnSpc>
              <a:spcBef>
                <a:spcPts val="1000"/>
              </a:spcBef>
              <a:spcAft>
                <a:spcPts val="0"/>
              </a:spcAft>
              <a:buSzPts val="1800"/>
              <a:buChar char="•"/>
            </a:pPr>
            <a:r>
              <a:rPr lang="en-US"/>
              <a:t>Does any of this surprise you?</a:t>
            </a:r>
            <a:endParaRPr/>
          </a:p>
          <a:p>
            <a:pPr indent="-160020" lvl="0" marL="160020" rtl="0" algn="l">
              <a:lnSpc>
                <a:spcPct val="90000"/>
              </a:lnSpc>
              <a:spcBef>
                <a:spcPts val="1000"/>
              </a:spcBef>
              <a:spcAft>
                <a:spcPts val="0"/>
              </a:spcAft>
              <a:buSzPts val="1800"/>
              <a:buChar char="•"/>
            </a:pPr>
            <a:r>
              <a:rPr lang="en-US"/>
              <a:t>How can the state improve outcomes?</a:t>
            </a:r>
            <a:endParaRPr/>
          </a:p>
          <a:p>
            <a:pPr indent="-160020" lvl="0" marL="160020" rtl="0" algn="l">
              <a:lnSpc>
                <a:spcPct val="90000"/>
              </a:lnSpc>
              <a:spcBef>
                <a:spcPts val="1000"/>
              </a:spcBef>
              <a:spcAft>
                <a:spcPts val="0"/>
              </a:spcAft>
              <a:buSzPts val="1800"/>
              <a:buChar char="•"/>
            </a:pPr>
            <a:r>
              <a:rPr lang="en-US"/>
              <a:t>Is there particular data that catch your attention (e.g., a certain survey        question, student score)?</a:t>
            </a:r>
            <a:endParaRPr/>
          </a:p>
          <a:p>
            <a:pPr indent="-160020" lvl="0" marL="160020" rtl="0" algn="l">
              <a:lnSpc>
                <a:spcPct val="90000"/>
              </a:lnSpc>
              <a:spcBef>
                <a:spcPts val="1000"/>
              </a:spcBef>
              <a:spcAft>
                <a:spcPts val="0"/>
              </a:spcAft>
              <a:buSzPts val="1800"/>
              <a:buChar char="•"/>
            </a:pPr>
            <a:r>
              <a:rPr lang="en-US"/>
              <a:t>What does this data </a:t>
            </a:r>
            <a:r>
              <a:rPr i="1" lang="en-US" u="sng"/>
              <a:t>not</a:t>
            </a:r>
            <a:r>
              <a:rPr lang="en-US"/>
              <a:t> tell you?</a:t>
            </a:r>
            <a:endParaRPr/>
          </a:p>
          <a:p>
            <a:pPr indent="-160020" lvl="0" marL="160020" rtl="0" algn="l">
              <a:lnSpc>
                <a:spcPct val="90000"/>
              </a:lnSpc>
              <a:spcBef>
                <a:spcPts val="1000"/>
              </a:spcBef>
              <a:spcAft>
                <a:spcPts val="0"/>
              </a:spcAft>
              <a:buSzPts val="1800"/>
              <a:buChar char="•"/>
            </a:pPr>
            <a:r>
              <a:rPr lang="en-US"/>
              <a:t>Are these targets attainable?</a:t>
            </a:r>
            <a:endParaRPr/>
          </a:p>
          <a:p>
            <a:pPr indent="-160020" lvl="0" marL="160020" rtl="0" algn="l">
              <a:lnSpc>
                <a:spcPct val="90000"/>
              </a:lnSpc>
              <a:spcBef>
                <a:spcPts val="1000"/>
              </a:spcBef>
              <a:spcAft>
                <a:spcPts val="0"/>
              </a:spcAft>
              <a:buSzPts val="1800"/>
              <a:buChar char="•"/>
            </a:pPr>
            <a:r>
              <a:rPr lang="en-US"/>
              <a:t>Ideas for increasing response rates and parent involvement?</a:t>
            </a:r>
            <a:endParaRPr/>
          </a:p>
          <a:p>
            <a:pPr indent="-160020" lvl="0" marL="160020" rtl="0" algn="l">
              <a:lnSpc>
                <a:spcPct val="90000"/>
              </a:lnSpc>
              <a:spcBef>
                <a:spcPts val="1000"/>
              </a:spcBef>
              <a:spcAft>
                <a:spcPts val="0"/>
              </a:spcAft>
              <a:buSzPts val="1800"/>
              <a:buChar char="•"/>
            </a:pPr>
            <a:r>
              <a:rPr lang="en-US"/>
              <a:t>What does success look like to your family and community?</a:t>
            </a:r>
            <a:endParaRPr/>
          </a:p>
        </p:txBody>
      </p:sp>
      <p:sp>
        <p:nvSpPr>
          <p:cNvPr id="390" name="Google Shape;390;p5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91" name="Google Shape;391;p5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52"/>
          <p:cNvSpPr/>
          <p:nvPr/>
        </p:nvSpPr>
        <p:spPr>
          <a:xfrm>
            <a:off x="204350" y="3184475"/>
            <a:ext cx="4311600" cy="3231000"/>
          </a:xfrm>
          <a:prstGeom prst="roundRect">
            <a:avLst>
              <a:gd fmla="val 16667" name="adj"/>
            </a:avLst>
          </a:prstGeom>
          <a:solidFill>
            <a:srgbClr val="FCE5C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97" name="Google Shape;397;p52"/>
          <p:cNvSpPr/>
          <p:nvPr/>
        </p:nvSpPr>
        <p:spPr>
          <a:xfrm>
            <a:off x="5014375" y="3184475"/>
            <a:ext cx="6997200" cy="31230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98" name="Google Shape;398;p52"/>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Indicators</a:t>
            </a:r>
            <a:endParaRPr/>
          </a:p>
        </p:txBody>
      </p:sp>
      <p:sp>
        <p:nvSpPr>
          <p:cNvPr id="399" name="Google Shape;399;p52"/>
          <p:cNvSpPr txBox="1"/>
          <p:nvPr>
            <p:ph idx="1" type="body"/>
          </p:nvPr>
        </p:nvSpPr>
        <p:spPr>
          <a:xfrm>
            <a:off x="886832" y="1476619"/>
            <a:ext cx="11124600" cy="1841700"/>
          </a:xfrm>
          <a:prstGeom prst="rect">
            <a:avLst/>
          </a:prstGeom>
          <a:noFill/>
          <a:ln>
            <a:noFill/>
          </a:ln>
        </p:spPr>
        <p:txBody>
          <a:bodyPr anchorCtr="0" anchor="t" bIns="45700" lIns="91425" spcFirstLastPara="1" rIns="91425" wrap="square" tIns="45700">
            <a:normAutofit/>
          </a:bodyPr>
          <a:lstStyle/>
          <a:p>
            <a:pPr indent="-352167" lvl="0" marL="457200" rtl="0" algn="l">
              <a:lnSpc>
                <a:spcPct val="90000"/>
              </a:lnSpc>
              <a:spcBef>
                <a:spcPts val="1800"/>
              </a:spcBef>
              <a:spcAft>
                <a:spcPts val="0"/>
              </a:spcAft>
              <a:buClr>
                <a:srgbClr val="3A3D4B"/>
              </a:buClr>
              <a:buSzPts val="1946"/>
              <a:buChar char="•"/>
            </a:pPr>
            <a:r>
              <a:rPr lang="en-US"/>
              <a:t>2 Types of Indicators:</a:t>
            </a:r>
            <a:endParaRPr/>
          </a:p>
          <a:p>
            <a:pPr indent="-352167" lvl="1" marL="914400" rtl="0" algn="l">
              <a:lnSpc>
                <a:spcPct val="90000"/>
              </a:lnSpc>
              <a:spcBef>
                <a:spcPts val="1000"/>
              </a:spcBef>
              <a:spcAft>
                <a:spcPts val="0"/>
              </a:spcAft>
              <a:buSzPts val="1946"/>
              <a:buChar char="•"/>
            </a:pPr>
            <a:r>
              <a:rPr b="1" lang="en-US"/>
              <a:t>Compliance:</a:t>
            </a:r>
            <a:r>
              <a:rPr lang="en-US"/>
              <a:t>  OSEP sets targets/requirements which must be met.</a:t>
            </a:r>
            <a:endParaRPr/>
          </a:p>
          <a:p>
            <a:pPr indent="-352167" lvl="1" marL="914400" rtl="0" algn="l">
              <a:lnSpc>
                <a:spcPct val="90000"/>
              </a:lnSpc>
              <a:spcBef>
                <a:spcPts val="1000"/>
              </a:spcBef>
              <a:spcAft>
                <a:spcPts val="0"/>
              </a:spcAft>
              <a:buSzPts val="1946"/>
              <a:buChar char="•"/>
            </a:pPr>
            <a:r>
              <a:rPr b="1" lang="en-US"/>
              <a:t>Target:</a:t>
            </a:r>
            <a:r>
              <a:rPr lang="en-US"/>
              <a:t>  The State sets targets/requirements the state must strive to meet.</a:t>
            </a:r>
            <a:endParaRPr/>
          </a:p>
          <a:p>
            <a:pPr indent="-352167" lvl="0" marL="457200" rtl="0" algn="l">
              <a:lnSpc>
                <a:spcPct val="90000"/>
              </a:lnSpc>
              <a:spcBef>
                <a:spcPts val="1800"/>
              </a:spcBef>
              <a:spcAft>
                <a:spcPts val="0"/>
              </a:spcAft>
              <a:buClr>
                <a:srgbClr val="3A3D4B"/>
              </a:buClr>
              <a:buSzPts val="1946"/>
              <a:buChar char="•"/>
            </a:pPr>
            <a:r>
              <a:rPr lang="en-US"/>
              <a:t>Each are identified with a number</a:t>
            </a:r>
            <a:endParaRPr/>
          </a:p>
        </p:txBody>
      </p:sp>
      <p:sp>
        <p:nvSpPr>
          <p:cNvPr id="400" name="Google Shape;400;p52"/>
          <p:cNvSpPr txBox="1"/>
          <p:nvPr>
            <p:ph idx="4294967295"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01" name="Google Shape;401;p5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402" name="Google Shape;402;p52"/>
          <p:cNvSpPr txBox="1"/>
          <p:nvPr/>
        </p:nvSpPr>
        <p:spPr>
          <a:xfrm>
            <a:off x="312980" y="3318333"/>
            <a:ext cx="4527000" cy="3046800"/>
          </a:xfrm>
          <a:prstGeom prst="rect">
            <a:avLst/>
          </a:prstGeom>
          <a:noFill/>
          <a:ln>
            <a:noFill/>
          </a:ln>
        </p:spPr>
        <p:txBody>
          <a:bodyPr anchorCtr="0" anchor="t" bIns="45700" lIns="91425" spcFirstLastPara="1" rIns="91425" wrap="square" tIns="45700">
            <a:normAutofit fontScale="32500" lnSpcReduction="20000"/>
          </a:bodyPr>
          <a:lstStyle/>
          <a:p>
            <a:pPr indent="0" lvl="0" marL="0" marR="0" rtl="0" algn="l">
              <a:lnSpc>
                <a:spcPct val="100000"/>
              </a:lnSpc>
              <a:spcBef>
                <a:spcPts val="0"/>
              </a:spcBef>
              <a:spcAft>
                <a:spcPts val="0"/>
              </a:spcAft>
              <a:buClr>
                <a:srgbClr val="717171"/>
              </a:buClr>
              <a:buSzPct val="36781"/>
              <a:buFont typeface="Garamond"/>
              <a:buNone/>
            </a:pPr>
            <a:r>
              <a:rPr b="1" i="0" lang="en-US" sz="4350" u="sng" cap="none" strike="noStrike">
                <a:solidFill>
                  <a:schemeClr val="dk1"/>
                </a:solidFill>
                <a:latin typeface="Calibri"/>
                <a:ea typeface="Calibri"/>
                <a:cs typeface="Calibri"/>
                <a:sym typeface="Calibri"/>
              </a:rPr>
              <a:t>Compliance Indicators</a:t>
            </a:r>
            <a:endParaRPr b="1" i="0" sz="4350" u="none" cap="none" strike="noStrike">
              <a:solidFill>
                <a:schemeClr val="dk1"/>
              </a:solidFill>
              <a:latin typeface="Calibri"/>
              <a:ea typeface="Calibri"/>
              <a:cs typeface="Calibri"/>
              <a:sym typeface="Calibri"/>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4b - Suspension/Expulsion by Race/Ethnicity </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9 - Disproportionate Representation by Race/Ethnicity </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10 - Disproportionate Representation by Disability Category </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11 - Child Find (60 Day Timeline)</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12 - Part C to B Transition</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13 - Secondary Transition</a:t>
            </a:r>
            <a:endParaRPr b="1" i="0" sz="435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41379"/>
              <a:buFont typeface="Garamond"/>
              <a:buNone/>
            </a:pPr>
            <a:r>
              <a:t/>
            </a:r>
            <a:endParaRPr b="1" i="0" sz="435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100000"/>
              <a:buFont typeface="Garamond"/>
              <a:buNone/>
            </a:pPr>
            <a:r>
              <a:t/>
            </a:r>
            <a:endParaRPr b="0" i="0" sz="18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100000"/>
              <a:buFont typeface="Garamond"/>
              <a:buNone/>
            </a:pPr>
            <a:r>
              <a:t/>
            </a:r>
            <a:endParaRPr b="0" i="0" sz="18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100000"/>
              <a:buFont typeface="Garamond"/>
              <a:buNone/>
            </a:pPr>
            <a:r>
              <a:t/>
            </a:r>
            <a:endParaRPr b="0" i="0" sz="1800" u="none" cap="none" strike="noStrike">
              <a:solidFill>
                <a:schemeClr val="dk1"/>
              </a:solidFill>
              <a:latin typeface="Arial"/>
              <a:ea typeface="Arial"/>
              <a:cs typeface="Arial"/>
              <a:sym typeface="Arial"/>
            </a:endParaRPr>
          </a:p>
        </p:txBody>
      </p:sp>
      <p:sp>
        <p:nvSpPr>
          <p:cNvPr id="403" name="Google Shape;403;p52"/>
          <p:cNvSpPr txBox="1"/>
          <p:nvPr/>
        </p:nvSpPr>
        <p:spPr>
          <a:xfrm>
            <a:off x="5197567" y="3260734"/>
            <a:ext cx="6870000" cy="3046800"/>
          </a:xfrm>
          <a:prstGeom prst="rect">
            <a:avLst/>
          </a:prstGeom>
          <a:noFill/>
          <a:ln>
            <a:noFill/>
          </a:ln>
        </p:spPr>
        <p:txBody>
          <a:bodyPr anchorCtr="0" anchor="t" bIns="45700" lIns="91425" spcFirstLastPara="1" rIns="91425" wrap="square" tIns="45700">
            <a:normAutofit fontScale="55000" lnSpcReduction="20000"/>
          </a:bodyPr>
          <a:lstStyle/>
          <a:p>
            <a:pPr indent="0" lvl="0" marL="0" marR="0" rtl="0" algn="l">
              <a:lnSpc>
                <a:spcPct val="90000"/>
              </a:lnSpc>
              <a:spcBef>
                <a:spcPts val="0"/>
              </a:spcBef>
              <a:spcAft>
                <a:spcPts val="0"/>
              </a:spcAft>
              <a:buClr>
                <a:srgbClr val="000000"/>
              </a:buClr>
              <a:buSzPct val="42105"/>
              <a:buFont typeface="Arial"/>
              <a:buNone/>
            </a:pPr>
            <a:r>
              <a:rPr b="1" i="0" lang="en-US" sz="3800" u="sng" cap="none" strike="noStrike">
                <a:solidFill>
                  <a:srgbClr val="3A3D4B"/>
                </a:solidFill>
                <a:latin typeface="Calibri"/>
                <a:ea typeface="Calibri"/>
                <a:cs typeface="Calibri"/>
                <a:sym typeface="Calibri"/>
              </a:rPr>
              <a:t>Target Indicators **Focus of Stakeholder Engagement **</a:t>
            </a:r>
            <a:endParaRPr b="0" i="0" sz="3800" u="none" cap="none" strike="noStrike">
              <a:solidFill>
                <a:srgbClr val="3A3D4B"/>
              </a:solidFill>
              <a:latin typeface="Calibri"/>
              <a:ea typeface="Calibri"/>
              <a:cs typeface="Calibri"/>
              <a:sym typeface="Calibri"/>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1 - Graduation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2 - </a:t>
            </a:r>
            <a:r>
              <a:rPr b="1" i="0" lang="en-US" sz="2550" u="none" cap="none" strike="noStrike">
                <a:solidFill>
                  <a:srgbClr val="3A3D4B"/>
                </a:solidFill>
                <a:latin typeface="Calibri"/>
                <a:ea typeface="Calibri"/>
                <a:cs typeface="Calibri"/>
                <a:sym typeface="Calibri"/>
              </a:rPr>
              <a:t>Dropout</a:t>
            </a:r>
            <a:r>
              <a:rPr b="1" i="0" lang="en-US" sz="2550" u="none" cap="none" strike="noStrike">
                <a:solidFill>
                  <a:srgbClr val="3A3D4B"/>
                </a:solidFill>
                <a:latin typeface="Calibri"/>
                <a:ea typeface="Calibri"/>
                <a:cs typeface="Calibri"/>
                <a:sym typeface="Calibri"/>
              </a:rPr>
              <a:t>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3 - Assessment Participation and Outcomes</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4 - Suspension/Expulsion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5 - Learning Environments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6 - Preschool Learning Environments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94117"/>
              <a:buFont typeface="Arial"/>
              <a:buNone/>
            </a:pPr>
            <a:r>
              <a:t/>
            </a:r>
            <a:endParaRPr b="1" i="0" sz="2550" u="none" cap="none" strike="noStrike">
              <a:solidFill>
                <a:srgbClr val="3A3D4B"/>
              </a:solidFill>
              <a:latin typeface="Calibri"/>
              <a:ea typeface="Calibri"/>
              <a:cs typeface="Calibri"/>
              <a:sym typeface="Calibri"/>
            </a:endParaRPr>
          </a:p>
        </p:txBody>
      </p:sp>
      <p:sp>
        <p:nvSpPr>
          <p:cNvPr id="404" name="Google Shape;404;p52"/>
          <p:cNvSpPr txBox="1"/>
          <p:nvPr/>
        </p:nvSpPr>
        <p:spPr>
          <a:xfrm>
            <a:off x="8724560" y="3260733"/>
            <a:ext cx="4686000" cy="4343400"/>
          </a:xfrm>
          <a:prstGeom prst="rect">
            <a:avLst/>
          </a:prstGeom>
          <a:noFill/>
          <a:ln>
            <a:noFill/>
          </a:ln>
        </p:spPr>
        <p:txBody>
          <a:bodyPr anchorCtr="0" anchor="t" bIns="45700" lIns="91425" spcFirstLastPara="1" rIns="91425" wrap="square" tIns="45700">
            <a:normAutofit/>
          </a:bodyPr>
          <a:lstStyle/>
          <a:p>
            <a:pPr indent="-172720" lvl="0" marL="274320" marR="0" rtl="0" algn="l">
              <a:lnSpc>
                <a:spcPct val="90000"/>
              </a:lnSpc>
              <a:spcBef>
                <a:spcPts val="0"/>
              </a:spcBef>
              <a:spcAft>
                <a:spcPts val="0"/>
              </a:spcAft>
              <a:buClr>
                <a:srgbClr val="000000"/>
              </a:buClr>
              <a:buSzPts val="1600"/>
              <a:buFont typeface="Arial"/>
              <a:buNone/>
            </a:pPr>
            <a:r>
              <a:t/>
            </a:r>
            <a:endParaRPr b="0" i="0" sz="1600" u="none" cap="none" strike="noStrike">
              <a:solidFill>
                <a:srgbClr val="3A3D4B"/>
              </a:solidFill>
              <a:latin typeface="Calibri"/>
              <a:ea typeface="Calibri"/>
              <a:cs typeface="Calibri"/>
              <a:sym typeface="Calibri"/>
            </a:endParaRPr>
          </a:p>
          <a:p>
            <a:pPr indent="0" lvl="0" marL="0" marR="0" rtl="0" algn="l">
              <a:lnSpc>
                <a:spcPct val="90000"/>
              </a:lnSpc>
              <a:spcBef>
                <a:spcPts val="1800"/>
              </a:spcBef>
              <a:spcAft>
                <a:spcPts val="0"/>
              </a:spcAft>
              <a:buClr>
                <a:srgbClr val="000000"/>
              </a:buClr>
              <a:buSzPts val="1600"/>
              <a:buFont typeface="Arial"/>
              <a:buNone/>
            </a:pPr>
            <a:r>
              <a:rPr b="1" i="0" lang="en-US" sz="1400" u="none" cap="none" strike="noStrike">
                <a:solidFill>
                  <a:srgbClr val="3A3D4B"/>
                </a:solidFill>
                <a:latin typeface="Calibri"/>
                <a:ea typeface="Calibri"/>
                <a:cs typeface="Calibri"/>
                <a:sym typeface="Calibri"/>
              </a:rPr>
              <a:t>7 </a:t>
            </a:r>
            <a:r>
              <a:rPr b="1" i="0" lang="en-US" sz="1300" u="none" cap="none" strike="noStrike">
                <a:solidFill>
                  <a:srgbClr val="3A3D4B"/>
                </a:solidFill>
                <a:latin typeface="Calibri"/>
                <a:ea typeface="Calibri"/>
                <a:cs typeface="Calibri"/>
                <a:sym typeface="Calibri"/>
              </a:rPr>
              <a:t>- Preschool Outcomes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8 - Parent Involvement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14 - Post-School Outcomes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15 - Resolution Sessions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16 - Mediation Sessions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17 - State Systemic Improvement Plan</a:t>
            </a:r>
            <a:endParaRPr b="1" i="0" sz="1300" u="none" cap="none" strike="noStrike">
              <a:solidFill>
                <a:srgbClr val="000000"/>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53"/>
          <p:cNvSpPr/>
          <p:nvPr/>
        </p:nvSpPr>
        <p:spPr>
          <a:xfrm>
            <a:off x="116325" y="5326750"/>
            <a:ext cx="5613900" cy="9192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411" name="Google Shape;411;p53"/>
          <p:cNvSpPr/>
          <p:nvPr/>
        </p:nvSpPr>
        <p:spPr>
          <a:xfrm>
            <a:off x="6026450" y="5321500"/>
            <a:ext cx="5976300" cy="9297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412" name="Google Shape;412;p5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Data Summary</a:t>
            </a:r>
            <a:endParaRPr/>
          </a:p>
        </p:txBody>
      </p:sp>
      <p:sp>
        <p:nvSpPr>
          <p:cNvPr id="413" name="Google Shape;413;p5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414" name="Google Shape;414;p53" title="Chart"/>
          <p:cNvPicPr preferRelativeResize="0"/>
          <p:nvPr/>
        </p:nvPicPr>
        <p:blipFill rotWithShape="1">
          <a:blip r:embed="rId3">
            <a:alphaModFix/>
          </a:blip>
          <a:srcRect b="0" l="0" r="0" t="0"/>
          <a:stretch/>
        </p:blipFill>
        <p:spPr>
          <a:xfrm>
            <a:off x="116350" y="1626625"/>
            <a:ext cx="5613852" cy="3276601"/>
          </a:xfrm>
          <a:prstGeom prst="rect">
            <a:avLst/>
          </a:prstGeom>
          <a:noFill/>
          <a:ln>
            <a:noFill/>
          </a:ln>
        </p:spPr>
      </p:pic>
      <p:pic>
        <p:nvPicPr>
          <p:cNvPr id="415" name="Google Shape;415;p53" title="Chart"/>
          <p:cNvPicPr preferRelativeResize="0"/>
          <p:nvPr/>
        </p:nvPicPr>
        <p:blipFill rotWithShape="1">
          <a:blip r:embed="rId4">
            <a:alphaModFix/>
          </a:blip>
          <a:srcRect b="0" l="0" r="0" t="0"/>
          <a:stretch/>
        </p:blipFill>
        <p:spPr>
          <a:xfrm>
            <a:off x="6026442" y="1626625"/>
            <a:ext cx="5976307" cy="3276601"/>
          </a:xfrm>
          <a:prstGeom prst="rect">
            <a:avLst/>
          </a:prstGeom>
          <a:noFill/>
          <a:ln>
            <a:noFill/>
          </a:ln>
        </p:spPr>
      </p:pic>
      <p:sp>
        <p:nvSpPr>
          <p:cNvPr id="416" name="Google Shape;416;p53"/>
          <p:cNvSpPr txBox="1"/>
          <p:nvPr/>
        </p:nvSpPr>
        <p:spPr>
          <a:xfrm>
            <a:off x="553125" y="5455800"/>
            <a:ext cx="4740300" cy="919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13 targets showed improvement</a:t>
            </a:r>
            <a:endParaRPr b="0" i="0" sz="2400" u="none" cap="none" strike="noStrike">
              <a:solidFill>
                <a:srgbClr val="3A3D4B"/>
              </a:solidFill>
              <a:latin typeface="Calibri"/>
              <a:ea typeface="Calibri"/>
              <a:cs typeface="Calibri"/>
              <a:sym typeface="Calibri"/>
            </a:endParaRPr>
          </a:p>
        </p:txBody>
      </p:sp>
      <p:sp>
        <p:nvSpPr>
          <p:cNvPr id="417" name="Google Shape;417;p53"/>
          <p:cNvSpPr txBox="1"/>
          <p:nvPr/>
        </p:nvSpPr>
        <p:spPr>
          <a:xfrm>
            <a:off x="6644450" y="5455788"/>
            <a:ext cx="4740300" cy="919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5 targets missed by less than 1%</a:t>
            </a:r>
            <a:endParaRPr b="0" i="0" sz="2400" u="none" cap="none" strike="noStrike">
              <a:solidFill>
                <a:srgbClr val="3A3D4B"/>
              </a:solidFill>
              <a:latin typeface="Calibri"/>
              <a:ea typeface="Calibri"/>
              <a:cs typeface="Calibri"/>
              <a:sym typeface="Calibri"/>
            </a:endParaRPr>
          </a:p>
        </p:txBody>
      </p:sp>
      <p:pic>
        <p:nvPicPr>
          <p:cNvPr descr="professional arrow showing increase" id="418" name="Google Shape;418;p53"/>
          <p:cNvPicPr preferRelativeResize="0"/>
          <p:nvPr/>
        </p:nvPicPr>
        <p:blipFill rotWithShape="1">
          <a:blip r:embed="rId5">
            <a:alphaModFix/>
          </a:blip>
          <a:srcRect b="0" l="0" r="0" t="0"/>
          <a:stretch/>
        </p:blipFill>
        <p:spPr>
          <a:xfrm>
            <a:off x="4794800" y="5360875"/>
            <a:ext cx="850950" cy="8509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54"/>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Comparison of Data Status</a:t>
            </a:r>
            <a:endParaRPr/>
          </a:p>
        </p:txBody>
      </p:sp>
      <p:pic>
        <p:nvPicPr>
          <p:cNvPr id="424" name="Google Shape;424;p54" title="Chart"/>
          <p:cNvPicPr preferRelativeResize="0"/>
          <p:nvPr/>
        </p:nvPicPr>
        <p:blipFill rotWithShape="1">
          <a:blip r:embed="rId3">
            <a:alphaModFix/>
          </a:blip>
          <a:srcRect b="0" l="0" r="0" t="0"/>
          <a:stretch/>
        </p:blipFill>
        <p:spPr>
          <a:xfrm>
            <a:off x="1740717" y="1543300"/>
            <a:ext cx="8595231" cy="531470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55"/>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Comparison of Data Status</a:t>
            </a:r>
            <a:endParaRPr/>
          </a:p>
        </p:txBody>
      </p:sp>
      <p:pic>
        <p:nvPicPr>
          <p:cNvPr id="430" name="Google Shape;430;p55" title="Chart"/>
          <p:cNvPicPr preferRelativeResize="0"/>
          <p:nvPr/>
        </p:nvPicPr>
        <p:blipFill rotWithShape="1">
          <a:blip r:embed="rId3">
            <a:alphaModFix/>
          </a:blip>
          <a:srcRect b="0" l="0" r="0" t="0"/>
          <a:stretch/>
        </p:blipFill>
        <p:spPr>
          <a:xfrm>
            <a:off x="1737350" y="1539100"/>
            <a:ext cx="8601969" cy="531890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p56"/>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How we read the tables. (Example)</a:t>
            </a:r>
            <a:endParaRPr/>
          </a:p>
        </p:txBody>
      </p:sp>
      <p:sp>
        <p:nvSpPr>
          <p:cNvPr id="436" name="Google Shape;436;p5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37" name="Google Shape;437;p5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438" name="Google Shape;438;p56"/>
          <p:cNvGraphicFramePr/>
          <p:nvPr/>
        </p:nvGraphicFramePr>
        <p:xfrm>
          <a:off x="952500" y="2587150"/>
          <a:ext cx="3000000" cy="3000000"/>
        </p:xfrm>
        <a:graphic>
          <a:graphicData uri="http://schemas.openxmlformats.org/drawingml/2006/table">
            <a:tbl>
              <a:tblPr>
                <a:noFill/>
                <a:tableStyleId>{7B0EDB8E-7157-4C1E-A350-DAB03A15CBC2}</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1 </a:t>
                      </a:r>
                      <a:r>
                        <a:rPr b="1" lang="en-US" sz="1400" u="none" cap="none" strike="noStrike">
                          <a:highlight>
                            <a:srgbClr val="FFF2CC"/>
                          </a:highlight>
                        </a:rPr>
                        <a:t>Target 76.33%</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Youth with IEPs (ages 14-21) that graduated with a regular high school diploma</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5464664613</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76.71%</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Met Target</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18 LEAs Target (72% of LEAs)</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66 LEAs Met Target (72.53% of LEAs)</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 LEAs Did Not Meet Target (28%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25 LEAs Did Not Meet Target (27.47% of LEAs)</a:t>
                      </a:r>
                      <a:endParaRPr sz="1400" u="none" cap="none" strike="noStrike"/>
                    </a:p>
                  </a:txBody>
                  <a:tcPr marT="91425" marB="91425" marR="91425" marL="91425">
                    <a:solidFill>
                      <a:srgbClr val="F4CCCC"/>
                    </a:solidFill>
                  </a:tcPr>
                </a:tc>
              </a:tr>
            </a:tbl>
          </a:graphicData>
        </a:graphic>
      </p:graphicFrame>
      <p:cxnSp>
        <p:nvCxnSpPr>
          <p:cNvPr id="439" name="Google Shape;439;p56"/>
          <p:cNvCxnSpPr/>
          <p:nvPr/>
        </p:nvCxnSpPr>
        <p:spPr>
          <a:xfrm>
            <a:off x="616200" y="2133150"/>
            <a:ext cx="401700" cy="1560000"/>
          </a:xfrm>
          <a:prstGeom prst="straightConnector1">
            <a:avLst/>
          </a:prstGeom>
          <a:noFill/>
          <a:ln cap="flat" cmpd="sng" w="9525">
            <a:solidFill>
              <a:schemeClr val="dk2"/>
            </a:solidFill>
            <a:prstDash val="solid"/>
            <a:round/>
            <a:headEnd len="sm" w="sm" type="none"/>
            <a:tailEnd len="med" w="med" type="triangle"/>
          </a:ln>
        </p:spPr>
      </p:cxnSp>
      <p:sp>
        <p:nvSpPr>
          <p:cNvPr id="440" name="Google Shape;440;p56"/>
          <p:cNvSpPr txBox="1"/>
          <p:nvPr/>
        </p:nvSpPr>
        <p:spPr>
          <a:xfrm>
            <a:off x="134875" y="1647300"/>
            <a:ext cx="4749300" cy="274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The average rate for the quadrant</a:t>
            </a:r>
            <a:endParaRPr b="0" i="0" sz="2400" u="none" cap="none" strike="noStrike">
              <a:solidFill>
                <a:srgbClr val="3A3D4B"/>
              </a:solidFill>
              <a:latin typeface="Calibri"/>
              <a:ea typeface="Calibri"/>
              <a:cs typeface="Calibri"/>
              <a:sym typeface="Calibri"/>
            </a:endParaRPr>
          </a:p>
        </p:txBody>
      </p:sp>
      <p:sp>
        <p:nvSpPr>
          <p:cNvPr id="441" name="Google Shape;441;p56"/>
          <p:cNvSpPr txBox="1"/>
          <p:nvPr/>
        </p:nvSpPr>
        <p:spPr>
          <a:xfrm>
            <a:off x="4154150" y="5552550"/>
            <a:ext cx="4145400" cy="681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Percentage of the LEAs that met/did not meet</a:t>
            </a:r>
            <a:endParaRPr b="0" i="0" sz="2400" u="none" cap="none" strike="noStrike">
              <a:solidFill>
                <a:srgbClr val="3A3D4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cxnSp>
        <p:nvCxnSpPr>
          <p:cNvPr id="442" name="Google Shape;442;p56"/>
          <p:cNvCxnSpPr/>
          <p:nvPr/>
        </p:nvCxnSpPr>
        <p:spPr>
          <a:xfrm rot="10800000">
            <a:off x="4532525" y="4810425"/>
            <a:ext cx="811200" cy="892200"/>
          </a:xfrm>
          <a:prstGeom prst="straightConnector1">
            <a:avLst/>
          </a:prstGeom>
          <a:noFill/>
          <a:ln cap="flat" cmpd="sng" w="9525">
            <a:solidFill>
              <a:schemeClr val="dk2"/>
            </a:solidFill>
            <a:prstDash val="solid"/>
            <a:round/>
            <a:headEnd len="sm" w="sm" type="none"/>
            <a:tailEnd len="med" w="med" type="triangle"/>
          </a:ln>
        </p:spPr>
      </p:cxnSp>
      <p:cxnSp>
        <p:nvCxnSpPr>
          <p:cNvPr id="443" name="Google Shape;443;p56"/>
          <p:cNvCxnSpPr/>
          <p:nvPr/>
        </p:nvCxnSpPr>
        <p:spPr>
          <a:xfrm flipH="1" rot="10800000">
            <a:off x="6434150" y="4747325"/>
            <a:ext cx="1144500" cy="865200"/>
          </a:xfrm>
          <a:prstGeom prst="straightConnector1">
            <a:avLst/>
          </a:prstGeom>
          <a:noFill/>
          <a:ln cap="flat" cmpd="sng" w="9525">
            <a:solidFill>
              <a:schemeClr val="dk2"/>
            </a:solidFill>
            <a:prstDash val="solid"/>
            <a:round/>
            <a:headEnd len="sm" w="sm" type="none"/>
            <a:tailEnd len="med" w="med" type="triangle"/>
          </a:ln>
        </p:spPr>
      </p:cxnSp>
      <p:cxnSp>
        <p:nvCxnSpPr>
          <p:cNvPr id="444" name="Google Shape;444;p56"/>
          <p:cNvCxnSpPr/>
          <p:nvPr/>
        </p:nvCxnSpPr>
        <p:spPr>
          <a:xfrm flipH="1">
            <a:off x="7849025" y="2395300"/>
            <a:ext cx="2982900" cy="1324800"/>
          </a:xfrm>
          <a:prstGeom prst="straightConnector1">
            <a:avLst/>
          </a:prstGeom>
          <a:noFill/>
          <a:ln cap="flat" cmpd="sng" w="9525">
            <a:solidFill>
              <a:schemeClr val="dk2"/>
            </a:solidFill>
            <a:prstDash val="solid"/>
            <a:round/>
            <a:headEnd len="sm" w="sm" type="none"/>
            <a:tailEnd len="med" w="med" type="triangle"/>
          </a:ln>
        </p:spPr>
      </p:cxnSp>
      <p:sp>
        <p:nvSpPr>
          <p:cNvPr id="445" name="Google Shape;445;p56"/>
          <p:cNvSpPr txBox="1"/>
          <p:nvPr/>
        </p:nvSpPr>
        <p:spPr>
          <a:xfrm>
            <a:off x="9570250" y="1710400"/>
            <a:ext cx="2163000" cy="510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State Rate</a:t>
            </a:r>
            <a:endParaRPr b="0" i="0" sz="2400" u="none" cap="none" strike="noStrike">
              <a:solidFill>
                <a:srgbClr val="3A3D4B"/>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57"/>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6000">
              <a:solidFill>
                <a:schemeClr val="dk2"/>
              </a:solidFill>
            </a:endParaRPr>
          </a:p>
          <a:p>
            <a:pPr indent="0" lvl="0" marL="76200" rtl="0" algn="ctr">
              <a:lnSpc>
                <a:spcPct val="90000"/>
              </a:lnSpc>
              <a:spcBef>
                <a:spcPts val="1800"/>
              </a:spcBef>
              <a:spcAft>
                <a:spcPts val="0"/>
              </a:spcAft>
              <a:buSzPts val="2400"/>
              <a:buNone/>
            </a:pPr>
            <a:r>
              <a:rPr lang="en-US" sz="6000">
                <a:solidFill>
                  <a:schemeClr val="dk2"/>
                </a:solidFill>
              </a:rPr>
              <a:t>SPP/APR Indicators:</a:t>
            </a:r>
            <a:br>
              <a:rPr lang="en-US" sz="6000">
                <a:solidFill>
                  <a:schemeClr val="dk2"/>
                </a:solidFill>
              </a:rPr>
            </a:br>
            <a:r>
              <a:rPr lang="en-US" sz="6000">
                <a:solidFill>
                  <a:schemeClr val="dk2"/>
                </a:solidFill>
              </a:rPr>
              <a:t>1 – Graduation</a:t>
            </a:r>
            <a:br>
              <a:rPr lang="en-US" sz="6000">
                <a:solidFill>
                  <a:schemeClr val="dk2"/>
                </a:solidFill>
              </a:rPr>
            </a:br>
            <a:r>
              <a:rPr lang="en-US" sz="6000">
                <a:solidFill>
                  <a:schemeClr val="dk2"/>
                </a:solidFill>
              </a:rPr>
              <a:t>2- Dropout</a:t>
            </a:r>
            <a:br>
              <a:rPr lang="en-US" sz="6000">
                <a:solidFill>
                  <a:schemeClr val="dk2"/>
                </a:solidFill>
              </a:rPr>
            </a:br>
            <a:r>
              <a:rPr lang="en-US" sz="6000">
                <a:solidFill>
                  <a:schemeClr val="dk2"/>
                </a:solidFill>
              </a:rPr>
              <a:t>14 – Post-school outcomes</a:t>
            </a:r>
            <a:endParaRPr/>
          </a:p>
        </p:txBody>
      </p:sp>
      <p:sp>
        <p:nvSpPr>
          <p:cNvPr id="451" name="Google Shape;451;p57"/>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descr="Education after High School – Oklahoma Parents Center" id="452" name="Google Shape;452;p57"/>
          <p:cNvSpPr/>
          <p:nvPr/>
        </p:nvSpPr>
        <p:spPr>
          <a:xfrm>
            <a:off x="5943600" y="3276600"/>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3" name="Google Shape;453;p57"/>
          <p:cNvSpPr/>
          <p:nvPr/>
        </p:nvSpPr>
        <p:spPr>
          <a:xfrm>
            <a:off x="6096000" y="3429000"/>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54" name="Google Shape;454;p57"/>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58"/>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 1 - Graduation</a:t>
            </a:r>
            <a:endParaRPr/>
          </a:p>
        </p:txBody>
      </p:sp>
      <p:sp>
        <p:nvSpPr>
          <p:cNvPr id="461" name="Google Shape;461;p5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462" name="Google Shape;462;p58"/>
          <p:cNvGrpSpPr/>
          <p:nvPr/>
        </p:nvGrpSpPr>
        <p:grpSpPr>
          <a:xfrm>
            <a:off x="415598" y="3000049"/>
            <a:ext cx="11360667" cy="979410"/>
            <a:chOff x="1593000" y="2322568"/>
            <a:chExt cx="5957975" cy="643500"/>
          </a:xfrm>
        </p:grpSpPr>
        <p:sp>
          <p:nvSpPr>
            <p:cNvPr id="463" name="Google Shape;463;p58"/>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4" name="Google Shape;464;p58"/>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5" name="Google Shape;465;p58"/>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6" name="Google Shape;466;p58"/>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467" name="Google Shape;467;p58"/>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8" name="Google Shape;468;p58"/>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Districts provide this information to the state through Nova.</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Data is calculated from the Federal Exiting data report.</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Lag year indicator, data from year prior is reported. (2022-2023 Data)</a:t>
              </a:r>
              <a:endParaRPr b="1" i="0" sz="1300" u="none" cap="none" strike="noStrike">
                <a:solidFill>
                  <a:srgbClr val="1B786F"/>
                </a:solidFill>
                <a:latin typeface="Roboto"/>
                <a:ea typeface="Roboto"/>
                <a:cs typeface="Roboto"/>
                <a:sym typeface="Roboto"/>
              </a:endParaRPr>
            </a:p>
          </p:txBody>
        </p:sp>
      </p:grpSp>
      <p:grpSp>
        <p:nvGrpSpPr>
          <p:cNvPr id="469" name="Google Shape;469;p58"/>
          <p:cNvGrpSpPr/>
          <p:nvPr/>
        </p:nvGrpSpPr>
        <p:grpSpPr>
          <a:xfrm>
            <a:off x="415596" y="2126785"/>
            <a:ext cx="11360667" cy="857982"/>
            <a:chOff x="1593000" y="2322568"/>
            <a:chExt cx="5957975" cy="643500"/>
          </a:xfrm>
        </p:grpSpPr>
        <p:sp>
          <p:nvSpPr>
            <p:cNvPr id="470" name="Google Shape;470;p58"/>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1" name="Google Shape;471;p58"/>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2" name="Google Shape;472;p58"/>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3" name="Google Shape;473;p58"/>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474" name="Google Shape;474;p58"/>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5" name="Google Shape;475;p58"/>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93700" lvl="0" marL="6096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Percent of youth with Individualized Education Programs (IEPs) exiting special education due to graduating with a regular high school diploma. (20 U.S.C. 1416 (a)(3)(A))</a:t>
              </a:r>
              <a:endParaRPr b="1" i="0" sz="1400" u="none" cap="none" strike="noStrike">
                <a:solidFill>
                  <a:srgbClr val="1B786F"/>
                </a:solidFill>
                <a:latin typeface="Roboto"/>
                <a:ea typeface="Roboto"/>
                <a:cs typeface="Roboto"/>
                <a:sym typeface="Roboto"/>
              </a:endParaRPr>
            </a:p>
          </p:txBody>
        </p:sp>
      </p:grpSp>
      <p:graphicFrame>
        <p:nvGraphicFramePr>
          <p:cNvPr id="476" name="Google Shape;476;p58"/>
          <p:cNvGraphicFramePr/>
          <p:nvPr/>
        </p:nvGraphicFramePr>
        <p:xfrm>
          <a:off x="480950" y="4624400"/>
          <a:ext cx="3000000" cy="3000000"/>
        </p:xfrm>
        <a:graphic>
          <a:graphicData uri="http://schemas.openxmlformats.org/drawingml/2006/table">
            <a:tbl>
              <a:tblPr>
                <a:noFill/>
                <a:tableStyleId>{7B0EDB8E-7157-4C1E-A350-DAB03A15CBC2}</a:tableStyleId>
              </a:tblPr>
              <a:tblGrid>
                <a:gridCol w="2912550"/>
                <a:gridCol w="8382800"/>
              </a:tblGrid>
              <a:tr h="381000">
                <a:tc rowSpan="2">
                  <a:txBody>
                    <a:bodyPr/>
                    <a:lstStyle/>
                    <a:p>
                      <a:pPr indent="0" lvl="0" marL="0" marR="0" rtl="0" algn="ctr">
                        <a:lnSpc>
                          <a:spcPct val="90000"/>
                        </a:lnSpc>
                        <a:spcBef>
                          <a:spcPts val="0"/>
                        </a:spcBef>
                        <a:spcAft>
                          <a:spcPts val="0"/>
                        </a:spcAft>
                        <a:buClr>
                          <a:schemeClr val="dk2"/>
                        </a:buClr>
                        <a:buSzPts val="2600"/>
                        <a:buFont typeface="Arial"/>
                        <a:buNone/>
                      </a:pPr>
                      <a:r>
                        <a:rPr b="1" lang="en-US" sz="2800" u="none" cap="none" strike="noStrike">
                          <a:solidFill>
                            <a:srgbClr val="ECECEC"/>
                          </a:solidFill>
                          <a:latin typeface="Cambria"/>
                          <a:ea typeface="Cambria"/>
                          <a:cs typeface="Cambria"/>
                          <a:sym typeface="Cambria"/>
                        </a:rPr>
                        <a:t>2020 to 2025                      Calculation Information</a:t>
                      </a:r>
                      <a:endParaRPr b="1" sz="1600" u="none" cap="none" strike="noStrike">
                        <a:solidFill>
                          <a:srgbClr val="ECECEC"/>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solidFill>
                      <a:srgbClr val="147B81"/>
                    </a:solidFill>
                  </a:tcPr>
                </a:tc>
                <a:tc>
                  <a:txBody>
                    <a:bodyPr/>
                    <a:lstStyle/>
                    <a:p>
                      <a:pPr indent="457200" lvl="0" marL="0" marR="0" rtl="0" algn="l">
                        <a:lnSpc>
                          <a:spcPct val="90000"/>
                        </a:lnSpc>
                        <a:spcBef>
                          <a:spcPts val="0"/>
                        </a:spcBef>
                        <a:spcAft>
                          <a:spcPts val="0"/>
                        </a:spcAft>
                        <a:buClr>
                          <a:schemeClr val="dk2"/>
                        </a:buClr>
                        <a:buSzPts val="2400"/>
                        <a:buFont typeface="Arial"/>
                        <a:buNone/>
                      </a:pPr>
                      <a:r>
                        <a:rPr b="1" lang="en-US" sz="2400" u="none" cap="none" strike="noStrike">
                          <a:latin typeface="Calibri"/>
                          <a:ea typeface="Calibri"/>
                          <a:cs typeface="Calibri"/>
                          <a:sym typeface="Calibri"/>
                        </a:rPr>
                        <a:t>Youth with IEPs (ages 14-21) who exited special education due to graduating with a regular high school diploma</a:t>
                      </a:r>
                      <a:endParaRPr b="1" sz="1400" u="none" cap="none" strike="noStrike"/>
                    </a:p>
                  </a:txBody>
                  <a:tcPr marT="91425" marB="91425" marR="91425" marL="91425">
                    <a:solidFill>
                      <a:srgbClr val="D0E0E3"/>
                    </a:solidFill>
                  </a:tcPr>
                </a:tc>
              </a:tr>
              <a:tr h="381000">
                <a:tc vMerge="1"/>
                <a:tc>
                  <a:txBody>
                    <a:bodyPr/>
                    <a:lstStyle/>
                    <a:p>
                      <a:pPr indent="457200" lvl="0" marL="0" marR="0" rtl="0" algn="l">
                        <a:lnSpc>
                          <a:spcPct val="90000"/>
                        </a:lnSpc>
                        <a:spcBef>
                          <a:spcPts val="0"/>
                        </a:spcBef>
                        <a:spcAft>
                          <a:spcPts val="0"/>
                        </a:spcAft>
                        <a:buClr>
                          <a:schemeClr val="dk2"/>
                        </a:buClr>
                        <a:buSzPts val="2400"/>
                        <a:buFont typeface="Arial"/>
                        <a:buNone/>
                      </a:pPr>
                      <a:r>
                        <a:rPr b="1" lang="en-US" sz="2400" u="none" cap="none" strike="noStrike">
                          <a:latin typeface="Calibri"/>
                          <a:ea typeface="Calibri"/>
                          <a:cs typeface="Calibri"/>
                          <a:sym typeface="Calibri"/>
                        </a:rPr>
                        <a:t>(a) graduated with a regular high school diploma +(b) graduated with a state-defined alternate diploma +(c) received a certificate +(d) reached maximum age +or (e) dropped out.</a:t>
                      </a:r>
                      <a:endParaRPr b="1" sz="1400" u="none" cap="none" strike="noStrike"/>
                    </a:p>
                  </a:txBody>
                  <a:tcPr marT="91425" marB="91425" marR="91425" marL="91425">
                    <a:solidFill>
                      <a:srgbClr val="D0E0E3"/>
                    </a:solidFill>
                  </a:tcPr>
                </a:tc>
              </a:tr>
            </a:tbl>
          </a:graphicData>
        </a:graphic>
      </p:graphicFrame>
      <p:cxnSp>
        <p:nvCxnSpPr>
          <p:cNvPr id="477" name="Google Shape;477;p58"/>
          <p:cNvCxnSpPr/>
          <p:nvPr/>
        </p:nvCxnSpPr>
        <p:spPr>
          <a:xfrm>
            <a:off x="3801775" y="5461500"/>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p59"/>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Graduation Rates (Indicator 1) Comparison</a:t>
            </a:r>
            <a:endParaRPr/>
          </a:p>
        </p:txBody>
      </p:sp>
      <p:sp>
        <p:nvSpPr>
          <p:cNvPr id="483" name="Google Shape;483;p5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84" name="Google Shape;484;p5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485" name="Google Shape;485;p59"/>
          <p:cNvGraphicFramePr/>
          <p:nvPr/>
        </p:nvGraphicFramePr>
        <p:xfrm>
          <a:off x="952500" y="2587150"/>
          <a:ext cx="3000000" cy="3000000"/>
        </p:xfrm>
        <a:graphic>
          <a:graphicData uri="http://schemas.openxmlformats.org/drawingml/2006/table">
            <a:tbl>
              <a:tblPr>
                <a:noFill/>
                <a:tableStyleId>{7B0EDB8E-7157-4C1E-A350-DAB03A15CBC2}</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1 </a:t>
                      </a:r>
                      <a:r>
                        <a:rPr b="1" lang="en-US" sz="1400" u="none" cap="none" strike="noStrike">
                          <a:highlight>
                            <a:srgbClr val="FFF2CC"/>
                          </a:highlight>
                        </a:rPr>
                        <a:t>Target 76.33%</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Youth with IEPs (ages 14-21) that graduated with a regular high school diploma</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4</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81.04</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76.71%</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Met Target</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11 LEAs Target (</a:t>
                      </a:r>
                      <a:r>
                        <a:rPr lang="en-US"/>
                        <a:t>64.71</a:t>
                      </a:r>
                      <a:r>
                        <a:rPr lang="en-US" sz="1400" u="none" cap="none" strike="noStrike"/>
                        <a:t>% of LEAs)</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66 LEAs Met Target (72.53% of LEAs)</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6</a:t>
                      </a:r>
                      <a:r>
                        <a:rPr lang="en-US" sz="1400" u="none" cap="none" strike="noStrike"/>
                        <a:t> LEAs Did Not Meet Target (</a:t>
                      </a:r>
                      <a:r>
                        <a:rPr lang="en-US"/>
                        <a:t>35.29</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25 LEAs Did Not Meet Target (27.47% of LEAs)</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42"/>
          <p:cNvSpPr/>
          <p:nvPr/>
        </p:nvSpPr>
        <p:spPr>
          <a:xfrm>
            <a:off x="946775" y="1745625"/>
            <a:ext cx="5778900" cy="47667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00" name="Google Shape;300;p42"/>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Sign-in sheet</a:t>
            </a:r>
            <a:endParaRPr/>
          </a:p>
        </p:txBody>
      </p:sp>
      <p:sp>
        <p:nvSpPr>
          <p:cNvPr id="301" name="Google Shape;301;p42"/>
          <p:cNvSpPr txBox="1"/>
          <p:nvPr>
            <p:ph idx="1" type="body"/>
          </p:nvPr>
        </p:nvSpPr>
        <p:spPr>
          <a:xfrm>
            <a:off x="1160300" y="1927675"/>
            <a:ext cx="5417100" cy="4571400"/>
          </a:xfrm>
          <a:prstGeom prst="rect">
            <a:avLst/>
          </a:prstGeom>
          <a:noFill/>
          <a:ln>
            <a:noFill/>
          </a:ln>
        </p:spPr>
        <p:txBody>
          <a:bodyPr anchorCtr="0" anchor="t" bIns="45700" lIns="91425" spcFirstLastPara="1" rIns="91425" wrap="square" tIns="45700">
            <a:normAutofit fontScale="25000" lnSpcReduction="20000"/>
          </a:bodyPr>
          <a:lstStyle/>
          <a:p>
            <a:pPr indent="0" lvl="0" marL="0" rtl="0" algn="l">
              <a:lnSpc>
                <a:spcPct val="90000"/>
              </a:lnSpc>
              <a:spcBef>
                <a:spcPts val="1800"/>
              </a:spcBef>
              <a:spcAft>
                <a:spcPts val="0"/>
              </a:spcAft>
              <a:buSzPct val="66666"/>
              <a:buNone/>
            </a:pPr>
            <a:r>
              <a:rPr lang="en-US" sz="10800"/>
              <a:t>Please take a moment to sign in by scanning the </a:t>
            </a:r>
            <a:r>
              <a:rPr b="1" lang="en-US" sz="10800"/>
              <a:t>QR code</a:t>
            </a:r>
            <a:r>
              <a:rPr lang="en-US" sz="10800"/>
              <a:t> or use the link in the Chat.</a:t>
            </a:r>
            <a:endParaRPr sz="10800"/>
          </a:p>
          <a:p>
            <a:pPr indent="0" lvl="0" marL="0" rtl="0" algn="l">
              <a:lnSpc>
                <a:spcPct val="90000"/>
              </a:lnSpc>
              <a:spcBef>
                <a:spcPts val="1800"/>
              </a:spcBef>
              <a:spcAft>
                <a:spcPts val="0"/>
              </a:spcAft>
              <a:buSzPct val="66666"/>
              <a:buNone/>
            </a:pPr>
            <a:r>
              <a:rPr lang="en-US" sz="10800"/>
              <a:t>*OSEP requires the Office of Special Education to report the attendance numbers. Help our State meet our goals by signing in.</a:t>
            </a:r>
            <a:endParaRPr sz="10800"/>
          </a:p>
          <a:p>
            <a:pPr indent="0" lvl="0" marL="0" rtl="0" algn="l">
              <a:lnSpc>
                <a:spcPct val="90000"/>
              </a:lnSpc>
              <a:spcBef>
                <a:spcPts val="1800"/>
              </a:spcBef>
              <a:spcAft>
                <a:spcPts val="0"/>
              </a:spcAft>
              <a:buSzPct val="85714"/>
              <a:buNone/>
            </a:pPr>
            <a:r>
              <a:rPr lang="en-US" sz="8400" u="sng">
                <a:solidFill>
                  <a:schemeClr val="hlink"/>
                </a:solidFill>
                <a:hlinkClick r:id="rId3"/>
              </a:rPr>
              <a:t>https://docs.google.com/forms/d/e/1FAIpQLScXdOc_KLr2_8blAAqxFcGxnZ9UvXEi-_gyi3apsNzcyK79lw/viewform?usp=sharing&amp;ouid=106680011367110671353</a:t>
            </a:r>
            <a:endParaRPr sz="8400"/>
          </a:p>
          <a:p>
            <a:pPr indent="0" lvl="0" marL="0" rtl="0" algn="l">
              <a:lnSpc>
                <a:spcPct val="90000"/>
              </a:lnSpc>
              <a:spcBef>
                <a:spcPts val="1800"/>
              </a:spcBef>
              <a:spcAft>
                <a:spcPts val="0"/>
              </a:spcAft>
              <a:buSzPct val="85714"/>
              <a:buNone/>
            </a:pPr>
            <a:r>
              <a:t/>
            </a:r>
            <a:endParaRPr sz="8400"/>
          </a:p>
          <a:p>
            <a:pPr indent="0" lvl="0" marL="0" rtl="0" algn="l">
              <a:lnSpc>
                <a:spcPct val="90000"/>
              </a:lnSpc>
              <a:spcBef>
                <a:spcPts val="1800"/>
              </a:spcBef>
              <a:spcAft>
                <a:spcPts val="0"/>
              </a:spcAft>
              <a:buSzPct val="300000"/>
              <a:buNone/>
            </a:pPr>
            <a:r>
              <a:t/>
            </a:r>
            <a:endParaRPr/>
          </a:p>
          <a:p>
            <a:pPr indent="0" lvl="0" marL="0" rtl="0" algn="l">
              <a:lnSpc>
                <a:spcPct val="90000"/>
              </a:lnSpc>
              <a:spcBef>
                <a:spcPts val="1800"/>
              </a:spcBef>
              <a:spcAft>
                <a:spcPts val="0"/>
              </a:spcAft>
              <a:buSzPct val="300000"/>
              <a:buNone/>
            </a:pPr>
            <a:r>
              <a:t/>
            </a:r>
            <a:endParaRPr/>
          </a:p>
        </p:txBody>
      </p:sp>
      <p:sp>
        <p:nvSpPr>
          <p:cNvPr id="302" name="Google Shape;302;p4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Checklist line icon, business concept, Clipboard sign on white background, Clip board for notes with tick icon in outline style for mobile concept and web design. Vector graphics. (Provided by Getty Images)" id="303" name="Google Shape;303;p42"/>
          <p:cNvPicPr preferRelativeResize="0"/>
          <p:nvPr/>
        </p:nvPicPr>
        <p:blipFill rotWithShape="1">
          <a:blip r:embed="rId4">
            <a:alphaModFix/>
          </a:blip>
          <a:srcRect b="0" l="0" r="0" t="0"/>
          <a:stretch/>
        </p:blipFill>
        <p:spPr>
          <a:xfrm>
            <a:off x="4687974" y="5273401"/>
            <a:ext cx="1101599" cy="1101599"/>
          </a:xfrm>
          <a:prstGeom prst="rect">
            <a:avLst/>
          </a:prstGeom>
          <a:noFill/>
          <a:ln>
            <a:noFill/>
          </a:ln>
        </p:spPr>
      </p:pic>
      <p:pic>
        <p:nvPicPr>
          <p:cNvPr id="304" name="Google Shape;304;p42"/>
          <p:cNvPicPr preferRelativeResize="0"/>
          <p:nvPr/>
        </p:nvPicPr>
        <p:blipFill rotWithShape="1">
          <a:blip r:embed="rId5">
            <a:alphaModFix/>
          </a:blip>
          <a:srcRect b="0" l="0" r="0" t="0"/>
          <a:stretch/>
        </p:blipFill>
        <p:spPr>
          <a:xfrm>
            <a:off x="7253300" y="1745634"/>
            <a:ext cx="4667250" cy="4667250"/>
          </a:xfrm>
          <a:prstGeom prst="rect">
            <a:avLst/>
          </a:prstGeom>
          <a:noFill/>
          <a:ln>
            <a:noFill/>
          </a:ln>
          <a:effectLst>
            <a:outerShdw blurRad="57150" rotWithShape="0" algn="bl" dir="5400000" dist="19050">
              <a:srgbClr val="000000">
                <a:alpha val="49019"/>
              </a:srgbClr>
            </a:outerShdw>
          </a:effectLst>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60"/>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SPP/APR Indicator 2 - Drop Out</a:t>
            </a:r>
            <a:endParaRPr/>
          </a:p>
        </p:txBody>
      </p:sp>
      <p:sp>
        <p:nvSpPr>
          <p:cNvPr id="492" name="Google Shape;492;p60"/>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493" name="Google Shape;493;p60"/>
          <p:cNvGrpSpPr/>
          <p:nvPr/>
        </p:nvGrpSpPr>
        <p:grpSpPr>
          <a:xfrm>
            <a:off x="415598" y="3000049"/>
            <a:ext cx="11360667" cy="979410"/>
            <a:chOff x="1593000" y="2322568"/>
            <a:chExt cx="5957975" cy="643500"/>
          </a:xfrm>
        </p:grpSpPr>
        <p:sp>
          <p:nvSpPr>
            <p:cNvPr id="494" name="Google Shape;494;p60"/>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5" name="Google Shape;495;p60"/>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6" name="Google Shape;496;p60"/>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7" name="Google Shape;497;p60"/>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498" name="Google Shape;498;p60"/>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9" name="Google Shape;499;p60"/>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Districts provide this information to the state through Nova.</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Data is calculated from the Federal Exiting data report.</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Lag year indicator, data from year prior is reported. (2022-2023 Data)</a:t>
              </a:r>
              <a:endParaRPr b="1" i="0" sz="1300" u="none" cap="none" strike="noStrike">
                <a:solidFill>
                  <a:srgbClr val="1B786F"/>
                </a:solidFill>
                <a:latin typeface="Roboto"/>
                <a:ea typeface="Roboto"/>
                <a:cs typeface="Roboto"/>
                <a:sym typeface="Roboto"/>
              </a:endParaRPr>
            </a:p>
          </p:txBody>
        </p:sp>
      </p:grpSp>
      <p:grpSp>
        <p:nvGrpSpPr>
          <p:cNvPr id="500" name="Google Shape;500;p60"/>
          <p:cNvGrpSpPr/>
          <p:nvPr/>
        </p:nvGrpSpPr>
        <p:grpSpPr>
          <a:xfrm>
            <a:off x="415596" y="2126785"/>
            <a:ext cx="11360667" cy="857982"/>
            <a:chOff x="1593000" y="2322568"/>
            <a:chExt cx="5957975" cy="643500"/>
          </a:xfrm>
        </p:grpSpPr>
        <p:sp>
          <p:nvSpPr>
            <p:cNvPr id="501" name="Google Shape;501;p60"/>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2" name="Google Shape;502;p60"/>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3" name="Google Shape;503;p60"/>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4" name="Google Shape;504;p60"/>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505" name="Google Shape;505;p60"/>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6" name="Google Shape;506;p60"/>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93700" lvl="0" marL="6096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Percent of youth with IEPs who exited special education due to dropping out. (20 U.S.C. 1416 (a)(3)(A))</a:t>
              </a:r>
              <a:endParaRPr b="1" i="0" sz="1400" u="none" cap="none" strike="noStrike">
                <a:solidFill>
                  <a:srgbClr val="1B786F"/>
                </a:solidFill>
                <a:latin typeface="Roboto"/>
                <a:ea typeface="Roboto"/>
                <a:cs typeface="Roboto"/>
                <a:sym typeface="Roboto"/>
              </a:endParaRPr>
            </a:p>
          </p:txBody>
        </p:sp>
      </p:grpSp>
      <p:graphicFrame>
        <p:nvGraphicFramePr>
          <p:cNvPr id="507" name="Google Shape;507;p60"/>
          <p:cNvGraphicFramePr/>
          <p:nvPr/>
        </p:nvGraphicFramePr>
        <p:xfrm>
          <a:off x="480950" y="4624400"/>
          <a:ext cx="3000000" cy="3000000"/>
        </p:xfrm>
        <a:graphic>
          <a:graphicData uri="http://schemas.openxmlformats.org/drawingml/2006/table">
            <a:tbl>
              <a:tblPr>
                <a:noFill/>
                <a:tableStyleId>{7B0EDB8E-7157-4C1E-A350-DAB03A15CBC2}</a:tableStyleId>
              </a:tblPr>
              <a:tblGrid>
                <a:gridCol w="2912550"/>
                <a:gridCol w="8382800"/>
              </a:tblGrid>
              <a:tr h="381000">
                <a:tc rowSpan="2">
                  <a:txBody>
                    <a:bodyPr/>
                    <a:lstStyle/>
                    <a:p>
                      <a:pPr indent="0" lvl="0" marL="0" marR="0" rtl="0" algn="ctr">
                        <a:lnSpc>
                          <a:spcPct val="90000"/>
                        </a:lnSpc>
                        <a:spcBef>
                          <a:spcPts val="0"/>
                        </a:spcBef>
                        <a:spcAft>
                          <a:spcPts val="0"/>
                        </a:spcAft>
                        <a:buClr>
                          <a:srgbClr val="000000"/>
                        </a:buClr>
                        <a:buSzPts val="2800"/>
                        <a:buFont typeface="Arial"/>
                        <a:buNone/>
                      </a:pPr>
                      <a:r>
                        <a:rPr b="1" lang="en-US" sz="2800" u="none" cap="none" strike="noStrike">
                          <a:solidFill>
                            <a:srgbClr val="ECECEC"/>
                          </a:solidFill>
                          <a:latin typeface="Cambria"/>
                          <a:ea typeface="Cambria"/>
                          <a:cs typeface="Cambria"/>
                          <a:sym typeface="Cambria"/>
                        </a:rPr>
                        <a:t>2020 to 2025                      Calculation Information</a:t>
                      </a:r>
                      <a:endParaRPr b="1" sz="1600" u="none" cap="none" strike="noStrike">
                        <a:solidFill>
                          <a:srgbClr val="ECECEC"/>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youth with IEPs (ages 14-21) who exited special education due to dropping out</a:t>
                      </a:r>
                      <a:endParaRPr b="1" sz="1400" u="none" cap="none" strike="noStrike"/>
                    </a:p>
                  </a:txBody>
                  <a:tcPr marT="91425" marB="91425" marR="91425" marL="91425">
                    <a:solidFill>
                      <a:srgbClr val="D0E0E3"/>
                    </a:solidFill>
                  </a:tcPr>
                </a:tc>
              </a:tr>
              <a:tr h="381000">
                <a:tc vMerge="1"/>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(a) graduated with a regular high school diploma + (d) reached maximum age + (e) dropped out</a:t>
                      </a:r>
                      <a:endParaRPr b="1" sz="1400" u="none" cap="none" strike="noStrike"/>
                    </a:p>
                  </a:txBody>
                  <a:tcPr marT="91425" marB="91425" marR="91425" marL="91425">
                    <a:solidFill>
                      <a:srgbClr val="D0E0E3"/>
                    </a:solidFill>
                  </a:tcPr>
                </a:tc>
              </a:tr>
            </a:tbl>
          </a:graphicData>
        </a:graphic>
      </p:graphicFrame>
      <p:cxnSp>
        <p:nvCxnSpPr>
          <p:cNvPr id="508" name="Google Shape;508;p60"/>
          <p:cNvCxnSpPr/>
          <p:nvPr/>
        </p:nvCxnSpPr>
        <p:spPr>
          <a:xfrm>
            <a:off x="3801775" y="5461500"/>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sp>
        <p:nvSpPr>
          <p:cNvPr id="513" name="Google Shape;513;p61"/>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Drop Out Rates (Indicator 2) Comparison</a:t>
            </a:r>
            <a:endParaRPr/>
          </a:p>
        </p:txBody>
      </p:sp>
      <p:sp>
        <p:nvSpPr>
          <p:cNvPr id="514" name="Google Shape;514;p6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15" name="Google Shape;515;p6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16" name="Google Shape;516;p61"/>
          <p:cNvGraphicFramePr/>
          <p:nvPr/>
        </p:nvGraphicFramePr>
        <p:xfrm>
          <a:off x="952500" y="2587150"/>
          <a:ext cx="3000000" cy="3000000"/>
        </p:xfrm>
        <a:graphic>
          <a:graphicData uri="http://schemas.openxmlformats.org/drawingml/2006/table">
            <a:tbl>
              <a:tblPr>
                <a:noFill/>
                <a:tableStyleId>{7B0EDB8E-7157-4C1E-A350-DAB03A15CBC2}</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2 </a:t>
                      </a:r>
                      <a:r>
                        <a:rPr b="1" lang="en-US" sz="1400" u="none" cap="none" strike="noStrike">
                          <a:highlight>
                            <a:srgbClr val="FFF2CC"/>
                          </a:highlight>
                        </a:rPr>
                        <a:t>Target 20.75%</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Percent of youth with IEPs who exited special education due to dropping out. (20 U.S.C. 1416 (a)(3)(A))</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4</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2</a:t>
                      </a:r>
                      <a:r>
                        <a:rPr lang="en-US"/>
                        <a:t>9.09</a:t>
                      </a:r>
                      <a:r>
                        <a:rPr lang="en-US" sz="1400" u="none" cap="none" strike="noStrike"/>
                        <a: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21.95%</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Did Not Meet Target</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0</a:t>
                      </a:r>
                      <a:r>
                        <a:rPr lang="en-US" sz="1400" u="none" cap="none" strike="noStrike"/>
                        <a:t> LEAs Met Target (</a:t>
                      </a:r>
                      <a:r>
                        <a:rPr lang="en-US"/>
                        <a:t>58.82</a:t>
                      </a:r>
                      <a:r>
                        <a:rPr lang="en-US" sz="1400" u="none" cap="none" strike="noStrike"/>
                        <a:t>% of LEAs)</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64 </a:t>
                      </a:r>
                      <a:r>
                        <a:rPr lang="en-US" sz="1400" u="none" cap="none" strike="noStrike">
                          <a:solidFill>
                            <a:schemeClr val="dk2"/>
                          </a:solidFill>
                        </a:rPr>
                        <a:t>LEAs </a:t>
                      </a:r>
                      <a:r>
                        <a:rPr lang="en-US" sz="1400" u="none" cap="none" strike="noStrike"/>
                        <a:t> Met Target (66.67% of LEAs)</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7</a:t>
                      </a:r>
                      <a:r>
                        <a:rPr lang="en-US" sz="1400" u="none" cap="none" strike="noStrike"/>
                        <a:t> </a:t>
                      </a:r>
                      <a:r>
                        <a:rPr lang="en-US" sz="1400" u="none" cap="none" strike="noStrike">
                          <a:solidFill>
                            <a:schemeClr val="dk2"/>
                          </a:solidFill>
                        </a:rPr>
                        <a:t>LEAs </a:t>
                      </a:r>
                      <a:r>
                        <a:rPr lang="en-US" sz="1400" u="none" cap="none" strike="noStrike"/>
                        <a:t> Did Not Meet Target (</a:t>
                      </a:r>
                      <a:r>
                        <a:rPr lang="en-US"/>
                        <a:t>41.18</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32 </a:t>
                      </a:r>
                      <a:r>
                        <a:rPr lang="en-US" sz="1400" u="none" cap="none" strike="noStrike">
                          <a:solidFill>
                            <a:schemeClr val="dk2"/>
                          </a:solidFill>
                        </a:rPr>
                        <a:t>LEAs </a:t>
                      </a:r>
                      <a:r>
                        <a:rPr lang="en-US" sz="1400" u="none" cap="none" strike="noStrike"/>
                        <a:t>Did Not Meet Target (33.33% of LEAs)</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62"/>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Post School Outcomes (Indicator 14) </a:t>
            </a:r>
            <a:endParaRPr/>
          </a:p>
        </p:txBody>
      </p:sp>
      <p:sp>
        <p:nvSpPr>
          <p:cNvPr id="523" name="Google Shape;523;p62"/>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524" name="Google Shape;524;p62"/>
          <p:cNvGrpSpPr/>
          <p:nvPr/>
        </p:nvGrpSpPr>
        <p:grpSpPr>
          <a:xfrm>
            <a:off x="415623" y="5238224"/>
            <a:ext cx="11360667" cy="979410"/>
            <a:chOff x="1593000" y="2322568"/>
            <a:chExt cx="5957975" cy="643500"/>
          </a:xfrm>
        </p:grpSpPr>
        <p:sp>
          <p:nvSpPr>
            <p:cNvPr id="525" name="Google Shape;525;p6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6" name="Google Shape;526;p6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7" name="Google Shape;527;p6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8" name="Google Shape;528;p6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529" name="Google Shape;529;p6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0" name="Google Shape;530;p6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400050" lvl="0" marL="609600" marR="0" rtl="0" algn="l">
                <a:lnSpc>
                  <a:spcPct val="90000"/>
                </a:lnSpc>
                <a:spcBef>
                  <a:spcPts val="300"/>
                </a:spcBef>
                <a:spcAft>
                  <a:spcPts val="0"/>
                </a:spcAft>
                <a:buClr>
                  <a:srgbClr val="1B786F"/>
                </a:buClr>
                <a:buSzPts val="1500"/>
                <a:buFont typeface="Roboto"/>
                <a:buChar char="●"/>
              </a:pPr>
              <a:r>
                <a:rPr b="1" i="0" lang="en-US" sz="1500" u="none" cap="none" strike="noStrike">
                  <a:solidFill>
                    <a:srgbClr val="147B81"/>
                  </a:solidFill>
                  <a:latin typeface="Roboto"/>
                  <a:ea typeface="Roboto"/>
                  <a:cs typeface="Roboto"/>
                  <a:sym typeface="Roboto"/>
                </a:rPr>
                <a:t>Data is collected through a survey.</a:t>
              </a:r>
              <a:endParaRPr b="1" i="0" sz="1500" u="none" cap="none" strike="noStrike">
                <a:solidFill>
                  <a:srgbClr val="1B786F"/>
                </a:solidFill>
                <a:latin typeface="Roboto"/>
                <a:ea typeface="Roboto"/>
                <a:cs typeface="Roboto"/>
                <a:sym typeface="Roboto"/>
              </a:endParaRPr>
            </a:p>
          </p:txBody>
        </p:sp>
      </p:grpSp>
      <p:grpSp>
        <p:nvGrpSpPr>
          <p:cNvPr id="531" name="Google Shape;531;p62"/>
          <p:cNvGrpSpPr/>
          <p:nvPr/>
        </p:nvGrpSpPr>
        <p:grpSpPr>
          <a:xfrm>
            <a:off x="415673" y="2327897"/>
            <a:ext cx="11360667" cy="2856438"/>
            <a:chOff x="1593000" y="2322568"/>
            <a:chExt cx="5957975" cy="643500"/>
          </a:xfrm>
        </p:grpSpPr>
        <p:sp>
          <p:nvSpPr>
            <p:cNvPr id="532" name="Google Shape;532;p6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3" name="Google Shape;533;p6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4" name="Google Shape;534;p6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5" name="Google Shape;535;p6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536" name="Google Shape;536;p6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7" name="Google Shape;537;p6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400050" lvl="0" marL="609600" marR="0" rtl="0" algn="l">
                <a:lnSpc>
                  <a:spcPct val="90000"/>
                </a:lnSpc>
                <a:spcBef>
                  <a:spcPts val="300"/>
                </a:spcBef>
                <a:spcAft>
                  <a:spcPts val="0"/>
                </a:spcAft>
                <a:buClr>
                  <a:srgbClr val="147B81"/>
                </a:buClr>
                <a:buSzPts val="1500"/>
                <a:buFont typeface="Roboto"/>
                <a:buChar char="●"/>
              </a:pPr>
              <a:r>
                <a:rPr b="1" i="0" lang="en-US" sz="1500" u="none" cap="none" strike="noStrike">
                  <a:solidFill>
                    <a:srgbClr val="147B81"/>
                  </a:solidFill>
                  <a:latin typeface="Roboto"/>
                  <a:ea typeface="Roboto"/>
                  <a:cs typeface="Roboto"/>
                  <a:sym typeface="Roboto"/>
                </a:rPr>
                <a:t>Percent of youth who are no longer in secondary school, had IEPs in effect at the time they left school, and were:</a:t>
              </a:r>
              <a:endParaRPr b="1" i="0" sz="1500" u="none" cap="none" strike="noStrike">
                <a:solidFill>
                  <a:srgbClr val="147B81"/>
                </a:solidFill>
                <a:latin typeface="Roboto"/>
                <a:ea typeface="Roboto"/>
                <a:cs typeface="Roboto"/>
                <a:sym typeface="Roboto"/>
              </a:endParaRPr>
            </a:p>
            <a:p>
              <a:pPr indent="-400050" lvl="1" marL="1219200" marR="0" rtl="0" algn="l">
                <a:lnSpc>
                  <a:spcPct val="90000"/>
                </a:lnSpc>
                <a:spcBef>
                  <a:spcPts val="300"/>
                </a:spcBef>
                <a:spcAft>
                  <a:spcPts val="0"/>
                </a:spcAft>
                <a:buClr>
                  <a:srgbClr val="147B81"/>
                </a:buClr>
                <a:buSzPts val="1500"/>
                <a:buFont typeface="Roboto"/>
                <a:buChar char="○"/>
              </a:pPr>
              <a:r>
                <a:rPr b="1" i="0" lang="en-US" sz="1500" u="none" cap="none" strike="noStrike">
                  <a:solidFill>
                    <a:srgbClr val="147B81"/>
                  </a:solidFill>
                  <a:latin typeface="Roboto"/>
                  <a:ea typeface="Roboto"/>
                  <a:cs typeface="Roboto"/>
                  <a:sym typeface="Roboto"/>
                </a:rPr>
                <a:t>A. Enrolled in higher education within one year of leaving high school.</a:t>
              </a:r>
              <a:endParaRPr b="1" i="0" sz="1500" u="none" cap="none" strike="noStrike">
                <a:solidFill>
                  <a:srgbClr val="147B81"/>
                </a:solidFill>
                <a:latin typeface="Roboto"/>
                <a:ea typeface="Roboto"/>
                <a:cs typeface="Roboto"/>
                <a:sym typeface="Roboto"/>
              </a:endParaRPr>
            </a:p>
            <a:p>
              <a:pPr indent="-400050" lvl="1" marL="1219200" marR="0" rtl="0" algn="l">
                <a:lnSpc>
                  <a:spcPct val="90000"/>
                </a:lnSpc>
                <a:spcBef>
                  <a:spcPts val="300"/>
                </a:spcBef>
                <a:spcAft>
                  <a:spcPts val="0"/>
                </a:spcAft>
                <a:buClr>
                  <a:srgbClr val="147B81"/>
                </a:buClr>
                <a:buSzPts val="1500"/>
                <a:buFont typeface="Roboto"/>
                <a:buChar char="○"/>
              </a:pPr>
              <a:r>
                <a:rPr b="1" i="0" lang="en-US" sz="1500" u="none" cap="none" strike="noStrike">
                  <a:solidFill>
                    <a:srgbClr val="147B81"/>
                  </a:solidFill>
                  <a:latin typeface="Roboto"/>
                  <a:ea typeface="Roboto"/>
                  <a:cs typeface="Roboto"/>
                  <a:sym typeface="Roboto"/>
                </a:rPr>
                <a:t>B. Enrolled in higher education or competitively employed within one year of leaving high school.</a:t>
              </a:r>
              <a:endParaRPr b="1" i="0" sz="1500" u="none" cap="none" strike="noStrike">
                <a:solidFill>
                  <a:srgbClr val="147B81"/>
                </a:solidFill>
                <a:latin typeface="Roboto"/>
                <a:ea typeface="Roboto"/>
                <a:cs typeface="Roboto"/>
                <a:sym typeface="Roboto"/>
              </a:endParaRPr>
            </a:p>
            <a:p>
              <a:pPr indent="-400050" lvl="1" marL="1219200" marR="0" rtl="0" algn="l">
                <a:lnSpc>
                  <a:spcPct val="90000"/>
                </a:lnSpc>
                <a:spcBef>
                  <a:spcPts val="300"/>
                </a:spcBef>
                <a:spcAft>
                  <a:spcPts val="0"/>
                </a:spcAft>
                <a:buClr>
                  <a:srgbClr val="147B81"/>
                </a:buClr>
                <a:buSzPts val="1500"/>
                <a:buFont typeface="Roboto"/>
                <a:buChar char="○"/>
              </a:pPr>
              <a:r>
                <a:rPr b="1" i="0" lang="en-US" sz="1500" u="none" cap="none" strike="noStrike">
                  <a:solidFill>
                    <a:srgbClr val="147B81"/>
                  </a:solidFill>
                  <a:latin typeface="Roboto"/>
                  <a:ea typeface="Roboto"/>
                  <a:cs typeface="Roboto"/>
                  <a:sym typeface="Roboto"/>
                </a:rPr>
                <a:t>C. Enrolled in higher education or in some other postsecondary education or training program; or competitively employed or in some other employment within one year of leaving high school.</a:t>
              </a:r>
              <a:endParaRPr b="0" i="0" sz="2400" u="none" cap="none" strike="noStrike">
                <a:solidFill>
                  <a:srgbClr val="3A3D4B"/>
                </a:solidFill>
                <a:latin typeface="Calibri"/>
                <a:ea typeface="Calibri"/>
                <a:cs typeface="Calibri"/>
                <a:sym typeface="Calibri"/>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 name="Shape 542"/>
        <p:cNvGrpSpPr/>
        <p:nvPr/>
      </p:nvGrpSpPr>
      <p:grpSpPr>
        <a:xfrm>
          <a:off x="0" y="0"/>
          <a:ext cx="0" cy="0"/>
          <a:chOff x="0" y="0"/>
          <a:chExt cx="0" cy="0"/>
        </a:xfrm>
      </p:grpSpPr>
      <p:sp>
        <p:nvSpPr>
          <p:cNvPr id="543" name="Google Shape;543;p63"/>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Post School Outcomes (Indicator 14) Calculations</a:t>
            </a:r>
            <a:endParaRPr/>
          </a:p>
        </p:txBody>
      </p:sp>
      <p:sp>
        <p:nvSpPr>
          <p:cNvPr id="544" name="Google Shape;544;p63"/>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45" name="Google Shape;545;p63"/>
          <p:cNvGraphicFramePr/>
          <p:nvPr/>
        </p:nvGraphicFramePr>
        <p:xfrm>
          <a:off x="448275" y="2802100"/>
          <a:ext cx="3000000" cy="3000000"/>
        </p:xfrm>
        <a:graphic>
          <a:graphicData uri="http://schemas.openxmlformats.org/drawingml/2006/table">
            <a:tbl>
              <a:tblPr>
                <a:noFill/>
                <a:tableStyleId>{7B0EDB8E-7157-4C1E-A350-DAB03A15CBC2}</a:tableStyleId>
              </a:tblPr>
              <a:tblGrid>
                <a:gridCol w="2912550"/>
                <a:gridCol w="8382800"/>
              </a:tblGrid>
              <a:tr h="381000">
                <a:tc rowSpan="2">
                  <a:txBody>
                    <a:bodyPr/>
                    <a:lstStyle/>
                    <a:p>
                      <a:pPr indent="-381000" lvl="0" marL="457200" marR="0" rtl="0" algn="ctr">
                        <a:lnSpc>
                          <a:spcPct val="90000"/>
                        </a:lnSpc>
                        <a:spcBef>
                          <a:spcPts val="0"/>
                        </a:spcBef>
                        <a:spcAft>
                          <a:spcPts val="0"/>
                        </a:spcAft>
                        <a:buClr>
                          <a:srgbClr val="ECECEC"/>
                        </a:buClr>
                        <a:buSzPts val="2400"/>
                        <a:buFont typeface="Cambria"/>
                        <a:buAutoNum type="alphaUcPeriod"/>
                      </a:pPr>
                      <a:r>
                        <a:rPr b="1" lang="en-US" sz="2400" u="none" cap="none" strike="noStrike">
                          <a:solidFill>
                            <a:srgbClr val="ECECEC"/>
                          </a:solidFill>
                          <a:latin typeface="Cambria"/>
                          <a:ea typeface="Cambria"/>
                          <a:cs typeface="Cambria"/>
                          <a:sym typeface="Cambria"/>
                        </a:rPr>
                        <a:t>Enrolled in higher education</a:t>
                      </a:r>
                      <a:endParaRPr b="1" sz="24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100"/>
                        <a:buFont typeface="Arial"/>
                        <a:buNone/>
                      </a:pPr>
                      <a:r>
                        <a:rPr b="1" lang="en-US" sz="2100" u="none" cap="none" strike="noStrike">
                          <a:latin typeface="Calibri"/>
                          <a:ea typeface="Calibri"/>
                          <a:cs typeface="Calibri"/>
                          <a:sym typeface="Calibri"/>
                        </a:rPr>
                        <a:t># </a:t>
                      </a:r>
                      <a:r>
                        <a:rPr b="1" lang="en-US" sz="1900" u="none" cap="none" strike="noStrike">
                          <a:latin typeface="Calibri"/>
                          <a:ea typeface="Calibri"/>
                          <a:cs typeface="Calibri"/>
                          <a:sym typeface="Calibri"/>
                        </a:rPr>
                        <a:t>of youth who are no longer in secondary school, had IEPs in effect at the time they left school and were enrolled in higher education within one year of leaving high school</a:t>
                      </a:r>
                      <a:endParaRPr b="1" sz="900" u="none" cap="none" strike="noStrike"/>
                    </a:p>
                  </a:txBody>
                  <a:tcPr marT="91425" marB="91425" marR="91425" marL="91425">
                    <a:solidFill>
                      <a:srgbClr val="D0E0E3"/>
                    </a:solidFill>
                  </a:tcPr>
                </a:tc>
              </a:tr>
              <a:tr h="381000">
                <a:tc vMerge="1"/>
                <a:tc>
                  <a:txBody>
                    <a:bodyPr/>
                    <a:lstStyle/>
                    <a:p>
                      <a:pPr indent="457200" lvl="0" marL="0" marR="0" rtl="0" algn="ctr">
                        <a:lnSpc>
                          <a:spcPct val="90000"/>
                        </a:lnSpc>
                        <a:spcBef>
                          <a:spcPts val="0"/>
                        </a:spcBef>
                        <a:spcAft>
                          <a:spcPts val="0"/>
                        </a:spcAft>
                        <a:buClr>
                          <a:srgbClr val="000000"/>
                        </a:buClr>
                        <a:buSzPts val="1900"/>
                        <a:buFont typeface="Arial"/>
                        <a:buNone/>
                      </a:pPr>
                      <a:r>
                        <a:rPr b="1" lang="en-US" sz="1900" u="none" cap="none" strike="noStrike">
                          <a:latin typeface="Calibri"/>
                          <a:ea typeface="Calibri"/>
                          <a:cs typeface="Calibri"/>
                          <a:sym typeface="Calibri"/>
                        </a:rPr>
                        <a:t># of respondent youth who are no longer in secondary school and had IEPs in effect at the time they left school</a:t>
                      </a:r>
                      <a:endParaRPr b="1" sz="900" u="none" cap="none" strike="noStrike"/>
                    </a:p>
                  </a:txBody>
                  <a:tcPr marT="91425" marB="91425" marR="91425" marL="91425">
                    <a:solidFill>
                      <a:srgbClr val="D0E0E3"/>
                    </a:solidFill>
                  </a:tcPr>
                </a:tc>
              </a:tr>
            </a:tbl>
          </a:graphicData>
        </a:graphic>
      </p:graphicFrame>
      <p:cxnSp>
        <p:nvCxnSpPr>
          <p:cNvPr id="546" name="Google Shape;546;p63"/>
          <p:cNvCxnSpPr/>
          <p:nvPr/>
        </p:nvCxnSpPr>
        <p:spPr>
          <a:xfrm>
            <a:off x="3827150" y="3814738"/>
            <a:ext cx="7572000" cy="0"/>
          </a:xfrm>
          <a:prstGeom prst="straightConnector1">
            <a:avLst/>
          </a:prstGeom>
          <a:noFill/>
          <a:ln cap="flat" cmpd="sng" w="76200">
            <a:solidFill>
              <a:srgbClr val="147B81"/>
            </a:solidFill>
            <a:prstDash val="solid"/>
            <a:round/>
            <a:headEnd len="sm" w="sm" type="none"/>
            <a:tailEnd len="sm" w="sm" type="none"/>
          </a:ln>
        </p:spPr>
      </p:cxnSp>
      <p:graphicFrame>
        <p:nvGraphicFramePr>
          <p:cNvPr id="547" name="Google Shape;547;p63"/>
          <p:cNvGraphicFramePr/>
          <p:nvPr/>
        </p:nvGraphicFramePr>
        <p:xfrm>
          <a:off x="448275" y="2277400"/>
          <a:ext cx="3000000" cy="3000000"/>
        </p:xfrm>
        <a:graphic>
          <a:graphicData uri="http://schemas.openxmlformats.org/drawingml/2006/table">
            <a:tbl>
              <a:tblPr>
                <a:noFill/>
                <a:tableStyleId>{7B0EDB8E-7157-4C1E-A350-DAB03A15CBC2}</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sp>
        <p:nvSpPr>
          <p:cNvPr id="552" name="Google Shape;552;p64"/>
          <p:cNvSpPr txBox="1"/>
          <p:nvPr>
            <p:ph type="title"/>
          </p:nvPr>
        </p:nvSpPr>
        <p:spPr>
          <a:xfrm>
            <a:off x="747675" y="-22025"/>
            <a:ext cx="103776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Post-School Outcomes (Indicator 14) Comparison</a:t>
            </a:r>
            <a:endParaRPr/>
          </a:p>
        </p:txBody>
      </p:sp>
      <p:sp>
        <p:nvSpPr>
          <p:cNvPr id="553" name="Google Shape;553;p64"/>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54" name="Google Shape;554;p6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55" name="Google Shape;555;p64"/>
          <p:cNvGraphicFramePr/>
          <p:nvPr/>
        </p:nvGraphicFramePr>
        <p:xfrm>
          <a:off x="880425" y="1767075"/>
          <a:ext cx="3000000" cy="3000000"/>
        </p:xfrm>
        <a:graphic>
          <a:graphicData uri="http://schemas.openxmlformats.org/drawingml/2006/table">
            <a:tbl>
              <a:tblPr>
                <a:noFill/>
                <a:tableStyleId>{7B0EDB8E-7157-4C1E-A350-DAB03A15CBC2}</a:tableStyleId>
              </a:tblPr>
              <a:tblGrid>
                <a:gridCol w="5458925"/>
                <a:gridCol w="5458925"/>
              </a:tblGrid>
              <a:tr h="3111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14A </a:t>
                      </a:r>
                      <a:r>
                        <a:rPr b="1" lang="en-US" sz="1400" u="none" cap="none" strike="noStrike">
                          <a:highlight>
                            <a:srgbClr val="FFF2CC"/>
                          </a:highlight>
                        </a:rPr>
                        <a:t>Target 62.56%</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Enrolled in higher education within one year of leaving high school.</a:t>
                      </a:r>
                      <a:endParaRPr b="1" sz="1400" u="none" cap="none" strike="noStrike"/>
                    </a:p>
                  </a:txBody>
                  <a:tcPr marT="91425" marB="91425" marR="91425" marL="91425">
                    <a:solidFill>
                      <a:srgbClr val="ECECEC"/>
                    </a:solidFill>
                  </a:tcPr>
                </a:tc>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4</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4</a:t>
                      </a:r>
                      <a:r>
                        <a:rPr lang="en-US"/>
                        <a:t>5.80</a:t>
                      </a:r>
                      <a:r>
                        <a:rPr lang="en-US" sz="1400" u="none" cap="none" strike="noStrike"/>
                        <a: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33.47%</a:t>
                      </a:r>
                      <a:endParaRPr sz="1400" u="none" cap="none" strike="noStrike"/>
                    </a:p>
                  </a:txBody>
                  <a:tcPr marT="91425" marB="91425" marR="91425" marL="91425">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Did Not Meet Target</a:t>
                      </a:r>
                      <a:endParaRPr sz="1400" u="none" cap="none" strike="noStrike"/>
                    </a:p>
                  </a:txBody>
                  <a:tcPr marT="91425" marB="91425" marR="91425" marL="91425">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4</a:t>
                      </a:r>
                      <a:r>
                        <a:rPr lang="en-US" sz="1400" u="none" cap="none" strike="noStrike"/>
                        <a:t> </a:t>
                      </a:r>
                      <a:r>
                        <a:rPr lang="en-US" sz="1400" u="none" cap="none" strike="noStrike">
                          <a:solidFill>
                            <a:schemeClr val="dk2"/>
                          </a:solidFill>
                        </a:rPr>
                        <a:t>LEA </a:t>
                      </a:r>
                      <a:r>
                        <a:rPr lang="en-US" sz="1400" u="none" cap="none" strike="noStrike"/>
                        <a:t>Met Target (</a:t>
                      </a:r>
                      <a:r>
                        <a:rPr lang="en-US"/>
                        <a:t>22.22</a:t>
                      </a:r>
                      <a:r>
                        <a:rPr lang="en-US" sz="1400" u="none" cap="none" strike="noStrike"/>
                        <a:t>% of LEAs)</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17 </a:t>
                      </a:r>
                      <a:r>
                        <a:rPr lang="en-US" sz="1400" u="none" cap="none" strike="noStrike">
                          <a:solidFill>
                            <a:schemeClr val="dk2"/>
                          </a:solidFill>
                        </a:rPr>
                        <a:t>LEAs </a:t>
                      </a:r>
                      <a:r>
                        <a:rPr lang="en-US" sz="1400" u="none" cap="none" strike="noStrike"/>
                        <a:t> Met Target (17% of LEAs)</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4</a:t>
                      </a:r>
                      <a:r>
                        <a:rPr lang="en-US" sz="1400" u="none" cap="none" strike="noStrike"/>
                        <a:t> </a:t>
                      </a:r>
                      <a:r>
                        <a:rPr lang="en-US" sz="1400" u="none" cap="none" strike="noStrike">
                          <a:solidFill>
                            <a:schemeClr val="dk2"/>
                          </a:solidFill>
                        </a:rPr>
                        <a:t>LEAs </a:t>
                      </a:r>
                      <a:r>
                        <a:rPr lang="en-US" sz="1400" u="none" cap="none" strike="noStrike"/>
                        <a:t> Did Not Meet Target (</a:t>
                      </a:r>
                      <a:r>
                        <a:rPr lang="en-US"/>
                        <a:t>77.78</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83 </a:t>
                      </a:r>
                      <a:r>
                        <a:rPr lang="en-US" sz="1400" u="none" cap="none" strike="noStrike">
                          <a:solidFill>
                            <a:schemeClr val="dk2"/>
                          </a:solidFill>
                        </a:rPr>
                        <a:t>LEAs </a:t>
                      </a:r>
                      <a:r>
                        <a:rPr lang="en-US" sz="1400" u="none" cap="none" strike="noStrike"/>
                        <a:t>Did Not Meet Target (83% of LEAs)</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65"/>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Post School Outcomes (Indicator 14) Calculations</a:t>
            </a:r>
            <a:endParaRPr/>
          </a:p>
        </p:txBody>
      </p:sp>
      <p:sp>
        <p:nvSpPr>
          <p:cNvPr id="562" name="Google Shape;562;p65"/>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63" name="Google Shape;563;p65"/>
          <p:cNvGraphicFramePr/>
          <p:nvPr/>
        </p:nvGraphicFramePr>
        <p:xfrm>
          <a:off x="480950" y="2269400"/>
          <a:ext cx="3000000" cy="3000000"/>
        </p:xfrm>
        <a:graphic>
          <a:graphicData uri="http://schemas.openxmlformats.org/drawingml/2006/table">
            <a:tbl>
              <a:tblPr>
                <a:noFill/>
                <a:tableStyleId>{7B0EDB8E-7157-4C1E-A350-DAB03A15CBC2}</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564" name="Google Shape;564;p65"/>
          <p:cNvGraphicFramePr/>
          <p:nvPr/>
        </p:nvGraphicFramePr>
        <p:xfrm>
          <a:off x="480950" y="2794088"/>
          <a:ext cx="3000000" cy="3000000"/>
        </p:xfrm>
        <a:graphic>
          <a:graphicData uri="http://schemas.openxmlformats.org/drawingml/2006/table">
            <a:tbl>
              <a:tblPr>
                <a:noFill/>
                <a:tableStyleId>{7B0EDB8E-7157-4C1E-A350-DAB03A15CBC2}</a:tableStyleId>
              </a:tblPr>
              <a:tblGrid>
                <a:gridCol w="2912550"/>
                <a:gridCol w="8382800"/>
              </a:tblGrid>
              <a:tr h="767750">
                <a:tc rowSpan="2">
                  <a:txBody>
                    <a:bodyPr/>
                    <a:lstStyle/>
                    <a:p>
                      <a:pPr indent="0" lvl="0" marL="0" marR="0" rtl="0" algn="ctr">
                        <a:lnSpc>
                          <a:spcPct val="90000"/>
                        </a:lnSpc>
                        <a:spcBef>
                          <a:spcPts val="0"/>
                        </a:spcBef>
                        <a:spcAft>
                          <a:spcPts val="0"/>
                        </a:spcAft>
                        <a:buClr>
                          <a:srgbClr val="000000"/>
                        </a:buClr>
                        <a:buSzPts val="2300"/>
                        <a:buFont typeface="Arial"/>
                        <a:buNone/>
                      </a:pPr>
                      <a:r>
                        <a:rPr b="1" lang="en-US" sz="2300" u="none" cap="none" strike="noStrike">
                          <a:solidFill>
                            <a:srgbClr val="ECECEC"/>
                          </a:solidFill>
                          <a:latin typeface="Cambria"/>
                          <a:ea typeface="Cambria"/>
                          <a:cs typeface="Cambria"/>
                          <a:sym typeface="Cambria"/>
                        </a:rPr>
                        <a:t>B.   Enrolled in higher ed or competitively employed</a:t>
                      </a:r>
                      <a:endParaRPr b="1" sz="16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1800"/>
                        <a:buFont typeface="Arial"/>
                        <a:buNone/>
                      </a:pPr>
                      <a:r>
                        <a:rPr b="1" lang="en-US" sz="1800" u="none" cap="none" strike="noStrike">
                          <a:latin typeface="Calibri"/>
                          <a:ea typeface="Calibri"/>
                          <a:cs typeface="Calibri"/>
                          <a:sym typeface="Calibri"/>
                        </a:rPr>
                        <a:t># of youth who are no longer in secondary school, had IEPs in effect at the time they left school and were enrolled in higher education or competitively employed within one year of leaving high school</a:t>
                      </a:r>
                      <a:endParaRPr b="1" sz="800" u="none" cap="none" strike="noStrike"/>
                    </a:p>
                  </a:txBody>
                  <a:tcPr marT="91425" marB="91425" marR="91425" marL="91425">
                    <a:solidFill>
                      <a:srgbClr val="D0E0E3"/>
                    </a:solidFill>
                  </a:tcPr>
                </a:tc>
              </a:tr>
              <a:tr h="821825">
                <a:tc vMerge="1"/>
                <a:tc>
                  <a:txBody>
                    <a:bodyPr/>
                    <a:lstStyle/>
                    <a:p>
                      <a:pPr indent="457200" lvl="0" marL="0" marR="0" rtl="0" algn="ctr">
                        <a:lnSpc>
                          <a:spcPct val="90000"/>
                        </a:lnSpc>
                        <a:spcBef>
                          <a:spcPts val="0"/>
                        </a:spcBef>
                        <a:spcAft>
                          <a:spcPts val="0"/>
                        </a:spcAft>
                        <a:buClr>
                          <a:srgbClr val="000000"/>
                        </a:buClr>
                        <a:buSzPts val="1800"/>
                        <a:buFont typeface="Arial"/>
                        <a:buNone/>
                      </a:pPr>
                      <a:r>
                        <a:rPr b="1" lang="en-US" sz="1800" u="none" cap="none" strike="noStrike">
                          <a:latin typeface="Calibri"/>
                          <a:ea typeface="Calibri"/>
                          <a:cs typeface="Calibri"/>
                          <a:sym typeface="Calibri"/>
                        </a:rPr>
                        <a:t># of respondent youth who are no longer in secondary school and had IEPs in effect at the time they left school</a:t>
                      </a:r>
                      <a:endParaRPr b="1" sz="800" u="none" cap="none" strike="noStrike"/>
                    </a:p>
                  </a:txBody>
                  <a:tcPr marT="91425" marB="91425" marR="91425" marL="91425">
                    <a:solidFill>
                      <a:srgbClr val="D0E0E3"/>
                    </a:solidFill>
                  </a:tcPr>
                </a:tc>
              </a:tr>
            </a:tbl>
          </a:graphicData>
        </a:graphic>
      </p:graphicFrame>
      <p:cxnSp>
        <p:nvCxnSpPr>
          <p:cNvPr id="565" name="Google Shape;565;p65"/>
          <p:cNvCxnSpPr/>
          <p:nvPr/>
        </p:nvCxnSpPr>
        <p:spPr>
          <a:xfrm>
            <a:off x="3849450" y="370861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sp>
        <p:nvSpPr>
          <p:cNvPr id="570" name="Google Shape;570;p66"/>
          <p:cNvSpPr txBox="1"/>
          <p:nvPr>
            <p:ph type="title"/>
          </p:nvPr>
        </p:nvSpPr>
        <p:spPr>
          <a:xfrm>
            <a:off x="747675" y="-22025"/>
            <a:ext cx="103776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Post-School Outcomes (Indicator 14) Comparison</a:t>
            </a:r>
            <a:endParaRPr/>
          </a:p>
        </p:txBody>
      </p:sp>
      <p:sp>
        <p:nvSpPr>
          <p:cNvPr id="571" name="Google Shape;571;p6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72" name="Google Shape;572;p6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73" name="Google Shape;573;p66"/>
          <p:cNvGraphicFramePr/>
          <p:nvPr/>
        </p:nvGraphicFramePr>
        <p:xfrm>
          <a:off x="880425" y="1767075"/>
          <a:ext cx="3000000" cy="3000000"/>
        </p:xfrm>
        <a:graphic>
          <a:graphicData uri="http://schemas.openxmlformats.org/drawingml/2006/table">
            <a:tbl>
              <a:tblPr>
                <a:noFill/>
                <a:tableStyleId>{7B0EDB8E-7157-4C1E-A350-DAB03A15CBC2}</a:tableStyleId>
              </a:tblPr>
              <a:tblGrid>
                <a:gridCol w="5458925"/>
                <a:gridCol w="5458925"/>
              </a:tblGrid>
              <a:tr h="3111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14B </a:t>
                      </a:r>
                      <a:r>
                        <a:rPr b="1" lang="en-US" sz="1400" u="none" cap="none" strike="noStrike">
                          <a:solidFill>
                            <a:schemeClr val="dk2"/>
                          </a:solidFill>
                          <a:highlight>
                            <a:srgbClr val="FFF2CC"/>
                          </a:highlight>
                        </a:rPr>
                        <a:t>Target 82.50%</a:t>
                      </a:r>
                      <a:endParaRPr b="1" sz="1400" u="none" cap="none" strike="noStrike">
                        <a:solidFill>
                          <a:schemeClr val="dk2"/>
                        </a:solidFill>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B. Enrolled in higher education or competitively employed within one year of leaving high school.</a:t>
                      </a:r>
                      <a:endParaRPr b="1" sz="1400" u="none" cap="none" strike="noStrike">
                        <a:solidFill>
                          <a:schemeClr val="dk2"/>
                        </a:solidFill>
                      </a:endParaRPr>
                    </a:p>
                  </a:txBody>
                  <a:tcPr marT="91425" marB="91425" marR="91425" marL="91425">
                    <a:solidFill>
                      <a:srgbClr val="ECECEC"/>
                    </a:solidFill>
                  </a:tcPr>
                </a:tc>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4</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78.61</a:t>
                      </a:r>
                      <a:r>
                        <a:rPr lang="en-US" sz="1400" u="none" cap="none" strike="noStrike"/>
                        <a: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80.65%</a:t>
                      </a:r>
                      <a:endParaRPr sz="1400" u="none" cap="none" strike="noStrike"/>
                    </a:p>
                  </a:txBody>
                  <a:tcPr marT="91425" marB="91425" marR="91425" marL="91425">
                    <a:solidFill>
                      <a:srgbClr val="F4CCCC"/>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Did Not Meet Target</a:t>
                      </a:r>
                      <a:endParaRPr sz="1400" u="none" cap="none" strike="noStrike"/>
                    </a:p>
                  </a:txBody>
                  <a:tcPr marT="91425" marB="91425" marR="91425" marL="91425">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8</a:t>
                      </a:r>
                      <a:r>
                        <a:rPr lang="en-US" sz="1400" u="none" cap="none" strike="noStrike"/>
                        <a:t> </a:t>
                      </a:r>
                      <a:r>
                        <a:rPr lang="en-US" sz="1400" u="none" cap="none" strike="noStrike">
                          <a:solidFill>
                            <a:schemeClr val="dk2"/>
                          </a:solidFill>
                        </a:rPr>
                        <a:t>LEAs </a:t>
                      </a:r>
                      <a:r>
                        <a:rPr lang="en-US" sz="1400" u="none" cap="none" strike="noStrike"/>
                        <a:t> Met Target (</a:t>
                      </a:r>
                      <a:r>
                        <a:rPr lang="en-US"/>
                        <a:t>44.44</a:t>
                      </a:r>
                      <a:r>
                        <a:rPr lang="en-US" sz="1400" u="none" cap="none" strike="noStrike"/>
                        <a:t>% of LEAs)</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53 </a:t>
                      </a:r>
                      <a:r>
                        <a:rPr lang="en-US" sz="1400" u="none" cap="none" strike="noStrike">
                          <a:solidFill>
                            <a:schemeClr val="dk2"/>
                          </a:solidFill>
                        </a:rPr>
                        <a:t>LEAs </a:t>
                      </a:r>
                      <a:r>
                        <a:rPr lang="en-US" sz="1400" u="none" cap="none" strike="noStrike"/>
                        <a:t> Met Target (53% of LEAs)</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10</a:t>
                      </a:r>
                      <a:r>
                        <a:rPr lang="en-US" sz="1400" u="none" cap="none" strike="noStrike"/>
                        <a:t> </a:t>
                      </a:r>
                      <a:r>
                        <a:rPr lang="en-US" sz="1400" u="none" cap="none" strike="noStrike">
                          <a:solidFill>
                            <a:schemeClr val="dk2"/>
                          </a:solidFill>
                        </a:rPr>
                        <a:t>LEAs </a:t>
                      </a:r>
                      <a:r>
                        <a:rPr lang="en-US" sz="1400" u="none" cap="none" strike="noStrike"/>
                        <a:t> Did Not Meet Target (</a:t>
                      </a:r>
                      <a:r>
                        <a:rPr lang="en-US"/>
                        <a:t>55.56</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47 </a:t>
                      </a:r>
                      <a:r>
                        <a:rPr lang="en-US" sz="1400" u="none" cap="none" strike="noStrike">
                          <a:solidFill>
                            <a:schemeClr val="dk2"/>
                          </a:solidFill>
                        </a:rPr>
                        <a:t>LEAs </a:t>
                      </a:r>
                      <a:r>
                        <a:rPr lang="en-US" sz="1400" u="none" cap="none" strike="noStrike"/>
                        <a:t> Did Not Meet Target (47% of LEAs)</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sp>
        <p:nvSpPr>
          <p:cNvPr id="579" name="Google Shape;579;p67"/>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Post School Outcomes (Indicator 14) Calculations</a:t>
            </a:r>
            <a:endParaRPr/>
          </a:p>
        </p:txBody>
      </p:sp>
      <p:sp>
        <p:nvSpPr>
          <p:cNvPr id="580" name="Google Shape;580;p67"/>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81" name="Google Shape;581;p67"/>
          <p:cNvGraphicFramePr/>
          <p:nvPr/>
        </p:nvGraphicFramePr>
        <p:xfrm>
          <a:off x="448325" y="2051150"/>
          <a:ext cx="3000000" cy="3000000"/>
        </p:xfrm>
        <a:graphic>
          <a:graphicData uri="http://schemas.openxmlformats.org/drawingml/2006/table">
            <a:tbl>
              <a:tblPr>
                <a:noFill/>
                <a:tableStyleId>{7B0EDB8E-7157-4C1E-A350-DAB03A15CBC2}</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582" name="Google Shape;582;p67"/>
          <p:cNvGraphicFramePr/>
          <p:nvPr/>
        </p:nvGraphicFramePr>
        <p:xfrm>
          <a:off x="448325" y="2575850"/>
          <a:ext cx="3000000" cy="3000000"/>
        </p:xfrm>
        <a:graphic>
          <a:graphicData uri="http://schemas.openxmlformats.org/drawingml/2006/table">
            <a:tbl>
              <a:tblPr>
                <a:noFill/>
                <a:tableStyleId>{7B0EDB8E-7157-4C1E-A350-DAB03A15CBC2}</a:tableStyleId>
              </a:tblPr>
              <a:tblGrid>
                <a:gridCol w="2912550"/>
                <a:gridCol w="8382800"/>
              </a:tblGrid>
              <a:tr h="769125">
                <a:tc rowSpan="2">
                  <a:txBody>
                    <a:bodyPr/>
                    <a:lstStyle/>
                    <a:p>
                      <a:pPr indent="0" lvl="0" marL="457200" marR="0" rtl="0" algn="l">
                        <a:lnSpc>
                          <a:spcPct val="90000"/>
                        </a:lnSpc>
                        <a:spcBef>
                          <a:spcPts val="0"/>
                        </a:spcBef>
                        <a:spcAft>
                          <a:spcPts val="0"/>
                        </a:spcAft>
                        <a:buClr>
                          <a:srgbClr val="000000"/>
                        </a:buClr>
                        <a:buSzPts val="2100"/>
                        <a:buFont typeface="Arial"/>
                        <a:buNone/>
                      </a:pPr>
                      <a:r>
                        <a:rPr b="1" lang="en-US" sz="2100" u="none" cap="none" strike="noStrike">
                          <a:solidFill>
                            <a:srgbClr val="ECECEC"/>
                          </a:solidFill>
                          <a:latin typeface="Cambria"/>
                          <a:ea typeface="Cambria"/>
                          <a:cs typeface="Cambria"/>
                          <a:sym typeface="Cambria"/>
                        </a:rPr>
                        <a:t>C.</a:t>
                      </a:r>
                      <a:r>
                        <a:rPr b="1" lang="en-US" sz="2800" u="none" cap="none" strike="noStrike">
                          <a:solidFill>
                            <a:srgbClr val="ECECEC"/>
                          </a:solidFill>
                          <a:latin typeface="Cambria"/>
                          <a:ea typeface="Cambria"/>
                          <a:cs typeface="Cambria"/>
                          <a:sym typeface="Cambria"/>
                        </a:rPr>
                        <a:t> </a:t>
                      </a:r>
                      <a:r>
                        <a:rPr b="1" lang="en-US" sz="1700" u="none" cap="none" strike="noStrike">
                          <a:solidFill>
                            <a:srgbClr val="ECECEC"/>
                          </a:solidFill>
                          <a:latin typeface="Cambria"/>
                          <a:ea typeface="Cambria"/>
                          <a:cs typeface="Cambria"/>
                          <a:sym typeface="Cambria"/>
                        </a:rPr>
                        <a:t>Enrolled in higher education,some postsecondary education, training program,</a:t>
                      </a:r>
                      <a:endParaRPr b="1" sz="1700" u="none" cap="none" strike="noStrike">
                        <a:solidFill>
                          <a:srgbClr val="ECECEC"/>
                        </a:solidFill>
                        <a:latin typeface="Cambria"/>
                        <a:ea typeface="Cambria"/>
                        <a:cs typeface="Cambria"/>
                        <a:sym typeface="Cambria"/>
                      </a:endParaRPr>
                    </a:p>
                    <a:p>
                      <a:pPr indent="0" lvl="0" marL="457200" marR="0" rtl="0" algn="l">
                        <a:lnSpc>
                          <a:spcPct val="90000"/>
                        </a:lnSpc>
                        <a:spcBef>
                          <a:spcPts val="0"/>
                        </a:spcBef>
                        <a:spcAft>
                          <a:spcPts val="0"/>
                        </a:spcAft>
                        <a:buClr>
                          <a:srgbClr val="000000"/>
                        </a:buClr>
                        <a:buSzPts val="1700"/>
                        <a:buFont typeface="Arial"/>
                        <a:buNone/>
                      </a:pPr>
                      <a:r>
                        <a:rPr b="1" lang="en-US" sz="1700" u="none" cap="none" strike="noStrike">
                          <a:solidFill>
                            <a:srgbClr val="ECECEC"/>
                          </a:solidFill>
                          <a:latin typeface="Cambria"/>
                          <a:ea typeface="Cambria"/>
                          <a:cs typeface="Cambria"/>
                          <a:sym typeface="Cambria"/>
                        </a:rPr>
                        <a:t>competitively employed, or in some other employment</a:t>
                      </a:r>
                      <a:endParaRPr b="1" sz="17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youth who are no longer in secondary school, had IEPs in effect at the time they left school and were enrolled in higher education, or in some other postsecondary education or training program; or competitively employed or in some other employment</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respondent youth who are no longer in secondary school and had IEPs in effect at the time they left school</a:t>
                      </a:r>
                      <a:endParaRPr b="1" sz="1000" u="none" cap="none" strike="noStrike"/>
                    </a:p>
                  </a:txBody>
                  <a:tcPr marT="91425" marB="91425" marR="91425" marL="91425">
                    <a:solidFill>
                      <a:srgbClr val="D0E0E3"/>
                    </a:solidFill>
                  </a:tcPr>
                </a:tc>
              </a:tr>
            </a:tbl>
          </a:graphicData>
        </a:graphic>
      </p:graphicFrame>
      <p:cxnSp>
        <p:nvCxnSpPr>
          <p:cNvPr id="583" name="Google Shape;583;p67"/>
          <p:cNvCxnSpPr/>
          <p:nvPr/>
        </p:nvCxnSpPr>
        <p:spPr>
          <a:xfrm>
            <a:off x="3534250" y="385596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p68"/>
          <p:cNvSpPr txBox="1"/>
          <p:nvPr>
            <p:ph type="title"/>
          </p:nvPr>
        </p:nvSpPr>
        <p:spPr>
          <a:xfrm>
            <a:off x="747675" y="-22025"/>
            <a:ext cx="103776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Post-School Outcomes (Indicator 14) Comparison</a:t>
            </a:r>
            <a:endParaRPr/>
          </a:p>
        </p:txBody>
      </p:sp>
      <p:sp>
        <p:nvSpPr>
          <p:cNvPr id="589" name="Google Shape;589;p68"/>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90" name="Google Shape;590;p6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91" name="Google Shape;591;p68"/>
          <p:cNvGraphicFramePr/>
          <p:nvPr/>
        </p:nvGraphicFramePr>
        <p:xfrm>
          <a:off x="880425" y="1767075"/>
          <a:ext cx="3000000" cy="3000000"/>
        </p:xfrm>
        <a:graphic>
          <a:graphicData uri="http://schemas.openxmlformats.org/drawingml/2006/table">
            <a:tbl>
              <a:tblPr>
                <a:noFill/>
                <a:tableStyleId>{7B0EDB8E-7157-4C1E-A350-DAB03A15CBC2}</a:tableStyleId>
              </a:tblPr>
              <a:tblGrid>
                <a:gridCol w="5458925"/>
                <a:gridCol w="5458925"/>
              </a:tblGrid>
              <a:tr h="3111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14C Target </a:t>
                      </a:r>
                      <a:r>
                        <a:rPr b="1" lang="en-US" sz="1400" u="none" cap="none" strike="noStrike">
                          <a:solidFill>
                            <a:schemeClr val="dk2"/>
                          </a:solidFill>
                          <a:highlight>
                            <a:srgbClr val="FFF2CC"/>
                          </a:highlight>
                        </a:rPr>
                        <a:t>78.91%</a:t>
                      </a:r>
                      <a:endParaRPr b="1" sz="1400" u="none" cap="none" strike="noStrike">
                        <a:solidFill>
                          <a:schemeClr val="dk2"/>
                        </a:solidFill>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C. Enrolled in higher education or in some other postsecondary education or training program; or competitively employed or in some other employment within one year of leaving high school.</a:t>
                      </a:r>
                      <a:endParaRPr b="1" sz="1400" u="none" cap="none" strike="noStrike">
                        <a:solidFill>
                          <a:schemeClr val="dk2"/>
                        </a:solidFill>
                      </a:endParaRPr>
                    </a:p>
                  </a:txBody>
                  <a:tcPr marT="91425" marB="91425" marR="91425" marL="91425">
                    <a:solidFill>
                      <a:srgbClr val="ECECEC"/>
                    </a:solidFill>
                  </a:tcPr>
                </a:tc>
                <a:tc hMerge="1"/>
              </a:tr>
              <a:tr h="311100">
                <a:tc>
                  <a:txBody>
                    <a:bodyPr/>
                    <a:lstStyle/>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rPr>
                        <a:t>Q</a:t>
                      </a:r>
                      <a:r>
                        <a:rPr b="1" lang="en-US">
                          <a:solidFill>
                            <a:schemeClr val="dk2"/>
                          </a:solidFill>
                        </a:rPr>
                        <a:t>4</a:t>
                      </a:r>
                      <a:endParaRPr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rPr>
                        <a:t>New Mexico</a:t>
                      </a:r>
                      <a:endParaRPr sz="1400" u="none" cap="none" strike="noStrike"/>
                    </a:p>
                  </a:txBody>
                  <a:tcPr marT="91425" marB="91425" marR="91425" marL="91425">
                    <a:solidFill>
                      <a:srgbClr val="ECECE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8</a:t>
                      </a:r>
                      <a:r>
                        <a:rPr lang="en-US"/>
                        <a:t>0.59</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86.84%</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a:t>
                      </a:r>
                      <a:r>
                        <a:rPr lang="en-US">
                          <a:solidFill>
                            <a:schemeClr val="dk2"/>
                          </a:solidFill>
                        </a:rPr>
                        <a:t>0</a:t>
                      </a:r>
                      <a:r>
                        <a:rPr lang="en-US" sz="1400" u="none" cap="none" strike="noStrike">
                          <a:solidFill>
                            <a:schemeClr val="dk2"/>
                          </a:solidFill>
                        </a:rPr>
                        <a:t> LEAs  Met Target (</a:t>
                      </a:r>
                      <a:r>
                        <a:rPr lang="en-US">
                          <a:solidFill>
                            <a:schemeClr val="dk2"/>
                          </a:solidFill>
                        </a:rPr>
                        <a:t>55.56</a:t>
                      </a:r>
                      <a:r>
                        <a:rPr lang="en-US" sz="1400" u="none" cap="none" strike="noStrike">
                          <a:solidFill>
                            <a:schemeClr val="dk2"/>
                          </a:solidFill>
                        </a:rPr>
                        <a:t>% of LEAs)</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67 </a:t>
                      </a:r>
                      <a:r>
                        <a:rPr lang="en-US" sz="1400" u="none" cap="none" strike="noStrike">
                          <a:solidFill>
                            <a:schemeClr val="dk2"/>
                          </a:solidFill>
                        </a:rPr>
                        <a:t>LEAs </a:t>
                      </a:r>
                      <a:r>
                        <a:rPr lang="en-US" sz="1400" u="none" cap="none" strike="noStrike"/>
                        <a:t> Met Target (67.68% of LEAs)</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8</a:t>
                      </a:r>
                      <a:r>
                        <a:rPr lang="en-US" sz="1400" u="none" cap="none" strike="noStrike">
                          <a:solidFill>
                            <a:schemeClr val="dk2"/>
                          </a:solidFill>
                        </a:rPr>
                        <a:t> LEAs  Did Not Meet Target (</a:t>
                      </a:r>
                      <a:r>
                        <a:rPr lang="en-US">
                          <a:solidFill>
                            <a:schemeClr val="dk2"/>
                          </a:solidFill>
                        </a:rPr>
                        <a:t>44.44</a:t>
                      </a:r>
                      <a:r>
                        <a:rPr lang="en-US" sz="1400" u="none" cap="none" strike="noStrike">
                          <a:solidFill>
                            <a:schemeClr val="dk2"/>
                          </a:solidFill>
                        </a:rPr>
                        <a:t>% of LEAs)</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32 </a:t>
                      </a:r>
                      <a:r>
                        <a:rPr lang="en-US" sz="1400" u="none" cap="none" strike="noStrike">
                          <a:solidFill>
                            <a:schemeClr val="dk2"/>
                          </a:solidFill>
                        </a:rPr>
                        <a:t>LEAs </a:t>
                      </a:r>
                      <a:r>
                        <a:rPr lang="en-US" sz="1400" u="none" cap="none" strike="noStrike"/>
                        <a:t>Did Not Meet Target (32.32% of LEAs)</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69"/>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597" name="Google Shape;597;p69"/>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3200"/>
              <a:t>Please take the next 1-3 minutes to leave feedback on the feedback form. </a:t>
            </a:r>
            <a:endParaRPr sz="3200"/>
          </a:p>
          <a:p>
            <a:pPr indent="0" lvl="0" marL="0" rtl="0" algn="l">
              <a:lnSpc>
                <a:spcPct val="90000"/>
              </a:lnSpc>
              <a:spcBef>
                <a:spcPts val="1800"/>
              </a:spcBef>
              <a:spcAft>
                <a:spcPts val="0"/>
              </a:spcAft>
              <a:buSzPts val="1800"/>
              <a:buNone/>
            </a:pPr>
            <a:r>
              <a:t/>
            </a:r>
            <a:endParaRPr/>
          </a:p>
        </p:txBody>
      </p:sp>
      <p:sp>
        <p:nvSpPr>
          <p:cNvPr id="598" name="Google Shape;598;p6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599" name="Google Shape;599;p69"/>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0784"/>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43"/>
          <p:cNvSpPr/>
          <p:nvPr/>
        </p:nvSpPr>
        <p:spPr>
          <a:xfrm>
            <a:off x="946775" y="1745625"/>
            <a:ext cx="7281900" cy="47667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11" name="Google Shape;311;p4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Suggestions </a:t>
            </a:r>
            <a:endParaRPr/>
          </a:p>
        </p:txBody>
      </p:sp>
      <p:sp>
        <p:nvSpPr>
          <p:cNvPr id="312" name="Google Shape;312;p4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313" name="Google Shape;313;p43"/>
          <p:cNvSpPr txBox="1"/>
          <p:nvPr/>
        </p:nvSpPr>
        <p:spPr>
          <a:xfrm>
            <a:off x="1239575" y="2004825"/>
            <a:ext cx="6696300" cy="4248300"/>
          </a:xfrm>
          <a:prstGeom prst="rect">
            <a:avLst/>
          </a:prstGeom>
          <a:noFill/>
          <a:ln>
            <a:noFill/>
          </a:ln>
        </p:spPr>
        <p:txBody>
          <a:bodyPr anchorCtr="0" anchor="t" bIns="91425" lIns="91425" spcFirstLastPara="1" rIns="91425" wrap="square" tIns="91425">
            <a:spAutoFit/>
          </a:bodyPr>
          <a:lstStyle/>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Have the feedback form open for the entire presentation (as a tab or a seperate screen)</a:t>
            </a:r>
            <a:endParaRPr b="0" i="0" sz="2400" u="none" cap="none" strike="noStrike">
              <a:solidFill>
                <a:srgbClr val="3A3D4B"/>
              </a:solidFill>
              <a:latin typeface="Calibri"/>
              <a:ea typeface="Calibri"/>
              <a:cs typeface="Calibri"/>
              <a:sym typeface="Calibri"/>
            </a:endParaRPr>
          </a:p>
          <a:p>
            <a:pPr indent="-381000" lvl="1" marL="9144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We will put the link in the chat if you cannot open the QR Code</a:t>
            </a:r>
            <a:endParaRPr b="0" i="0" sz="2400" u="none" cap="none" strike="noStrike">
              <a:solidFill>
                <a:srgbClr val="3A3D4B"/>
              </a:solidFill>
              <a:latin typeface="Calibri"/>
              <a:ea typeface="Calibri"/>
              <a:cs typeface="Calibri"/>
              <a:sym typeface="Calibri"/>
            </a:endParaRPr>
          </a:p>
          <a:p>
            <a:pPr indent="-381000" lvl="1" marL="914400" marR="0" rtl="0" algn="l">
              <a:lnSpc>
                <a:spcPct val="100000"/>
              </a:lnSpc>
              <a:spcBef>
                <a:spcPts val="0"/>
              </a:spcBef>
              <a:spcAft>
                <a:spcPts val="0"/>
              </a:spcAft>
              <a:buClr>
                <a:srgbClr val="3A3D4B"/>
              </a:buClr>
              <a:buSzPts val="2400"/>
              <a:buFont typeface="Calibri"/>
              <a:buChar char="○"/>
            </a:pPr>
            <a:r>
              <a:rPr b="0" i="0" lang="en-US" sz="2400" u="sng" cap="none" strike="noStrike">
                <a:solidFill>
                  <a:schemeClr val="hlink"/>
                </a:solidFill>
                <a:latin typeface="Calibri"/>
                <a:ea typeface="Calibri"/>
                <a:cs typeface="Calibri"/>
                <a:sym typeface="Calibri"/>
                <a:hlinkClick r:id="rId3"/>
              </a:rPr>
              <a:t>https://docs.google.com/spreadsheets/d/1EIXGX3wxtz27b5bTnN89oHJ1GlDmq9L9eQBOjosUvF8/edit?gid=46077393#gid=46077393</a:t>
            </a:r>
            <a:endParaRPr b="0" i="0" sz="2400" u="none" cap="none" strike="noStrike">
              <a:solidFill>
                <a:srgbClr val="3A3D4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Take notes in any manner you feel easiest. There will be an option to upload a separate document for feedback.</a:t>
            </a:r>
            <a:endParaRPr b="0" i="0" sz="2400" u="none" cap="none" strike="noStrike">
              <a:solidFill>
                <a:srgbClr val="3A3D4B"/>
              </a:solidFill>
              <a:latin typeface="Calibri"/>
              <a:ea typeface="Calibri"/>
              <a:cs typeface="Calibri"/>
              <a:sym typeface="Calibri"/>
            </a:endParaRPr>
          </a:p>
        </p:txBody>
      </p:sp>
      <p:pic>
        <p:nvPicPr>
          <p:cNvPr id="314" name="Google Shape;314;p43"/>
          <p:cNvPicPr preferRelativeResize="0"/>
          <p:nvPr/>
        </p:nvPicPr>
        <p:blipFill rotWithShape="1">
          <a:blip r:embed="rId4">
            <a:alphaModFix/>
          </a:blip>
          <a:srcRect b="0" l="0" r="0" t="0"/>
          <a:stretch/>
        </p:blipFill>
        <p:spPr>
          <a:xfrm>
            <a:off x="8381538" y="2151484"/>
            <a:ext cx="3658525" cy="3658525"/>
          </a:xfrm>
          <a:prstGeom prst="rect">
            <a:avLst/>
          </a:prstGeom>
          <a:noFill/>
          <a:ln>
            <a:noFill/>
          </a:ln>
          <a:effectLst>
            <a:outerShdw blurRad="57150" rotWithShape="0" algn="bl" dir="5400000" dist="19050">
              <a:srgbClr val="000000">
                <a:alpha val="49019"/>
              </a:srgbClr>
            </a:outerShdw>
          </a:effectLst>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3" name="Shape 603"/>
        <p:cNvGrpSpPr/>
        <p:nvPr/>
      </p:nvGrpSpPr>
      <p:grpSpPr>
        <a:xfrm>
          <a:off x="0" y="0"/>
          <a:ext cx="0" cy="0"/>
          <a:chOff x="0" y="0"/>
          <a:chExt cx="0" cy="0"/>
        </a:xfrm>
      </p:grpSpPr>
      <p:sp>
        <p:nvSpPr>
          <p:cNvPr id="604" name="Google Shape;604;p70"/>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605" name="Google Shape;605;p70"/>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0" name="Shape 610"/>
        <p:cNvGrpSpPr/>
        <p:nvPr/>
      </p:nvGrpSpPr>
      <p:grpSpPr>
        <a:xfrm>
          <a:off x="0" y="0"/>
          <a:ext cx="0" cy="0"/>
          <a:chOff x="0" y="0"/>
          <a:chExt cx="0" cy="0"/>
        </a:xfrm>
      </p:grpSpPr>
      <p:sp>
        <p:nvSpPr>
          <p:cNvPr id="611" name="Google Shape;611;p71"/>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3 – Assessment Participation and Outcomes </a:t>
            </a:r>
            <a:endParaRPr/>
          </a:p>
        </p:txBody>
      </p:sp>
      <p:sp>
        <p:nvSpPr>
          <p:cNvPr id="612" name="Google Shape;612;p71"/>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613" name="Google Shape;613;p71"/>
          <p:cNvGrpSpPr/>
          <p:nvPr/>
        </p:nvGrpSpPr>
        <p:grpSpPr>
          <a:xfrm>
            <a:off x="415623" y="5238224"/>
            <a:ext cx="11360667" cy="979410"/>
            <a:chOff x="1593000" y="2322568"/>
            <a:chExt cx="5957975" cy="643500"/>
          </a:xfrm>
        </p:grpSpPr>
        <p:sp>
          <p:nvSpPr>
            <p:cNvPr id="614" name="Google Shape;614;p71"/>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5" name="Google Shape;615;p71"/>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6" name="Google Shape;616;p71"/>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7" name="Google Shape;617;p71"/>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618" name="Google Shape;618;p71"/>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9" name="Google Shape;619;p71"/>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400" u="none" cap="none" strike="noStrike">
                  <a:solidFill>
                    <a:srgbClr val="147B81"/>
                  </a:solidFill>
                  <a:latin typeface="Roboto"/>
                  <a:ea typeface="Roboto"/>
                  <a:cs typeface="Roboto"/>
                  <a:sym typeface="Roboto"/>
                </a:rPr>
                <a:t>Same data as used for reporting to the Department under Title I of the ESEA. </a:t>
              </a:r>
              <a:r>
                <a:rPr b="1" i="0" lang="en-US" sz="1300" u="none" cap="none" strike="noStrike">
                  <a:solidFill>
                    <a:srgbClr val="147B81"/>
                  </a:solidFill>
                  <a:latin typeface="Roboto"/>
                  <a:ea typeface="Roboto"/>
                  <a:cs typeface="Roboto"/>
                  <a:sym typeface="Roboto"/>
                </a:rPr>
                <a:t>(EDFacts file specifications FS185 and FS188.)</a:t>
              </a:r>
              <a:endParaRPr b="1" i="0" sz="1300" u="none" cap="none" strike="noStrike">
                <a:solidFill>
                  <a:srgbClr val="1B786F"/>
                </a:solidFill>
                <a:latin typeface="Roboto"/>
                <a:ea typeface="Roboto"/>
                <a:cs typeface="Roboto"/>
                <a:sym typeface="Roboto"/>
              </a:endParaRPr>
            </a:p>
          </p:txBody>
        </p:sp>
      </p:grpSp>
      <p:grpSp>
        <p:nvGrpSpPr>
          <p:cNvPr id="620" name="Google Shape;620;p71"/>
          <p:cNvGrpSpPr/>
          <p:nvPr/>
        </p:nvGrpSpPr>
        <p:grpSpPr>
          <a:xfrm>
            <a:off x="415673" y="1985458"/>
            <a:ext cx="11360667" cy="3199038"/>
            <a:chOff x="1593000" y="2322568"/>
            <a:chExt cx="5957975" cy="643500"/>
          </a:xfrm>
        </p:grpSpPr>
        <p:sp>
          <p:nvSpPr>
            <p:cNvPr id="621" name="Google Shape;621;p71"/>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2" name="Google Shape;622;p71"/>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3" name="Google Shape;623;p71"/>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4" name="Google Shape;624;p71"/>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625" name="Google Shape;625;p71"/>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6" name="Google Shape;626;p71"/>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Participation and performance of children with IEPs on statewide assessments:</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A. Participation rate for children with IEPs.</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B. Proficiency rate for children with IEPs against grade level academic achievement standards.</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C. Proficiency rate for children with IEPs against alternate academic achievement standards.</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D. Gap in proficiency rates for children with IEPs and all students against grade level academic achievement standards.</a:t>
              </a:r>
              <a:endParaRPr b="1" i="0" sz="13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Reading and Math Statewide assessments</a:t>
              </a:r>
              <a:endParaRPr b="1" i="0" sz="13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OSEP requires data be separated by grades 4, 8 and High School</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In New Mexico, High School is grade 11 only as approved in the State ESSA plan</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High School = Grade 11</a:t>
              </a:r>
              <a:endParaRPr b="0" i="0" sz="2200" u="none" cap="none" strike="noStrike">
                <a:solidFill>
                  <a:srgbClr val="3A3D4B"/>
                </a:solidFill>
                <a:latin typeface="Calibri"/>
                <a:ea typeface="Calibri"/>
                <a:cs typeface="Calibri"/>
                <a:sym typeface="Calibri"/>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p72"/>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27500"/>
              <a:buFont typeface="Arial"/>
              <a:buNone/>
            </a:pPr>
            <a:r>
              <a:rPr lang="en-US"/>
              <a:t>SPP/APR Indicator 3 – Assessment Participation and Outcomes </a:t>
            </a:r>
            <a:endParaRPr/>
          </a:p>
        </p:txBody>
      </p:sp>
      <p:sp>
        <p:nvSpPr>
          <p:cNvPr id="633" name="Google Shape;633;p72"/>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34" name="Google Shape;634;p72"/>
          <p:cNvGraphicFramePr/>
          <p:nvPr/>
        </p:nvGraphicFramePr>
        <p:xfrm>
          <a:off x="448325" y="2051150"/>
          <a:ext cx="3000000" cy="3000000"/>
        </p:xfrm>
        <a:graphic>
          <a:graphicData uri="http://schemas.openxmlformats.org/drawingml/2006/table">
            <a:tbl>
              <a:tblPr>
                <a:noFill/>
                <a:tableStyleId>{7B0EDB8E-7157-4C1E-A350-DAB03A15CBC2}</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635" name="Google Shape;635;p72"/>
          <p:cNvGraphicFramePr/>
          <p:nvPr/>
        </p:nvGraphicFramePr>
        <p:xfrm>
          <a:off x="448325" y="2575850"/>
          <a:ext cx="3000000" cy="3000000"/>
        </p:xfrm>
        <a:graphic>
          <a:graphicData uri="http://schemas.openxmlformats.org/drawingml/2006/table">
            <a:tbl>
              <a:tblPr>
                <a:noFill/>
                <a:tableStyleId>{7B0EDB8E-7157-4C1E-A350-DAB03A15CBC2}</a:tableStyleId>
              </a:tblPr>
              <a:tblGrid>
                <a:gridCol w="2912550"/>
                <a:gridCol w="8382800"/>
              </a:tblGrid>
              <a:tr h="769125">
                <a:tc rowSpan="2">
                  <a:txBody>
                    <a:bodyPr/>
                    <a:lstStyle/>
                    <a:p>
                      <a:pPr indent="-361950" lvl="0" marL="457200" marR="0" rtl="0" algn="l">
                        <a:lnSpc>
                          <a:spcPct val="90000"/>
                        </a:lnSpc>
                        <a:spcBef>
                          <a:spcPts val="0"/>
                        </a:spcBef>
                        <a:spcAft>
                          <a:spcPts val="0"/>
                        </a:spcAft>
                        <a:buClr>
                          <a:srgbClr val="ECECEC"/>
                        </a:buClr>
                        <a:buSzPts val="2100"/>
                        <a:buFont typeface="Cambria"/>
                        <a:buAutoNum type="alphaUcPeriod"/>
                      </a:pPr>
                      <a:r>
                        <a:rPr b="1" lang="en-US" sz="2100" u="none" cap="none" strike="noStrike">
                          <a:solidFill>
                            <a:srgbClr val="ECECEC"/>
                          </a:solidFill>
                          <a:latin typeface="Cambria"/>
                          <a:ea typeface="Cambria"/>
                          <a:cs typeface="Cambria"/>
                          <a:sym typeface="Cambria"/>
                        </a:rPr>
                        <a:t>Participation rate for children with IEPs.</a:t>
                      </a:r>
                      <a:endParaRPr b="1" sz="17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children with IEPs participating in an assessment</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total # of children with IEPs enrolled during the testing window</a:t>
                      </a:r>
                      <a:endParaRPr b="1" sz="1000" u="none" cap="none" strike="noStrike"/>
                    </a:p>
                  </a:txBody>
                  <a:tcPr marT="91425" marB="91425" marR="91425" marL="91425">
                    <a:solidFill>
                      <a:srgbClr val="D0E0E3"/>
                    </a:solidFill>
                  </a:tcPr>
                </a:tc>
              </a:tr>
            </a:tbl>
          </a:graphicData>
        </a:graphic>
      </p:graphicFrame>
      <p:cxnSp>
        <p:nvCxnSpPr>
          <p:cNvPr id="636" name="Google Shape;636;p72"/>
          <p:cNvCxnSpPr/>
          <p:nvPr/>
        </p:nvCxnSpPr>
        <p:spPr>
          <a:xfrm>
            <a:off x="3483450" y="334496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0" name="Shape 640"/>
        <p:cNvGrpSpPr/>
        <p:nvPr/>
      </p:nvGrpSpPr>
      <p:grpSpPr>
        <a:xfrm>
          <a:off x="0" y="0"/>
          <a:ext cx="0" cy="0"/>
          <a:chOff x="0" y="0"/>
          <a:chExt cx="0" cy="0"/>
        </a:xfrm>
      </p:grpSpPr>
      <p:sp>
        <p:nvSpPr>
          <p:cNvPr id="641" name="Google Shape;641;p73"/>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sp>
        <p:nvSpPr>
          <p:cNvPr id="642" name="Google Shape;642;p7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43" name="Google Shape;643;p7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44" name="Google Shape;644;p73"/>
          <p:cNvGraphicFramePr/>
          <p:nvPr/>
        </p:nvGraphicFramePr>
        <p:xfrm>
          <a:off x="880425" y="1767075"/>
          <a:ext cx="3000000" cy="3000000"/>
        </p:xfrm>
        <a:graphic>
          <a:graphicData uri="http://schemas.openxmlformats.org/drawingml/2006/table">
            <a:tbl>
              <a:tblPr>
                <a:noFill/>
                <a:tableStyleId>{7B0EDB8E-7157-4C1E-A350-DAB03A15CBC2}</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3A Reading Target </a:t>
                      </a:r>
                      <a:r>
                        <a:rPr b="1" lang="en-US" sz="1400" u="none" cap="none" strike="noStrike">
                          <a:solidFill>
                            <a:schemeClr val="dk2"/>
                          </a:solidFill>
                          <a:highlight>
                            <a:srgbClr val="FFF2CC"/>
                          </a:highlight>
                        </a:rPr>
                        <a:t>95.00%</a:t>
                      </a:r>
                      <a:endParaRPr b="1" sz="1400" u="none" cap="none" strike="noStrike">
                        <a:solidFill>
                          <a:schemeClr val="dk2"/>
                        </a:solidFill>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Participation rate for children with IEPs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4</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txBody>
                  <a:tcPr marT="91425" marB="91425" marR="91425" marL="91425">
                    <a:solidFill>
                      <a:srgbClr val="ECECEC"/>
                    </a:solidFill>
                  </a:tcPr>
                </a:tc>
              </a:tr>
              <a:tr h="311100">
                <a:tc>
                  <a:txBody>
                    <a:bodyPr/>
                    <a:lstStyle/>
                    <a:p>
                      <a:pPr indent="0" lvl="0" marL="0" rtl="0" algn="l">
                        <a:spcBef>
                          <a:spcPts val="0"/>
                        </a:spcBef>
                        <a:spcAft>
                          <a:spcPts val="0"/>
                        </a:spcAft>
                        <a:buNone/>
                      </a:pPr>
                      <a:r>
                        <a:rPr lang="en-US"/>
                        <a:t>Average: 98.96%</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99.20%</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8.39%</a:t>
                      </a:r>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97.36%</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96.28%</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96.29%</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16</a:t>
                      </a:r>
                      <a:r>
                        <a:rPr lang="en-US" sz="1400" u="none" cap="none" strike="noStrike">
                          <a:solidFill>
                            <a:schemeClr val="dk2"/>
                          </a:solidFill>
                        </a:rPr>
                        <a:t> LEAs  Met Target (</a:t>
                      </a:r>
                      <a:r>
                        <a:rPr lang="en-US">
                          <a:solidFill>
                            <a:schemeClr val="dk2"/>
                          </a:solidFill>
                        </a:rPr>
                        <a:t>88.89</a:t>
                      </a:r>
                      <a:r>
                        <a:rPr lang="en-US" sz="1400" u="none" cap="none" strike="noStrike">
                          <a:solidFill>
                            <a:schemeClr val="dk2"/>
                          </a:solidFill>
                        </a:rPr>
                        <a:t>%)</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a:t>
                      </a:r>
                      <a:r>
                        <a:rPr lang="en-US">
                          <a:solidFill>
                            <a:schemeClr val="dk2"/>
                          </a:solidFill>
                        </a:rPr>
                        <a:t>5</a:t>
                      </a:r>
                      <a:r>
                        <a:rPr lang="en-US" sz="1400" u="none" cap="none" strike="noStrike">
                          <a:solidFill>
                            <a:schemeClr val="dk2"/>
                          </a:solidFill>
                        </a:rPr>
                        <a:t> LEAs  Met Target (7</a:t>
                      </a:r>
                      <a:r>
                        <a:rPr lang="en-US">
                          <a:solidFill>
                            <a:schemeClr val="dk2"/>
                          </a:solidFill>
                        </a:rPr>
                        <a:t>8.95</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a:t>
                      </a:r>
                      <a:r>
                        <a:rPr lang="en-US">
                          <a:solidFill>
                            <a:schemeClr val="dk2"/>
                          </a:solidFill>
                        </a:rPr>
                        <a:t>4</a:t>
                      </a:r>
                      <a:r>
                        <a:rPr lang="en-US" sz="1400" u="none" cap="none" strike="noStrike">
                          <a:solidFill>
                            <a:schemeClr val="dk2"/>
                          </a:solidFill>
                        </a:rPr>
                        <a:t> LEAs  Met Target (7</a:t>
                      </a:r>
                      <a:r>
                        <a:rPr lang="en-US">
                          <a:solidFill>
                            <a:schemeClr val="dk2"/>
                          </a:solidFill>
                        </a:rPr>
                        <a:t>7.78</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97 </a:t>
                      </a:r>
                      <a:r>
                        <a:rPr lang="en-US" sz="1400" u="none" cap="none" strike="noStrike">
                          <a:solidFill>
                            <a:schemeClr val="dk2"/>
                          </a:solidFill>
                        </a:rPr>
                        <a:t>LEAs </a:t>
                      </a:r>
                      <a:r>
                        <a:rPr lang="en-US" sz="1400" u="none" cap="none" strike="noStrike"/>
                        <a:t>Met Target (96.65%)</a:t>
                      </a:r>
                      <a:endParaRPr sz="1400" u="none" cap="none" strike="noStrike"/>
                    </a:p>
                  </a:txBody>
                  <a:tcPr marT="9525" marB="91425" marR="9525" marL="9525">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101 </a:t>
                      </a:r>
                      <a:r>
                        <a:rPr lang="en-US" sz="1400" u="none" cap="none" strike="noStrike">
                          <a:solidFill>
                            <a:schemeClr val="dk2"/>
                          </a:solidFill>
                        </a:rPr>
                        <a:t>LEAs </a:t>
                      </a:r>
                      <a:r>
                        <a:rPr lang="en-US" sz="1400" u="none" cap="none" strike="noStrike"/>
                        <a:t> Met Target (82.79%)</a:t>
                      </a:r>
                      <a:endParaRPr sz="1400" u="none" cap="none" strike="noStrike"/>
                    </a:p>
                  </a:txBody>
                  <a:tcPr marT="9525" marB="91425" marR="9525" marL="9525">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83 </a:t>
                      </a:r>
                      <a:r>
                        <a:rPr lang="en-US" sz="1400" u="none" cap="none" strike="noStrike">
                          <a:solidFill>
                            <a:schemeClr val="dk2"/>
                          </a:solidFill>
                        </a:rPr>
                        <a:t>LEAs </a:t>
                      </a:r>
                      <a:r>
                        <a:rPr lang="en-US" sz="1400" u="none" cap="none" strike="noStrike"/>
                        <a:t> Met Target (70.34%)</a:t>
                      </a:r>
                      <a:endParaRPr sz="1400" u="none" cap="none" strike="noStrike"/>
                    </a:p>
                  </a:txBody>
                  <a:tcPr marT="9525" marB="91425" marR="9525" marL="9525">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2</a:t>
                      </a:r>
                      <a:r>
                        <a:rPr lang="en-US" sz="1400" u="none" cap="none" strike="noStrike">
                          <a:solidFill>
                            <a:schemeClr val="dk2"/>
                          </a:solidFill>
                        </a:rPr>
                        <a:t> LEAs  Did Not Meet Target (1</a:t>
                      </a:r>
                      <a:r>
                        <a:rPr lang="en-US">
                          <a:solidFill>
                            <a:schemeClr val="dk2"/>
                          </a:solidFill>
                        </a:rPr>
                        <a:t>1.11</a:t>
                      </a:r>
                      <a:r>
                        <a:rPr lang="en-US" sz="1400" u="none" cap="none" strike="noStrike">
                          <a:solidFill>
                            <a:schemeClr val="dk2"/>
                          </a:solidFill>
                        </a:rPr>
                        <a:t>%)</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4</a:t>
                      </a:r>
                      <a:r>
                        <a:rPr lang="en-US" sz="1400" u="none" cap="none" strike="noStrike">
                          <a:solidFill>
                            <a:schemeClr val="dk2"/>
                          </a:solidFill>
                        </a:rPr>
                        <a:t> LEAs Did Not Meet Target (2</a:t>
                      </a:r>
                      <a:r>
                        <a:rPr lang="en-US">
                          <a:solidFill>
                            <a:schemeClr val="dk2"/>
                          </a:solidFill>
                        </a:rPr>
                        <a:t>1.05</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4</a:t>
                      </a:r>
                      <a:r>
                        <a:rPr lang="en-US" sz="1400" u="none" cap="none" strike="noStrike">
                          <a:solidFill>
                            <a:schemeClr val="dk2"/>
                          </a:solidFill>
                        </a:rPr>
                        <a:t> LEAs Did Not Meet Target (2</a:t>
                      </a:r>
                      <a:r>
                        <a:rPr lang="en-US">
                          <a:solidFill>
                            <a:schemeClr val="dk2"/>
                          </a:solidFill>
                        </a:rPr>
                        <a:t>2.22</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10 </a:t>
                      </a:r>
                      <a:r>
                        <a:rPr lang="en-US" sz="1400" u="none" cap="none" strike="noStrike">
                          <a:solidFill>
                            <a:schemeClr val="dk2"/>
                          </a:solidFill>
                        </a:rPr>
                        <a:t>LEAs </a:t>
                      </a:r>
                      <a:r>
                        <a:rPr lang="en-US" sz="1400" u="none" cap="none" strike="noStrike"/>
                        <a:t> Did Not Meet Target (9.35%)</a:t>
                      </a:r>
                      <a:endParaRPr sz="1400" u="none" cap="none" strike="noStrike"/>
                    </a:p>
                  </a:txBody>
                  <a:tcPr marT="9525" marB="91425" marR="9525" marL="9525">
                    <a:lnB cap="flat" cmpd="sng" w="9525">
                      <a:solidFill>
                        <a:srgbClr val="000000"/>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21 </a:t>
                      </a:r>
                      <a:r>
                        <a:rPr lang="en-US" sz="1400" u="none" cap="none" strike="noStrike">
                          <a:solidFill>
                            <a:schemeClr val="dk2"/>
                          </a:solidFill>
                        </a:rPr>
                        <a:t>LEAs </a:t>
                      </a:r>
                      <a:r>
                        <a:rPr lang="en-US" sz="1400" u="none" cap="none" strike="noStrike"/>
                        <a:t> Did Not Meet Target (17.21%)</a:t>
                      </a:r>
                      <a:endParaRPr sz="1400" u="none" cap="none" strike="noStrike"/>
                    </a:p>
                  </a:txBody>
                  <a:tcPr marT="9525" marB="91425" marR="9525" marL="9525">
                    <a:lnB cap="flat" cmpd="sng" w="9525">
                      <a:solidFill>
                        <a:srgbClr val="000000"/>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25 </a:t>
                      </a:r>
                      <a:r>
                        <a:rPr lang="en-US" sz="1400" u="none" cap="none" strike="noStrike">
                          <a:solidFill>
                            <a:schemeClr val="dk2"/>
                          </a:solidFill>
                        </a:rPr>
                        <a:t>LEAs </a:t>
                      </a:r>
                      <a:r>
                        <a:rPr lang="en-US" sz="1400" u="none" cap="none" strike="noStrike"/>
                        <a:t> Did Not Meet Target (21.19%)</a:t>
                      </a:r>
                      <a:endParaRPr sz="1400" u="none" cap="none" strike="noStrike"/>
                    </a:p>
                  </a:txBody>
                  <a:tcPr marT="9525" marB="91425" marR="9525" marL="9525">
                    <a:lnB cap="flat" cmpd="sng" w="9525">
                      <a:solidFill>
                        <a:srgbClr val="000000"/>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8" name="Shape 648"/>
        <p:cNvGrpSpPr/>
        <p:nvPr/>
      </p:nvGrpSpPr>
      <p:grpSpPr>
        <a:xfrm>
          <a:off x="0" y="0"/>
          <a:ext cx="0" cy="0"/>
          <a:chOff x="0" y="0"/>
          <a:chExt cx="0" cy="0"/>
        </a:xfrm>
      </p:grpSpPr>
      <p:sp>
        <p:nvSpPr>
          <p:cNvPr id="649" name="Google Shape;649;p74"/>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sp>
        <p:nvSpPr>
          <p:cNvPr id="650" name="Google Shape;650;p74"/>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51" name="Google Shape;651;p7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52" name="Google Shape;652;p74"/>
          <p:cNvGraphicFramePr/>
          <p:nvPr/>
        </p:nvGraphicFramePr>
        <p:xfrm>
          <a:off x="880425" y="1767075"/>
          <a:ext cx="3000000" cy="3000000"/>
        </p:xfrm>
        <a:graphic>
          <a:graphicData uri="http://schemas.openxmlformats.org/drawingml/2006/table">
            <a:tbl>
              <a:tblPr>
                <a:noFill/>
                <a:tableStyleId>{7B0EDB8E-7157-4C1E-A350-DAB03A15CBC2}</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3A Math Target </a:t>
                      </a:r>
                      <a:r>
                        <a:rPr b="1" lang="en-US" sz="1400" u="none" cap="none" strike="noStrike">
                          <a:solidFill>
                            <a:schemeClr val="dk2"/>
                          </a:solidFill>
                          <a:highlight>
                            <a:srgbClr val="FFF2CC"/>
                          </a:highlight>
                        </a:rPr>
                        <a:t>95.00%</a:t>
                      </a:r>
                      <a:endParaRPr b="1" sz="1400" u="none" cap="none" strike="noStrike">
                        <a:solidFill>
                          <a:schemeClr val="dk2"/>
                        </a:solidFill>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Participation rate for children with IEPs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4</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txBody>
                  <a:tcPr marT="91425" marB="91425" marR="91425" marL="91425">
                    <a:solidFill>
                      <a:srgbClr val="ECECEC"/>
                    </a:solidFill>
                  </a:tcPr>
                </a:tc>
              </a:tr>
              <a:tr h="311100">
                <a:tc>
                  <a:txBody>
                    <a:bodyPr/>
                    <a:lstStyle/>
                    <a:p>
                      <a:pPr indent="0" lvl="0" marL="0" rtl="0" algn="l">
                        <a:spcBef>
                          <a:spcPts val="0"/>
                        </a:spcBef>
                        <a:spcAft>
                          <a:spcPts val="0"/>
                        </a:spcAft>
                        <a:buNone/>
                      </a:pPr>
                      <a:r>
                        <a:rPr lang="en-US"/>
                        <a:t>Average: 98.82%</a:t>
                      </a:r>
                      <a:endParaRPr/>
                    </a:p>
                  </a:txBody>
                  <a:tcPr marT="9525" marB="91425" marR="9525" marL="9525" anchor="b">
                    <a:solidFill>
                      <a:srgbClr val="D9EAD3"/>
                    </a:solidFill>
                  </a:tcPr>
                </a:tc>
                <a:tc>
                  <a:txBody>
                    <a:bodyPr/>
                    <a:lstStyle/>
                    <a:p>
                      <a:pPr indent="0" lvl="0" marL="0" rtl="0" algn="l">
                        <a:spcBef>
                          <a:spcPts val="0"/>
                        </a:spcBef>
                        <a:spcAft>
                          <a:spcPts val="0"/>
                        </a:spcAft>
                        <a:buNone/>
                      </a:pPr>
                      <a:r>
                        <a:rPr lang="en-US"/>
                        <a:t>Average: 96.79%</a:t>
                      </a:r>
                      <a:endParaRPr/>
                    </a:p>
                  </a:txBody>
                  <a:tcPr marT="9525" marB="91425" marR="9525" marL="9525" anchor="b">
                    <a:solidFill>
                      <a:srgbClr val="D9EAD3"/>
                    </a:solidFill>
                  </a:tcPr>
                </a:tc>
                <a:tc>
                  <a:txBody>
                    <a:bodyPr/>
                    <a:lstStyle/>
                    <a:p>
                      <a:pPr indent="0" lvl="0" marL="0" rtl="0" algn="l">
                        <a:spcBef>
                          <a:spcPts val="0"/>
                        </a:spcBef>
                        <a:spcAft>
                          <a:spcPts val="0"/>
                        </a:spcAft>
                        <a:buNone/>
                      </a:pPr>
                      <a:r>
                        <a:rPr lang="en-US"/>
                        <a:t>Average: 95.84%</a:t>
                      </a:r>
                      <a:endParaRPr/>
                    </a:p>
                  </a:txBody>
                  <a:tcPr marT="9525" marB="91425" marR="9525" marL="9525" anchor="b">
                    <a:solidFill>
                      <a:srgbClr val="D9EAD3"/>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97.47%</a:t>
                      </a:r>
                      <a:endParaRPr sz="1400" u="none" cap="none" strike="noStrike"/>
                    </a:p>
                  </a:txBody>
                  <a:tcPr marT="9525" marB="91425" marR="9525" marL="9525" anchor="b">
                    <a:solidFill>
                      <a:srgbClr val="D9EAD3"/>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95.69%</a:t>
                      </a:r>
                      <a:endParaRPr sz="1400" u="none" cap="none" strike="noStrike"/>
                    </a:p>
                  </a:txBody>
                  <a:tcPr marT="9525" marB="91425" marR="9525" marL="9525" anchor="b">
                    <a:solidFill>
                      <a:srgbClr val="D9EAD3"/>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96.25%</a:t>
                      </a:r>
                      <a:endParaRPr sz="1400" u="none" cap="none" strike="noStrike"/>
                    </a:p>
                  </a:txBody>
                  <a:tcPr marT="9525" marB="91425" marR="9525" marL="9525" anchor="b">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a:t>
                      </a:r>
                      <a:r>
                        <a:rPr lang="en-US">
                          <a:solidFill>
                            <a:schemeClr val="dk2"/>
                          </a:solidFill>
                        </a:rPr>
                        <a:t> </a:t>
                      </a:r>
                      <a:r>
                        <a:rPr lang="en-US" sz="1400" u="none" cap="none" strike="noStrike">
                          <a:solidFill>
                            <a:schemeClr val="dk2"/>
                          </a:solidFill>
                        </a:rPr>
                        <a:t>have Met Target</a:t>
                      </a:r>
                      <a:endParaRPr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16</a:t>
                      </a:r>
                      <a:r>
                        <a:rPr lang="en-US" sz="1400" u="none" cap="none" strike="noStrike">
                          <a:solidFill>
                            <a:schemeClr val="dk2"/>
                          </a:solidFill>
                        </a:rPr>
                        <a:t> LEAs  Met Target (9</a:t>
                      </a:r>
                      <a:r>
                        <a:rPr lang="en-US">
                          <a:solidFill>
                            <a:schemeClr val="dk2"/>
                          </a:solidFill>
                        </a:rPr>
                        <a:t>4.12</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a:t>
                      </a:r>
                      <a:r>
                        <a:rPr lang="en-US">
                          <a:solidFill>
                            <a:schemeClr val="dk2"/>
                          </a:solidFill>
                        </a:rPr>
                        <a:t>5</a:t>
                      </a:r>
                      <a:r>
                        <a:rPr lang="en-US" sz="1400" u="none" cap="none" strike="noStrike">
                          <a:solidFill>
                            <a:schemeClr val="dk2"/>
                          </a:solidFill>
                        </a:rPr>
                        <a:t> LEAs  Met Target (7</a:t>
                      </a:r>
                      <a:r>
                        <a:rPr lang="en-US">
                          <a:solidFill>
                            <a:schemeClr val="dk2"/>
                          </a:solidFill>
                        </a:rPr>
                        <a:t>8.95</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a:t>
                      </a:r>
                      <a:r>
                        <a:rPr lang="en-US">
                          <a:solidFill>
                            <a:schemeClr val="dk2"/>
                          </a:solidFill>
                        </a:rPr>
                        <a:t>4</a:t>
                      </a:r>
                      <a:r>
                        <a:rPr lang="en-US" sz="1400" u="none" cap="none" strike="noStrike">
                          <a:solidFill>
                            <a:schemeClr val="dk2"/>
                          </a:solidFill>
                        </a:rPr>
                        <a:t> LEAs  Met Target (7</a:t>
                      </a:r>
                      <a:r>
                        <a:rPr lang="en-US">
                          <a:solidFill>
                            <a:schemeClr val="dk2"/>
                          </a:solidFill>
                        </a:rPr>
                        <a:t>7.78</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103 </a:t>
                      </a:r>
                      <a:r>
                        <a:rPr lang="en-US" sz="1400" u="none" cap="none" strike="noStrike">
                          <a:solidFill>
                            <a:schemeClr val="dk2"/>
                          </a:solidFill>
                        </a:rPr>
                        <a:t>LEAs </a:t>
                      </a:r>
                      <a:r>
                        <a:rPr lang="en-US" sz="1400" u="none" cap="none" strike="noStrike"/>
                        <a:t> Met Target (91.96%)</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100 </a:t>
                      </a:r>
                      <a:r>
                        <a:rPr lang="en-US" sz="1400" u="none" cap="none" strike="noStrike">
                          <a:solidFill>
                            <a:schemeClr val="dk2"/>
                          </a:solidFill>
                        </a:rPr>
                        <a:t>LEAs </a:t>
                      </a:r>
                      <a:r>
                        <a:rPr lang="en-US" sz="1400" u="none" cap="none" strike="noStrike"/>
                        <a:t> Met Target (81.97%)</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82 </a:t>
                      </a:r>
                      <a:r>
                        <a:rPr lang="en-US" sz="1400" u="none" cap="none" strike="noStrike">
                          <a:solidFill>
                            <a:schemeClr val="dk2"/>
                          </a:solidFill>
                        </a:rPr>
                        <a:t>LEAs </a:t>
                      </a:r>
                      <a:r>
                        <a:rPr lang="en-US" sz="1400" u="none" cap="none" strike="noStrike"/>
                        <a:t>Met Target (76.64%)</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 LEAs  Did Not Meet Target (</a:t>
                      </a:r>
                      <a:r>
                        <a:rPr lang="en-US">
                          <a:solidFill>
                            <a:schemeClr val="dk2"/>
                          </a:solidFill>
                        </a:rPr>
                        <a:t>5.88</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4</a:t>
                      </a:r>
                      <a:r>
                        <a:rPr lang="en-US" sz="1400" u="none" cap="none" strike="noStrike">
                          <a:solidFill>
                            <a:schemeClr val="dk2"/>
                          </a:solidFill>
                        </a:rPr>
                        <a:t> LEAs Did Not Meet Target (2</a:t>
                      </a:r>
                      <a:r>
                        <a:rPr lang="en-US">
                          <a:solidFill>
                            <a:schemeClr val="dk2"/>
                          </a:solidFill>
                        </a:rPr>
                        <a:t>1.05</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4</a:t>
                      </a:r>
                      <a:r>
                        <a:rPr lang="en-US" sz="1400" u="none" cap="none" strike="noStrike">
                          <a:solidFill>
                            <a:schemeClr val="dk2"/>
                          </a:solidFill>
                        </a:rPr>
                        <a:t> LEAs Did Not Meet Target (2</a:t>
                      </a:r>
                      <a:r>
                        <a:rPr lang="en-US">
                          <a:solidFill>
                            <a:schemeClr val="dk2"/>
                          </a:solidFill>
                        </a:rPr>
                        <a:t>2.22</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9 </a:t>
                      </a:r>
                      <a:r>
                        <a:rPr lang="en-US" sz="1400" u="none" cap="none" strike="noStrike">
                          <a:solidFill>
                            <a:schemeClr val="dk2"/>
                          </a:solidFill>
                        </a:rPr>
                        <a:t>LEAs </a:t>
                      </a:r>
                      <a:r>
                        <a:rPr lang="en-US" sz="1400" u="none" cap="none" strike="noStrike"/>
                        <a:t> Did Not Meet Target (8.04%)</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22 </a:t>
                      </a:r>
                      <a:r>
                        <a:rPr lang="en-US" sz="1400" u="none" cap="none" strike="noStrike">
                          <a:solidFill>
                            <a:schemeClr val="dk2"/>
                          </a:solidFill>
                        </a:rPr>
                        <a:t>LEAs </a:t>
                      </a:r>
                      <a:r>
                        <a:rPr lang="en-US" sz="1400" u="none" cap="none" strike="noStrike"/>
                        <a:t> Did Not Meet Target (18.03%)</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25 </a:t>
                      </a:r>
                      <a:r>
                        <a:rPr lang="en-US" sz="1400" u="none" cap="none" strike="noStrike">
                          <a:solidFill>
                            <a:schemeClr val="dk2"/>
                          </a:solidFill>
                        </a:rPr>
                        <a:t>LEAs</a:t>
                      </a:r>
                      <a:r>
                        <a:rPr lang="en-US" sz="1400" u="none" cap="none" strike="noStrike"/>
                        <a:t> Did Not Meet Target (76.64%)</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7" name="Shape 657"/>
        <p:cNvGrpSpPr/>
        <p:nvPr/>
      </p:nvGrpSpPr>
      <p:grpSpPr>
        <a:xfrm>
          <a:off x="0" y="0"/>
          <a:ext cx="0" cy="0"/>
          <a:chOff x="0" y="0"/>
          <a:chExt cx="0" cy="0"/>
        </a:xfrm>
      </p:grpSpPr>
      <p:sp>
        <p:nvSpPr>
          <p:cNvPr id="658" name="Google Shape;658;p75"/>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3 – Assessment Participation and Outcomes </a:t>
            </a:r>
            <a:endParaRPr/>
          </a:p>
        </p:txBody>
      </p:sp>
      <p:sp>
        <p:nvSpPr>
          <p:cNvPr id="659" name="Google Shape;659;p75"/>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60" name="Google Shape;660;p75"/>
          <p:cNvGraphicFramePr/>
          <p:nvPr/>
        </p:nvGraphicFramePr>
        <p:xfrm>
          <a:off x="448325" y="2051150"/>
          <a:ext cx="3000000" cy="3000000"/>
        </p:xfrm>
        <a:graphic>
          <a:graphicData uri="http://schemas.openxmlformats.org/drawingml/2006/table">
            <a:tbl>
              <a:tblPr>
                <a:noFill/>
                <a:tableStyleId>{7B0EDB8E-7157-4C1E-A350-DAB03A15CBC2}</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661" name="Google Shape;661;p75"/>
          <p:cNvGraphicFramePr/>
          <p:nvPr/>
        </p:nvGraphicFramePr>
        <p:xfrm>
          <a:off x="448325" y="2575850"/>
          <a:ext cx="3000000" cy="3000000"/>
        </p:xfrm>
        <a:graphic>
          <a:graphicData uri="http://schemas.openxmlformats.org/drawingml/2006/table">
            <a:tbl>
              <a:tblPr>
                <a:noFill/>
                <a:tableStyleId>{7B0EDB8E-7157-4C1E-A350-DAB03A15CBC2}</a:tableStyleId>
              </a:tblPr>
              <a:tblGrid>
                <a:gridCol w="2912550"/>
                <a:gridCol w="8382800"/>
              </a:tblGrid>
              <a:tr h="769125">
                <a:tc rowSpan="2">
                  <a:txBody>
                    <a:bodyPr/>
                    <a:lstStyle/>
                    <a:p>
                      <a:pPr indent="0" lvl="0" marL="0" marR="0" rtl="0" algn="ctr">
                        <a:lnSpc>
                          <a:spcPct val="90000"/>
                        </a:lnSpc>
                        <a:spcBef>
                          <a:spcPts val="0"/>
                        </a:spcBef>
                        <a:spcAft>
                          <a:spcPts val="0"/>
                        </a:spcAft>
                        <a:buClr>
                          <a:srgbClr val="000000"/>
                        </a:buClr>
                        <a:buSzPts val="2100"/>
                        <a:buFont typeface="Arial"/>
                        <a:buNone/>
                      </a:pPr>
                      <a:r>
                        <a:rPr b="1" lang="en-US" sz="2100" u="none" cap="none" strike="noStrike">
                          <a:solidFill>
                            <a:srgbClr val="ECECEC"/>
                          </a:solidFill>
                          <a:latin typeface="Cambria"/>
                          <a:ea typeface="Cambria"/>
                          <a:cs typeface="Cambria"/>
                          <a:sym typeface="Cambria"/>
                        </a:rPr>
                        <a:t>B.  Proficiency rate for children with IEPs against grade level academic achievement standards.</a:t>
                      </a:r>
                      <a:endParaRPr b="1" sz="17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children with IEPs scoring at or above proficient against grade level academic achievement standards</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total # of children with IEPs who received a valid score and for whom a proficiency level was assigned for the regular assessment</a:t>
                      </a:r>
                      <a:endParaRPr b="1" sz="1000" u="none" cap="none" strike="noStrike"/>
                    </a:p>
                  </a:txBody>
                  <a:tcPr marT="91425" marB="91425" marR="91425" marL="91425">
                    <a:solidFill>
                      <a:srgbClr val="D0E0E3"/>
                    </a:solidFill>
                  </a:tcPr>
                </a:tc>
              </a:tr>
            </a:tbl>
          </a:graphicData>
        </a:graphic>
      </p:graphicFrame>
      <p:cxnSp>
        <p:nvCxnSpPr>
          <p:cNvPr id="662" name="Google Shape;662;p75"/>
          <p:cNvCxnSpPr/>
          <p:nvPr/>
        </p:nvCxnSpPr>
        <p:spPr>
          <a:xfrm>
            <a:off x="3483450" y="334496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p7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68" name="Google Shape;668;p7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669" name="Google Shape;669;p76"/>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3B)</a:t>
            </a:r>
            <a:endParaRPr/>
          </a:p>
        </p:txBody>
      </p:sp>
      <p:graphicFrame>
        <p:nvGraphicFramePr>
          <p:cNvPr id="670" name="Google Shape;670;p76"/>
          <p:cNvGraphicFramePr/>
          <p:nvPr/>
        </p:nvGraphicFramePr>
        <p:xfrm>
          <a:off x="880425" y="1767075"/>
          <a:ext cx="3000000" cy="3000000"/>
        </p:xfrm>
        <a:graphic>
          <a:graphicData uri="http://schemas.openxmlformats.org/drawingml/2006/table">
            <a:tbl>
              <a:tblPr>
                <a:noFill/>
                <a:tableStyleId>{7B0EDB8E-7157-4C1E-A350-DAB03A15CBC2}</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3B Reading </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Proficiency for Children with IEPs (Grade Level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4</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9.31%</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7.96%</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4.42%</a:t>
                      </a:r>
                      <a:endParaRPr b="1" sz="1400" u="none" cap="none" strike="noStrike">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9.31%</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7.96%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4.42%</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638425">
                <a:tc>
                  <a:txBody>
                    <a:bodyPr/>
                    <a:lstStyle/>
                    <a:p>
                      <a:pPr indent="0" lvl="0" marL="0" rtl="0" algn="l">
                        <a:spcBef>
                          <a:spcPts val="0"/>
                        </a:spcBef>
                        <a:spcAft>
                          <a:spcPts val="0"/>
                        </a:spcAft>
                        <a:buNone/>
                      </a:pPr>
                      <a:r>
                        <a:rPr lang="en-US"/>
                        <a:t>Average: 19.27%</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Average:11.99%</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7.75%</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14.07%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12.74%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10.21%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9</a:t>
                      </a:r>
                      <a:r>
                        <a:rPr lang="en-US" sz="1400" u="none" cap="none" strike="noStrike">
                          <a:solidFill>
                            <a:schemeClr val="dk2"/>
                          </a:solidFill>
                        </a:rPr>
                        <a:t> LEAs Met Target (</a:t>
                      </a:r>
                      <a:r>
                        <a:rPr lang="en-US">
                          <a:solidFill>
                            <a:schemeClr val="dk2"/>
                          </a:solidFill>
                        </a:rPr>
                        <a:t>52.94</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10</a:t>
                      </a:r>
                      <a:r>
                        <a:rPr lang="en-US" sz="1400" u="none" cap="none" strike="noStrike">
                          <a:solidFill>
                            <a:schemeClr val="dk2"/>
                          </a:solidFill>
                        </a:rPr>
                        <a:t> LEAs Met Target (</a:t>
                      </a:r>
                      <a:r>
                        <a:rPr lang="en-US">
                          <a:solidFill>
                            <a:schemeClr val="dk2"/>
                          </a:solidFill>
                        </a:rPr>
                        <a:t>52.63</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9</a:t>
                      </a:r>
                      <a:r>
                        <a:rPr lang="en-US" sz="1400" u="none" cap="none" strike="noStrike">
                          <a:solidFill>
                            <a:schemeClr val="dk2"/>
                          </a:solidFill>
                        </a:rPr>
                        <a:t> LEAs Met Target (</a:t>
                      </a:r>
                      <a:r>
                        <a:rPr lang="en-US">
                          <a:solidFill>
                            <a:schemeClr val="dk2"/>
                          </a:solidFill>
                        </a:rPr>
                        <a:t>50</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64 LEAs  Met Target (57.66%)</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63 LEAs Met Target (52.07%)</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51 </a:t>
                      </a:r>
                      <a:r>
                        <a:rPr lang="en-US" sz="1400" u="none" cap="none" strike="noStrike">
                          <a:solidFill>
                            <a:schemeClr val="dk2"/>
                          </a:solidFill>
                        </a:rPr>
                        <a:t>LEAs Met Target (48.57%)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8 LEAs Did Not Meet Target (</a:t>
                      </a:r>
                      <a:r>
                        <a:rPr lang="en-US">
                          <a:solidFill>
                            <a:schemeClr val="dk2"/>
                          </a:solidFill>
                        </a:rPr>
                        <a:t>47.06</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9</a:t>
                      </a:r>
                      <a:r>
                        <a:rPr lang="en-US" sz="1400" u="none" cap="none" strike="noStrike">
                          <a:solidFill>
                            <a:schemeClr val="dk2"/>
                          </a:solidFill>
                        </a:rPr>
                        <a:t> LEAs Did Not Meet Target (</a:t>
                      </a:r>
                      <a:r>
                        <a:rPr lang="en-US">
                          <a:solidFill>
                            <a:schemeClr val="dk2"/>
                          </a:solidFill>
                        </a:rPr>
                        <a:t>47.37</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9</a:t>
                      </a:r>
                      <a:r>
                        <a:rPr lang="en-US" sz="1400" u="none" cap="none" strike="noStrike">
                          <a:solidFill>
                            <a:schemeClr val="dk2"/>
                          </a:solidFill>
                        </a:rPr>
                        <a:t> LEAs Did Not Meet Target (</a:t>
                      </a:r>
                      <a:r>
                        <a:rPr lang="en-US">
                          <a:solidFill>
                            <a:schemeClr val="dk2"/>
                          </a:solidFill>
                        </a:rPr>
                        <a:t>50</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47 LEAs Did Not Meet Target (42.34%)</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58 LEAs Did Not Meet Target (52.25%)</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54 </a:t>
                      </a:r>
                      <a:r>
                        <a:rPr lang="en-US" sz="1400" u="none" cap="none" strike="noStrike">
                          <a:solidFill>
                            <a:schemeClr val="dk2"/>
                          </a:solidFill>
                        </a:rPr>
                        <a:t>LEAs Did Not Meet Target (51.42%)</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4" name="Shape 674"/>
        <p:cNvGrpSpPr/>
        <p:nvPr/>
      </p:nvGrpSpPr>
      <p:grpSpPr>
        <a:xfrm>
          <a:off x="0" y="0"/>
          <a:ext cx="0" cy="0"/>
          <a:chOff x="0" y="0"/>
          <a:chExt cx="0" cy="0"/>
        </a:xfrm>
      </p:grpSpPr>
      <p:sp>
        <p:nvSpPr>
          <p:cNvPr id="675" name="Google Shape;675;p7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76" name="Google Shape;676;p7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677" name="Google Shape;677;p77"/>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3B)</a:t>
            </a:r>
            <a:endParaRPr/>
          </a:p>
        </p:txBody>
      </p:sp>
      <p:graphicFrame>
        <p:nvGraphicFramePr>
          <p:cNvPr id="678" name="Google Shape;678;p77"/>
          <p:cNvGraphicFramePr/>
          <p:nvPr/>
        </p:nvGraphicFramePr>
        <p:xfrm>
          <a:off x="880425" y="1767075"/>
          <a:ext cx="3000000" cy="3000000"/>
        </p:xfrm>
        <a:graphic>
          <a:graphicData uri="http://schemas.openxmlformats.org/drawingml/2006/table">
            <a:tbl>
              <a:tblPr>
                <a:noFill/>
                <a:tableStyleId>{7B0EDB8E-7157-4C1E-A350-DAB03A15CBC2}</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3B Math</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Proficiency for Children with IEPs (Grade Level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4</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6.82%</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3.66%</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2.81%</a:t>
                      </a:r>
                      <a:endParaRPr b="1" sz="1400" u="none" cap="none" strike="noStrike">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6.82%</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3.66%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2.81%</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5.37%</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Average: 2.59%</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Average: 4.17%</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8.10%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4.19%</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2.74%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solidFill>
                          <a:schemeClr val="dk2"/>
                        </a:solidFill>
                      </a:endParaRPr>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6</a:t>
                      </a:r>
                      <a:r>
                        <a:rPr lang="en-US" sz="1400" u="none" cap="none" strike="noStrike"/>
                        <a:t> </a:t>
                      </a:r>
                      <a:r>
                        <a:rPr lang="en-US" sz="1400" u="none" cap="none" strike="noStrike">
                          <a:solidFill>
                            <a:schemeClr val="dk2"/>
                          </a:solidFill>
                        </a:rPr>
                        <a:t>LEAs </a:t>
                      </a:r>
                      <a:r>
                        <a:rPr lang="en-US" sz="1400" u="none" cap="none" strike="noStrike"/>
                        <a:t>Met Target (</a:t>
                      </a:r>
                      <a:r>
                        <a:rPr lang="en-US"/>
                        <a:t>35.29%)</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2</a:t>
                      </a:r>
                      <a:r>
                        <a:rPr lang="en-US" sz="1400" u="none" cap="none" strike="noStrike"/>
                        <a:t> </a:t>
                      </a:r>
                      <a:r>
                        <a:rPr lang="en-US" sz="1400" u="none" cap="none" strike="noStrike">
                          <a:solidFill>
                            <a:schemeClr val="dk2"/>
                          </a:solidFill>
                        </a:rPr>
                        <a:t>LEAs Met Target (</a:t>
                      </a:r>
                      <a:r>
                        <a:rPr lang="en-US">
                          <a:solidFill>
                            <a:schemeClr val="dk2"/>
                          </a:solidFill>
                        </a:rPr>
                        <a:t>11.11</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3</a:t>
                      </a:r>
                      <a:r>
                        <a:rPr lang="en-US" sz="1400" u="none" cap="none" strike="noStrike"/>
                        <a:t> </a:t>
                      </a:r>
                      <a:r>
                        <a:rPr lang="en-US" sz="1400" u="none" cap="none" strike="noStrike">
                          <a:solidFill>
                            <a:schemeClr val="dk2"/>
                          </a:solidFill>
                        </a:rPr>
                        <a:t>LEAs  Met Target (</a:t>
                      </a:r>
                      <a:r>
                        <a:rPr lang="en-US">
                          <a:solidFill>
                            <a:schemeClr val="dk2"/>
                          </a:solidFill>
                        </a:rPr>
                        <a:t>17.65</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43 LEAs  Met Target (38.74%)</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33 LEAs  Met Target (27.27%)</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23 </a:t>
                      </a:r>
                      <a:r>
                        <a:rPr lang="en-US" sz="1400" u="none" cap="none" strike="noStrike">
                          <a:solidFill>
                            <a:schemeClr val="dk2"/>
                          </a:solidFill>
                        </a:rPr>
                        <a:t>LEAs  Met Target  (21.90%)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11</a:t>
                      </a:r>
                      <a:r>
                        <a:rPr lang="en-US" sz="1400" u="none" cap="none" strike="noStrike"/>
                        <a:t> </a:t>
                      </a:r>
                      <a:r>
                        <a:rPr lang="en-US" sz="1400" u="none" cap="none" strike="noStrike">
                          <a:solidFill>
                            <a:schemeClr val="dk2"/>
                          </a:solidFill>
                        </a:rPr>
                        <a:t>LEAs </a:t>
                      </a:r>
                      <a:r>
                        <a:rPr lang="en-US" sz="1400" u="none" cap="none" strike="noStrike"/>
                        <a:t>Did Not Meet Target (</a:t>
                      </a:r>
                      <a:r>
                        <a:rPr lang="en-US"/>
                        <a:t>64.71</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6</a:t>
                      </a:r>
                      <a:r>
                        <a:rPr lang="en-US" sz="1400" u="none" cap="none" strike="noStrike"/>
                        <a:t> </a:t>
                      </a:r>
                      <a:r>
                        <a:rPr lang="en-US" sz="1400" u="none" cap="none" strike="noStrike">
                          <a:solidFill>
                            <a:schemeClr val="dk2"/>
                          </a:solidFill>
                        </a:rPr>
                        <a:t>LEAs  Did Not Meet Target (</a:t>
                      </a:r>
                      <a:r>
                        <a:rPr lang="en-US">
                          <a:solidFill>
                            <a:schemeClr val="dk2"/>
                          </a:solidFill>
                        </a:rPr>
                        <a:t>88.89</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15</a:t>
                      </a:r>
                      <a:r>
                        <a:rPr lang="en-US" sz="1400" u="none" cap="none" strike="noStrike"/>
                        <a:t> </a:t>
                      </a:r>
                      <a:r>
                        <a:rPr lang="en-US" sz="1400" u="none" cap="none" strike="noStrike">
                          <a:solidFill>
                            <a:schemeClr val="dk2"/>
                          </a:solidFill>
                        </a:rPr>
                        <a:t>LEAs  Did Not Meet Target (</a:t>
                      </a:r>
                      <a:r>
                        <a:rPr lang="en-US">
                          <a:solidFill>
                            <a:schemeClr val="dk2"/>
                          </a:solidFill>
                        </a:rPr>
                        <a:t>83.35</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68 LEAs  Did Not Meet Target (61.26%)</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88 LEAs  Did Not Meet Target (72.73%)</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82 </a:t>
                      </a:r>
                      <a:r>
                        <a:rPr lang="en-US" sz="1400" u="none" cap="none" strike="noStrike">
                          <a:solidFill>
                            <a:schemeClr val="dk2"/>
                          </a:solidFill>
                        </a:rPr>
                        <a:t>LEAs  Did Not Meet Target (78.10%)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3" name="Shape 683"/>
        <p:cNvGrpSpPr/>
        <p:nvPr/>
      </p:nvGrpSpPr>
      <p:grpSpPr>
        <a:xfrm>
          <a:off x="0" y="0"/>
          <a:ext cx="0" cy="0"/>
          <a:chOff x="0" y="0"/>
          <a:chExt cx="0" cy="0"/>
        </a:xfrm>
      </p:grpSpPr>
      <p:sp>
        <p:nvSpPr>
          <p:cNvPr id="684" name="Google Shape;684;p78"/>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3 – Assessment Participation and Outcomes </a:t>
            </a:r>
            <a:endParaRPr/>
          </a:p>
        </p:txBody>
      </p:sp>
      <p:sp>
        <p:nvSpPr>
          <p:cNvPr id="685" name="Google Shape;685;p7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86" name="Google Shape;686;p78"/>
          <p:cNvGraphicFramePr/>
          <p:nvPr/>
        </p:nvGraphicFramePr>
        <p:xfrm>
          <a:off x="448325" y="2051150"/>
          <a:ext cx="3000000" cy="3000000"/>
        </p:xfrm>
        <a:graphic>
          <a:graphicData uri="http://schemas.openxmlformats.org/drawingml/2006/table">
            <a:tbl>
              <a:tblPr>
                <a:noFill/>
                <a:tableStyleId>{7B0EDB8E-7157-4C1E-A350-DAB03A15CBC2}</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687" name="Google Shape;687;p78"/>
          <p:cNvGraphicFramePr/>
          <p:nvPr/>
        </p:nvGraphicFramePr>
        <p:xfrm>
          <a:off x="448325" y="2575850"/>
          <a:ext cx="3000000" cy="3000000"/>
        </p:xfrm>
        <a:graphic>
          <a:graphicData uri="http://schemas.openxmlformats.org/drawingml/2006/table">
            <a:tbl>
              <a:tblPr>
                <a:noFill/>
                <a:tableStyleId>{7B0EDB8E-7157-4C1E-A350-DAB03A15CBC2}</a:tableStyleId>
              </a:tblPr>
              <a:tblGrid>
                <a:gridCol w="2912550"/>
                <a:gridCol w="8382800"/>
              </a:tblGrid>
              <a:tr h="769125">
                <a:tc rowSpan="2">
                  <a:txBody>
                    <a:bodyPr/>
                    <a:lstStyle/>
                    <a:p>
                      <a:pPr indent="0" lvl="0" marL="0" marR="0" rtl="0" algn="ctr">
                        <a:lnSpc>
                          <a:spcPct val="90000"/>
                        </a:lnSpc>
                        <a:spcBef>
                          <a:spcPts val="0"/>
                        </a:spcBef>
                        <a:spcAft>
                          <a:spcPts val="0"/>
                        </a:spcAft>
                        <a:buClr>
                          <a:srgbClr val="000000"/>
                        </a:buClr>
                        <a:buSzPts val="2100"/>
                        <a:buFont typeface="Arial"/>
                        <a:buNone/>
                      </a:pPr>
                      <a:r>
                        <a:rPr b="1" lang="en-US" sz="2100" u="none" cap="none" strike="noStrike">
                          <a:solidFill>
                            <a:srgbClr val="ECECEC"/>
                          </a:solidFill>
                          <a:latin typeface="Cambria"/>
                          <a:ea typeface="Cambria"/>
                          <a:cs typeface="Cambria"/>
                          <a:sym typeface="Cambria"/>
                        </a:rPr>
                        <a:t>C. Proficiency rate for children with IEPs against alternate academic achievement standards.</a:t>
                      </a:r>
                      <a:endParaRPr b="1" sz="17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children with IEPs scoring at or above proficient against alternate academic achievement standards</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total # of children with IEPs who received a valid score and for whom a proficiency level was assigned for the alternate assessment</a:t>
                      </a:r>
                      <a:endParaRPr b="1" sz="1000" u="none" cap="none" strike="noStrike"/>
                    </a:p>
                  </a:txBody>
                  <a:tcPr marT="91425" marB="91425" marR="91425" marL="91425">
                    <a:solidFill>
                      <a:srgbClr val="D0E0E3"/>
                    </a:solidFill>
                  </a:tcPr>
                </a:tc>
              </a:tr>
            </a:tbl>
          </a:graphicData>
        </a:graphic>
      </p:graphicFrame>
      <p:cxnSp>
        <p:nvCxnSpPr>
          <p:cNvPr id="688" name="Google Shape;688;p78"/>
          <p:cNvCxnSpPr/>
          <p:nvPr/>
        </p:nvCxnSpPr>
        <p:spPr>
          <a:xfrm>
            <a:off x="3483450" y="334496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sp>
        <p:nvSpPr>
          <p:cNvPr id="693" name="Google Shape;693;p7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94" name="Google Shape;694;p7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695" name="Google Shape;695;p79"/>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3C)</a:t>
            </a:r>
            <a:endParaRPr/>
          </a:p>
        </p:txBody>
      </p:sp>
      <p:graphicFrame>
        <p:nvGraphicFramePr>
          <p:cNvPr id="696" name="Google Shape;696;p79"/>
          <p:cNvGraphicFramePr/>
          <p:nvPr/>
        </p:nvGraphicFramePr>
        <p:xfrm>
          <a:off x="880425" y="1767075"/>
          <a:ext cx="3000000" cy="3000000"/>
        </p:xfrm>
        <a:graphic>
          <a:graphicData uri="http://schemas.openxmlformats.org/drawingml/2006/table">
            <a:tbl>
              <a:tblPr>
                <a:noFill/>
                <a:tableStyleId>{7B0EDB8E-7157-4C1E-A350-DAB03A15CBC2}</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3C Reading </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Proficiency for Children with IEPs (Alternate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4</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9.04%</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8.90%</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37.06%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9.04%</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8.90%</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37.06%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638425">
                <a:tc>
                  <a:txBody>
                    <a:bodyPr/>
                    <a:lstStyle/>
                    <a:p>
                      <a:pPr indent="0" lvl="0" marL="0" rtl="0" algn="l">
                        <a:spcBef>
                          <a:spcPts val="0"/>
                        </a:spcBef>
                        <a:spcAft>
                          <a:spcPts val="0"/>
                        </a:spcAft>
                        <a:buNone/>
                      </a:pPr>
                      <a:r>
                        <a:rPr lang="en-US"/>
                        <a:t>Average:18.97%</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Average: 28.15%</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Average: 14.57%</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11.72%</a:t>
                      </a:r>
                      <a:endParaRPr sz="1400" u="none" cap="none" strike="noStrike"/>
                    </a:p>
                  </a:txBody>
                  <a:tcPr marT="0" marB="0" marR="73025" marL="73025">
                    <a:lnL cap="flat" cmpd="sng" w="9525">
                      <a:solidFill>
                        <a:srgbClr val="9E9E9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23.86%</a:t>
                      </a:r>
                      <a:endParaRPr sz="1400" u="none" cap="none" strike="noStrike"/>
                    </a:p>
                  </a:txBody>
                  <a:tcPr marT="0" marB="0" marR="73025" marL="73025">
                    <a:lnL cap="flat" cmpd="sng" w="9525">
                      <a:solidFill>
                        <a:srgbClr val="000000"/>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31.00%</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0" marB="0" marR="73025" marL="730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T cap="flat" cmpd="sng" w="9525">
                      <a:solidFill>
                        <a:srgbClr val="000000"/>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3</a:t>
                      </a:r>
                      <a:r>
                        <a:rPr lang="en-US" sz="1400" u="none" cap="none" strike="noStrike"/>
                        <a:t> </a:t>
                      </a:r>
                      <a:r>
                        <a:rPr lang="en-US" sz="1400" u="none" cap="none" strike="noStrike">
                          <a:solidFill>
                            <a:schemeClr val="dk2"/>
                          </a:solidFill>
                        </a:rPr>
                        <a:t>LEAs </a:t>
                      </a:r>
                      <a:r>
                        <a:rPr lang="en-US" sz="1400" u="none" cap="none" strike="noStrike"/>
                        <a:t> Met Target (4</a:t>
                      </a:r>
                      <a:r>
                        <a:rPr lang="en-US"/>
                        <a:t>2.86</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a:t>
                      </a:r>
                      <a:r>
                        <a:rPr lang="en-US" sz="1400" u="none" cap="none" strike="noStrike">
                          <a:solidFill>
                            <a:schemeClr val="dk2"/>
                          </a:solidFill>
                        </a:rPr>
                        <a:t>LEAs  Met Target (</a:t>
                      </a:r>
                      <a:r>
                        <a:rPr lang="en-US">
                          <a:solidFill>
                            <a:schemeClr val="dk2"/>
                          </a:solidFill>
                        </a:rPr>
                        <a:t>50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a:t>
                      </a:r>
                      <a:r>
                        <a:rPr lang="en-US" sz="1400" u="none" cap="none" strike="noStrike"/>
                        <a:t> </a:t>
                      </a:r>
                      <a:r>
                        <a:rPr lang="en-US" sz="1400" u="none" cap="none" strike="noStrike">
                          <a:solidFill>
                            <a:schemeClr val="dk2"/>
                          </a:solidFill>
                        </a:rPr>
                        <a:t>LEAs  Met Target (</a:t>
                      </a:r>
                      <a:r>
                        <a:rPr lang="en-US">
                          <a:solidFill>
                            <a:schemeClr val="dk2"/>
                          </a:solidFill>
                        </a:rPr>
                        <a:t>11.11</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13 LEAs  Met Target (30.95%)</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28 LEAs  Met Target (50.91%)</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18 </a:t>
                      </a:r>
                      <a:r>
                        <a:rPr lang="en-US" sz="1400" u="none" cap="none" strike="noStrike">
                          <a:solidFill>
                            <a:schemeClr val="dk2"/>
                          </a:solidFill>
                        </a:rPr>
                        <a:t>LEAs  Met Target (38.30%)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4</a:t>
                      </a:r>
                      <a:r>
                        <a:rPr lang="en-US" sz="1400" u="none" cap="none" strike="noStrike"/>
                        <a:t> </a:t>
                      </a:r>
                      <a:r>
                        <a:rPr lang="en-US" sz="1400" u="none" cap="none" strike="noStrike">
                          <a:solidFill>
                            <a:schemeClr val="dk2"/>
                          </a:solidFill>
                        </a:rPr>
                        <a:t>LEAs </a:t>
                      </a:r>
                      <a:r>
                        <a:rPr lang="en-US" sz="1400" u="none" cap="none" strike="noStrike"/>
                        <a:t> Did Not Meet Target (</a:t>
                      </a:r>
                      <a:r>
                        <a:rPr lang="en-US"/>
                        <a:t>57.14</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a:t>
                      </a:r>
                      <a:r>
                        <a:rPr lang="en-US" sz="1400" u="none" cap="none" strike="noStrike">
                          <a:solidFill>
                            <a:schemeClr val="dk2"/>
                          </a:solidFill>
                        </a:rPr>
                        <a:t>LEAs  Did Not Meet Target (</a:t>
                      </a:r>
                      <a:r>
                        <a:rPr lang="en-US">
                          <a:solidFill>
                            <a:schemeClr val="dk2"/>
                          </a:solidFill>
                        </a:rPr>
                        <a:t>50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8</a:t>
                      </a:r>
                      <a:r>
                        <a:rPr lang="en-US" sz="1400" u="none" cap="none" strike="noStrike"/>
                        <a:t> </a:t>
                      </a:r>
                      <a:r>
                        <a:rPr lang="en-US" sz="1400" u="none" cap="none" strike="noStrike">
                          <a:solidFill>
                            <a:schemeClr val="dk2"/>
                          </a:solidFill>
                        </a:rPr>
                        <a:t>LEAs  Did Not Meet Target (</a:t>
                      </a:r>
                      <a:r>
                        <a:rPr lang="en-US">
                          <a:solidFill>
                            <a:schemeClr val="dk2"/>
                          </a:solidFill>
                        </a:rPr>
                        <a:t>88.89</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29 LEAs  Did Not Meet Target (69.05%)</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27 LEAs  Did Not Meet Target (49.09%)</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29 </a:t>
                      </a:r>
                      <a:r>
                        <a:rPr lang="en-US" sz="1400" u="none" cap="none" strike="noStrike">
                          <a:solidFill>
                            <a:schemeClr val="dk2"/>
                          </a:solidFill>
                        </a:rPr>
                        <a:t>LEAs Did Not Meet Target (61.70%)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44"/>
          <p:cNvSpPr/>
          <p:nvPr/>
        </p:nvSpPr>
        <p:spPr>
          <a:xfrm>
            <a:off x="1984350" y="4647475"/>
            <a:ext cx="7975500" cy="19401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411"/>
              </a:srgbClr>
            </a:outerShdw>
          </a:effectLst>
        </p:spPr>
        <p:txBody>
          <a:bodyPr anchorCtr="0" anchor="ctr" bIns="91425" lIns="91425" spcFirstLastPara="1" rIns="91425" wrap="square" tIns="91425">
            <a:noAutofit/>
          </a:bodyPr>
          <a:lstStyle/>
          <a:p>
            <a:pPr indent="-349250" lvl="0" marL="457200" marR="0" rtl="0" algn="l">
              <a:lnSpc>
                <a:spcPct val="100000"/>
              </a:lnSpc>
              <a:spcBef>
                <a:spcPts val="0"/>
              </a:spcBef>
              <a:spcAft>
                <a:spcPts val="0"/>
              </a:spcAft>
              <a:buClr>
                <a:srgbClr val="000000"/>
              </a:buClr>
              <a:buSzPts val="1900"/>
              <a:buFont typeface="Calibri"/>
              <a:buChar char="●"/>
            </a:pPr>
            <a:r>
              <a:rPr b="0" i="0" lang="en-US" sz="1900" u="none" cap="none" strike="noStrike">
                <a:solidFill>
                  <a:srgbClr val="000000"/>
                </a:solidFill>
                <a:latin typeface="Calibri"/>
                <a:ea typeface="Calibri"/>
                <a:cs typeface="Calibri"/>
                <a:sym typeface="Calibri"/>
              </a:rPr>
              <a:t>This is site shows current and previous data. </a:t>
            </a:r>
            <a:endParaRPr b="0" i="0" sz="1900" u="none" cap="none" strike="noStrike">
              <a:solidFill>
                <a:srgbClr val="000000"/>
              </a:solidFill>
              <a:latin typeface="Calibri"/>
              <a:ea typeface="Calibri"/>
              <a:cs typeface="Calibri"/>
              <a:sym typeface="Calibri"/>
            </a:endParaRPr>
          </a:p>
          <a:p>
            <a:pPr indent="-349250" lvl="0" marL="457200" marR="0" rtl="0" algn="l">
              <a:lnSpc>
                <a:spcPct val="100000"/>
              </a:lnSpc>
              <a:spcBef>
                <a:spcPts val="0"/>
              </a:spcBef>
              <a:spcAft>
                <a:spcPts val="0"/>
              </a:spcAft>
              <a:buClr>
                <a:srgbClr val="000000"/>
              </a:buClr>
              <a:buSzPts val="1900"/>
              <a:buFont typeface="Calibri"/>
              <a:buChar char="●"/>
            </a:pPr>
            <a:r>
              <a:rPr b="0" i="0" lang="en-US" sz="1900" u="sng" cap="none" strike="noStrike">
                <a:solidFill>
                  <a:schemeClr val="hlink"/>
                </a:solidFill>
                <a:latin typeface="Calibri"/>
                <a:ea typeface="Calibri"/>
                <a:cs typeface="Calibri"/>
                <a:sym typeface="Calibri"/>
                <a:hlinkClick r:id="rId3"/>
              </a:rPr>
              <a:t>https://webed.ped.state.nm.us/sites/DPR/SitePages/DPRHome.aspx</a:t>
            </a:r>
            <a:endParaRPr b="0" i="0" sz="1900" u="none" cap="none" strike="noStrike">
              <a:solidFill>
                <a:srgbClr val="000000"/>
              </a:solidFill>
              <a:latin typeface="Calibri"/>
              <a:ea typeface="Calibri"/>
              <a:cs typeface="Calibri"/>
              <a:sym typeface="Calibri"/>
            </a:endParaRPr>
          </a:p>
          <a:p>
            <a:pPr indent="-349250" lvl="0" marL="457200" marR="0" rtl="0" algn="l">
              <a:lnSpc>
                <a:spcPct val="100000"/>
              </a:lnSpc>
              <a:spcBef>
                <a:spcPts val="0"/>
              </a:spcBef>
              <a:spcAft>
                <a:spcPts val="0"/>
              </a:spcAft>
              <a:buClr>
                <a:srgbClr val="000000"/>
              </a:buClr>
              <a:buSzPts val="1900"/>
              <a:buFont typeface="Calibri"/>
              <a:buChar char="●"/>
            </a:pPr>
            <a:r>
              <a:rPr b="0" i="0" lang="en-US" sz="1900" u="none" cap="none" strike="noStrike">
                <a:solidFill>
                  <a:srgbClr val="000000"/>
                </a:solidFill>
                <a:latin typeface="Calibri"/>
                <a:ea typeface="Calibri"/>
                <a:cs typeface="Calibri"/>
                <a:sym typeface="Calibri"/>
              </a:rPr>
              <a:t>“General Public Data View” will show masked data for student privacy.</a:t>
            </a:r>
            <a:endParaRPr b="0" i="0" sz="1900" u="none" cap="none" strike="noStrike">
              <a:solidFill>
                <a:srgbClr val="000000"/>
              </a:solidFill>
              <a:latin typeface="Calibri"/>
              <a:ea typeface="Calibri"/>
              <a:cs typeface="Calibri"/>
              <a:sym typeface="Calibri"/>
            </a:endParaRPr>
          </a:p>
          <a:p>
            <a:pPr indent="-349250" lvl="0" marL="457200" marR="0" rtl="0" algn="l">
              <a:lnSpc>
                <a:spcPct val="100000"/>
              </a:lnSpc>
              <a:spcBef>
                <a:spcPts val="0"/>
              </a:spcBef>
              <a:spcAft>
                <a:spcPts val="0"/>
              </a:spcAft>
              <a:buClr>
                <a:srgbClr val="000000"/>
              </a:buClr>
              <a:buSzPts val="1900"/>
              <a:buFont typeface="Calibri"/>
              <a:buChar char="●"/>
            </a:pPr>
            <a:r>
              <a:rPr b="0" i="0" lang="en-US" sz="1900" u="none" cap="none" strike="noStrike">
                <a:solidFill>
                  <a:srgbClr val="000000"/>
                </a:solidFill>
                <a:latin typeface="Calibri"/>
                <a:ea typeface="Calibri"/>
                <a:cs typeface="Calibri"/>
                <a:sym typeface="Calibri"/>
              </a:rPr>
              <a:t>If you need access to your district, please contact Liz, Tammy, or Trudy </a:t>
            </a:r>
            <a:endParaRPr b="0" i="0" sz="1900" u="none" cap="none" strike="noStrike">
              <a:solidFill>
                <a:srgbClr val="000000"/>
              </a:solidFill>
              <a:latin typeface="Calibri"/>
              <a:ea typeface="Calibri"/>
              <a:cs typeface="Calibri"/>
              <a:sym typeface="Calibri"/>
            </a:endParaRPr>
          </a:p>
          <a:p>
            <a:pPr indent="-349250" lvl="0" marL="457200" marR="0" rtl="0" algn="l">
              <a:lnSpc>
                <a:spcPct val="100000"/>
              </a:lnSpc>
              <a:spcBef>
                <a:spcPts val="0"/>
              </a:spcBef>
              <a:spcAft>
                <a:spcPts val="0"/>
              </a:spcAft>
              <a:buClr>
                <a:srgbClr val="000000"/>
              </a:buClr>
              <a:buSzPts val="1900"/>
              <a:buFont typeface="Calibri"/>
              <a:buChar char="●"/>
            </a:pPr>
            <a:r>
              <a:rPr b="0" i="0" lang="en-US" sz="1900" u="none" cap="none" strike="noStrike">
                <a:solidFill>
                  <a:srgbClr val="000000"/>
                </a:solidFill>
                <a:latin typeface="Calibri"/>
                <a:ea typeface="Calibri"/>
                <a:cs typeface="Calibri"/>
                <a:sym typeface="Calibri"/>
              </a:rPr>
              <a:t>*This report is in the process of being redone. If you have any questions about this data please reach out and we can support you. </a:t>
            </a:r>
            <a:endParaRPr b="0" i="0" sz="1900" u="none" cap="none" strike="noStrike">
              <a:solidFill>
                <a:srgbClr val="000000"/>
              </a:solidFill>
              <a:latin typeface="Calibri"/>
              <a:ea typeface="Calibri"/>
              <a:cs typeface="Calibri"/>
              <a:sym typeface="Calibri"/>
            </a:endParaRPr>
          </a:p>
        </p:txBody>
      </p:sp>
      <p:sp>
        <p:nvSpPr>
          <p:cNvPr id="321" name="Google Shape;321;p4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Where can you find LEA specific data?</a:t>
            </a:r>
            <a:endParaRPr/>
          </a:p>
        </p:txBody>
      </p:sp>
      <p:sp>
        <p:nvSpPr>
          <p:cNvPr id="322" name="Google Shape;322;p4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323" name="Google Shape;323;p44"/>
          <p:cNvPicPr preferRelativeResize="0"/>
          <p:nvPr/>
        </p:nvPicPr>
        <p:blipFill rotWithShape="1">
          <a:blip r:embed="rId4">
            <a:alphaModFix/>
          </a:blip>
          <a:srcRect b="0" l="0" r="0" t="0"/>
          <a:stretch/>
        </p:blipFill>
        <p:spPr>
          <a:xfrm>
            <a:off x="2270175" y="1669628"/>
            <a:ext cx="7403852" cy="2870501"/>
          </a:xfrm>
          <a:prstGeom prst="rect">
            <a:avLst/>
          </a:prstGeom>
          <a:noFill/>
          <a:ln>
            <a:noFill/>
          </a:ln>
          <a:effectLst>
            <a:outerShdw blurRad="57150" rotWithShape="0" algn="bl" dir="5400000" dist="19050">
              <a:srgbClr val="000000">
                <a:alpha val="49411"/>
              </a:srgbClr>
            </a:outerShdw>
          </a:effectLst>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0" name="Shape 700"/>
        <p:cNvGrpSpPr/>
        <p:nvPr/>
      </p:nvGrpSpPr>
      <p:grpSpPr>
        <a:xfrm>
          <a:off x="0" y="0"/>
          <a:ext cx="0" cy="0"/>
          <a:chOff x="0" y="0"/>
          <a:chExt cx="0" cy="0"/>
        </a:xfrm>
      </p:grpSpPr>
      <p:sp>
        <p:nvSpPr>
          <p:cNvPr id="701" name="Google Shape;701;p80"/>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02" name="Google Shape;702;p8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03" name="Google Shape;703;p80"/>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3C)</a:t>
            </a:r>
            <a:endParaRPr/>
          </a:p>
        </p:txBody>
      </p:sp>
      <p:graphicFrame>
        <p:nvGraphicFramePr>
          <p:cNvPr id="704" name="Google Shape;704;p80"/>
          <p:cNvGraphicFramePr/>
          <p:nvPr/>
        </p:nvGraphicFramePr>
        <p:xfrm>
          <a:off x="880425" y="1767075"/>
          <a:ext cx="3000000" cy="3000000"/>
        </p:xfrm>
        <a:graphic>
          <a:graphicData uri="http://schemas.openxmlformats.org/drawingml/2006/table">
            <a:tbl>
              <a:tblPr>
                <a:noFill/>
                <a:tableStyleId>{7B0EDB8E-7157-4C1E-A350-DAB03A15CBC2}</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3C Math</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Proficiency for Children with IEPs (Alternate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4</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14.44%</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3.15%</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30.86%</a:t>
                      </a:r>
                      <a:endParaRPr b="1" sz="1400" u="none" cap="none" strike="noStrike">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14.44%</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3.15%</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30.86%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37.72%</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10.0%</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18.86%</a:t>
                      </a:r>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32.81%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6.46%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30.26%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chemeClr val="dk2"/>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4</a:t>
                      </a:r>
                      <a:r>
                        <a:rPr lang="en-US" sz="1400" u="none" cap="none" strike="noStrike"/>
                        <a:t> </a:t>
                      </a:r>
                      <a:r>
                        <a:rPr lang="en-US" sz="1400" u="none" cap="none" strike="noStrike">
                          <a:solidFill>
                            <a:schemeClr val="dk2"/>
                          </a:solidFill>
                        </a:rPr>
                        <a:t>LEAs </a:t>
                      </a:r>
                      <a:r>
                        <a:rPr lang="en-US" sz="1400" u="none" cap="none" strike="noStrike"/>
                        <a:t> Met Target (50.00%)</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3</a:t>
                      </a:r>
                      <a:r>
                        <a:rPr lang="en-US" sz="1400" u="none" cap="none" strike="noStrike"/>
                        <a:t> </a:t>
                      </a:r>
                      <a:r>
                        <a:rPr lang="en-US" sz="1400" u="none" cap="none" strike="noStrike">
                          <a:solidFill>
                            <a:schemeClr val="dk2"/>
                          </a:solidFill>
                        </a:rPr>
                        <a:t>LEAs  Met Target (</a:t>
                      </a:r>
                      <a:r>
                        <a:rPr lang="en-US">
                          <a:solidFill>
                            <a:schemeClr val="dk2"/>
                          </a:solidFill>
                        </a:rPr>
                        <a:t>30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4</a:t>
                      </a:r>
                      <a:r>
                        <a:rPr lang="en-US" sz="1400" u="none" cap="none" strike="noStrike"/>
                        <a:t> </a:t>
                      </a:r>
                      <a:r>
                        <a:rPr lang="en-US" sz="1400" u="none" cap="none" strike="noStrike">
                          <a:solidFill>
                            <a:schemeClr val="dk2"/>
                          </a:solidFill>
                        </a:rPr>
                        <a:t>LEAs  Met Target (</a:t>
                      </a:r>
                      <a:r>
                        <a:rPr lang="en-US">
                          <a:solidFill>
                            <a:schemeClr val="dk2"/>
                          </a:solidFill>
                        </a:rPr>
                        <a:t>30.77</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26 LEAs  Met Target (54.17%)</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13 LEAs  Met Target (23.63%)</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22 </a:t>
                      </a:r>
                      <a:r>
                        <a:rPr lang="en-US" sz="1400" u="none" cap="none" strike="noStrike">
                          <a:solidFill>
                            <a:schemeClr val="dk2"/>
                          </a:solidFill>
                        </a:rPr>
                        <a:t>LEAs Met Target  (36.07%)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795875">
                <a:tc>
                  <a:txBody>
                    <a:bodyPr/>
                    <a:lstStyle/>
                    <a:p>
                      <a:pPr indent="0" lvl="0" marL="0" marR="0" rtl="0" algn="l">
                        <a:lnSpc>
                          <a:spcPct val="100000"/>
                        </a:lnSpc>
                        <a:spcBef>
                          <a:spcPts val="0"/>
                        </a:spcBef>
                        <a:spcAft>
                          <a:spcPts val="0"/>
                        </a:spcAft>
                        <a:buClr>
                          <a:srgbClr val="000000"/>
                        </a:buClr>
                        <a:buSzPts val="1400"/>
                        <a:buFont typeface="Arial"/>
                        <a:buNone/>
                      </a:pPr>
                      <a:r>
                        <a:rPr lang="en-US"/>
                        <a:t>4</a:t>
                      </a:r>
                      <a:r>
                        <a:rPr lang="en-US" sz="1400" u="none" cap="none" strike="noStrike"/>
                        <a:t> </a:t>
                      </a:r>
                      <a:r>
                        <a:rPr lang="en-US" sz="1400" u="none" cap="none" strike="noStrike">
                          <a:solidFill>
                            <a:schemeClr val="dk2"/>
                          </a:solidFill>
                        </a:rPr>
                        <a:t>LEAs </a:t>
                      </a:r>
                      <a:r>
                        <a:rPr lang="en-US" sz="1400" u="none" cap="none" strike="noStrike"/>
                        <a:t> Did Not Meet Target (50.00%)</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7</a:t>
                      </a:r>
                      <a:r>
                        <a:rPr lang="en-US" sz="1400" u="none" cap="none" strike="noStrike"/>
                        <a:t> </a:t>
                      </a:r>
                      <a:r>
                        <a:rPr lang="en-US" sz="1400" u="none" cap="none" strike="noStrike">
                          <a:solidFill>
                            <a:schemeClr val="dk2"/>
                          </a:solidFill>
                        </a:rPr>
                        <a:t>LEAs  Did Not Meet Target (</a:t>
                      </a:r>
                      <a:r>
                        <a:rPr lang="en-US">
                          <a:solidFill>
                            <a:schemeClr val="dk2"/>
                          </a:solidFill>
                        </a:rPr>
                        <a:t>70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9</a:t>
                      </a:r>
                      <a:r>
                        <a:rPr lang="en-US" sz="1400" u="none" cap="none" strike="noStrike"/>
                        <a:t> </a:t>
                      </a:r>
                      <a:r>
                        <a:rPr lang="en-US" sz="1400" u="none" cap="none" strike="noStrike">
                          <a:solidFill>
                            <a:schemeClr val="dk2"/>
                          </a:solidFill>
                        </a:rPr>
                        <a:t>LEAs  Did Not Meet Target (</a:t>
                      </a:r>
                      <a:r>
                        <a:rPr lang="en-US">
                          <a:solidFill>
                            <a:schemeClr val="dk2"/>
                          </a:solidFill>
                        </a:rPr>
                        <a:t>69.23</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22 LEAs  Did Not Meet Target (45.83%)</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42 LEAs  Did Not Meet Target (76.36%)</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39 </a:t>
                      </a:r>
                      <a:r>
                        <a:rPr lang="en-US" sz="1400" u="none" cap="none" strike="noStrike">
                          <a:solidFill>
                            <a:schemeClr val="dk2"/>
                          </a:solidFill>
                        </a:rPr>
                        <a:t>LEAs  Did Not Meet Target (63.93%)</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p81"/>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3 – Assessment Participation and Outcomes </a:t>
            </a:r>
            <a:endParaRPr/>
          </a:p>
        </p:txBody>
      </p:sp>
      <p:sp>
        <p:nvSpPr>
          <p:cNvPr id="711" name="Google Shape;711;p81"/>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712" name="Google Shape;712;p81"/>
          <p:cNvGraphicFramePr/>
          <p:nvPr/>
        </p:nvGraphicFramePr>
        <p:xfrm>
          <a:off x="448325" y="2051150"/>
          <a:ext cx="3000000" cy="3000000"/>
        </p:xfrm>
        <a:graphic>
          <a:graphicData uri="http://schemas.openxmlformats.org/drawingml/2006/table">
            <a:tbl>
              <a:tblPr>
                <a:noFill/>
                <a:tableStyleId>{7B0EDB8E-7157-4C1E-A350-DAB03A15CBC2}</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713" name="Google Shape;713;p81"/>
          <p:cNvGraphicFramePr/>
          <p:nvPr/>
        </p:nvGraphicFramePr>
        <p:xfrm>
          <a:off x="448325" y="2575850"/>
          <a:ext cx="3000000" cy="3000000"/>
        </p:xfrm>
        <a:graphic>
          <a:graphicData uri="http://schemas.openxmlformats.org/drawingml/2006/table">
            <a:tbl>
              <a:tblPr>
                <a:noFill/>
                <a:tableStyleId>{7B0EDB8E-7157-4C1E-A350-DAB03A15CBC2}</a:tableStyleId>
              </a:tblPr>
              <a:tblGrid>
                <a:gridCol w="2912550"/>
                <a:gridCol w="8382800"/>
              </a:tblGrid>
              <a:tr h="769125">
                <a:tc rowSpan="2">
                  <a:txBody>
                    <a:bodyPr/>
                    <a:lstStyle/>
                    <a:p>
                      <a:pPr indent="0" lvl="0" marL="0" marR="0" rtl="0" algn="ctr">
                        <a:lnSpc>
                          <a:spcPct val="90000"/>
                        </a:lnSpc>
                        <a:spcBef>
                          <a:spcPts val="0"/>
                        </a:spcBef>
                        <a:spcAft>
                          <a:spcPts val="0"/>
                        </a:spcAft>
                        <a:buClr>
                          <a:srgbClr val="000000"/>
                        </a:buClr>
                        <a:buSzPts val="2100"/>
                        <a:buFont typeface="Arial"/>
                        <a:buNone/>
                      </a:pPr>
                      <a:r>
                        <a:rPr b="1" lang="en-US" sz="2100" u="none" cap="none" strike="noStrike">
                          <a:solidFill>
                            <a:srgbClr val="ECECEC"/>
                          </a:solidFill>
                          <a:latin typeface="Cambria"/>
                          <a:ea typeface="Cambria"/>
                          <a:cs typeface="Cambria"/>
                          <a:sym typeface="Cambria"/>
                        </a:rPr>
                        <a:t>D. Gap in proficiency rates for children with IEPs and all students against grade level academic achievement standards</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proficiency rate for children with IEPs scoring at or above proficient against grade level academic achievement standards for the 2023-2024 school year</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proficiency rate for all students scoring at or above proficient against grade level academic achievement standards for the 2023-2024 school year</a:t>
                      </a:r>
                      <a:endParaRPr b="1" sz="1000" u="none" cap="none" strike="noStrike"/>
                    </a:p>
                  </a:txBody>
                  <a:tcPr marT="91425" marB="91425" marR="91425" marL="91425">
                    <a:solidFill>
                      <a:srgbClr val="D0E0E3"/>
                    </a:solidFill>
                  </a:tcPr>
                </a:tc>
              </a:tr>
            </a:tbl>
          </a:graphicData>
        </a:graphic>
      </p:graphicFrame>
      <p:cxnSp>
        <p:nvCxnSpPr>
          <p:cNvPr id="714" name="Google Shape;714;p81"/>
          <p:cNvCxnSpPr/>
          <p:nvPr/>
        </p:nvCxnSpPr>
        <p:spPr>
          <a:xfrm>
            <a:off x="3534250" y="3581638"/>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8" name="Shape 718"/>
        <p:cNvGrpSpPr/>
        <p:nvPr/>
      </p:nvGrpSpPr>
      <p:grpSpPr>
        <a:xfrm>
          <a:off x="0" y="0"/>
          <a:ext cx="0" cy="0"/>
          <a:chOff x="0" y="0"/>
          <a:chExt cx="0" cy="0"/>
        </a:xfrm>
      </p:grpSpPr>
      <p:sp>
        <p:nvSpPr>
          <p:cNvPr id="719" name="Google Shape;719;p8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20" name="Google Shape;720;p8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21" name="Google Shape;721;p82"/>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3D)</a:t>
            </a:r>
            <a:endParaRPr/>
          </a:p>
        </p:txBody>
      </p:sp>
      <p:graphicFrame>
        <p:nvGraphicFramePr>
          <p:cNvPr id="722" name="Google Shape;722;p82"/>
          <p:cNvGraphicFramePr/>
          <p:nvPr/>
        </p:nvGraphicFramePr>
        <p:xfrm>
          <a:off x="880425" y="1767075"/>
          <a:ext cx="3000000" cy="3000000"/>
        </p:xfrm>
        <a:graphic>
          <a:graphicData uri="http://schemas.openxmlformats.org/drawingml/2006/table">
            <a:tbl>
              <a:tblPr>
                <a:noFill/>
                <a:tableStyleId>{7B0EDB8E-7157-4C1E-A350-DAB03A15CBC2}</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3D Reading </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Gap in Proficiency Rates (Grade Level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4</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38.52</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30.37</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38.55</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38.52</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30.37</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38.55</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638425">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27.56</a:t>
                      </a:r>
                      <a:endParaRPr sz="1400" u="none" cap="none" strike="noStrike"/>
                    </a:p>
                  </a:txBody>
                  <a:tcPr marT="91425" marB="91425" marR="91425" marL="91425">
                    <a:lnT cap="flat" cmpd="sng" w="9525">
                      <a:solidFill>
                        <a:srgbClr val="000000"/>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31.32</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31</a:t>
                      </a:r>
                      <a:r>
                        <a:rPr lang="en-US"/>
                        <a:t>.25</a:t>
                      </a:r>
                      <a:endParaRPr sz="1400" u="none" cap="none" strike="noStrike"/>
                    </a:p>
                  </a:txBody>
                  <a:tcPr marT="91425" marB="91425" marR="91425" marL="91425">
                    <a:lnR cap="flat" cmpd="sng" w="9525">
                      <a:solidFill>
                        <a:srgbClr val="000000"/>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28.17</a:t>
                      </a:r>
                      <a:endParaRPr sz="1400" u="none" cap="none" strike="noStrike"/>
                    </a:p>
                  </a:txBody>
                  <a:tcPr marT="0" marB="0" marR="73025" marL="730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28.51</a:t>
                      </a:r>
                      <a:endParaRPr sz="1400" u="none" cap="none" strike="noStrike"/>
                    </a:p>
                  </a:txBody>
                  <a:tcPr marT="0" marB="0" marR="73025" marL="73025">
                    <a:lnL cap="flat" cmpd="sng" w="9525">
                      <a:solidFill>
                        <a:srgbClr val="000000"/>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25.89</a:t>
                      </a:r>
                      <a:endParaRPr sz="1400" u="none" cap="none" strike="noStrike"/>
                    </a:p>
                  </a:txBody>
                  <a:tcPr marT="0" marB="0" marR="73025" marL="730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solidFill>
                          <a:schemeClr val="dk2"/>
                        </a:solidFill>
                      </a:endParaRPr>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000000"/>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Results by LEA are still in progress</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6" name="Shape 726"/>
        <p:cNvGrpSpPr/>
        <p:nvPr/>
      </p:nvGrpSpPr>
      <p:grpSpPr>
        <a:xfrm>
          <a:off x="0" y="0"/>
          <a:ext cx="0" cy="0"/>
          <a:chOff x="0" y="0"/>
          <a:chExt cx="0" cy="0"/>
        </a:xfrm>
      </p:grpSpPr>
      <p:sp>
        <p:nvSpPr>
          <p:cNvPr id="727" name="Google Shape;727;p8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28" name="Google Shape;728;p8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29" name="Google Shape;729;p83"/>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3D)</a:t>
            </a:r>
            <a:endParaRPr/>
          </a:p>
        </p:txBody>
      </p:sp>
      <p:graphicFrame>
        <p:nvGraphicFramePr>
          <p:cNvPr id="730" name="Google Shape;730;p83"/>
          <p:cNvGraphicFramePr/>
          <p:nvPr/>
        </p:nvGraphicFramePr>
        <p:xfrm>
          <a:off x="880425" y="1767075"/>
          <a:ext cx="3000000" cy="3000000"/>
        </p:xfrm>
        <a:graphic>
          <a:graphicData uri="http://schemas.openxmlformats.org/drawingml/2006/table">
            <a:tbl>
              <a:tblPr>
                <a:noFill/>
                <a:tableStyleId>{7B0EDB8E-7157-4C1E-A350-DAB03A15CBC2}</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3D Math</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Gap in Proficiency Rates (Grade Level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4</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10.33</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9.25</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28.04</a:t>
                      </a:r>
                      <a:endParaRPr b="1" sz="1400" u="none" cap="none" strike="noStrike">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10.33</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9.25</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28.04</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31.16</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2</a:t>
                      </a:r>
                      <a:r>
                        <a:rPr lang="en-US"/>
                        <a:t>7.70</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23.74</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17.57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14.81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9.15</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Results by LEA are still in progress</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84"/>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 5 – Learning Environments</a:t>
            </a:r>
            <a:endParaRPr/>
          </a:p>
        </p:txBody>
      </p:sp>
      <p:sp>
        <p:nvSpPr>
          <p:cNvPr id="737" name="Google Shape;737;p84"/>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738" name="Google Shape;738;p84"/>
          <p:cNvGrpSpPr/>
          <p:nvPr/>
        </p:nvGrpSpPr>
        <p:grpSpPr>
          <a:xfrm>
            <a:off x="314073" y="4617574"/>
            <a:ext cx="11360667" cy="979410"/>
            <a:chOff x="1593000" y="2322568"/>
            <a:chExt cx="5957975" cy="643500"/>
          </a:xfrm>
        </p:grpSpPr>
        <p:sp>
          <p:nvSpPr>
            <p:cNvPr id="739" name="Google Shape;739;p84"/>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0" name="Google Shape;740;p84"/>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1" name="Google Shape;741;p84"/>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2" name="Google Shape;742;p84"/>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743" name="Google Shape;743;p84"/>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4" name="Google Shape;744;p84"/>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400" u="none" cap="none" strike="noStrike">
                  <a:solidFill>
                    <a:srgbClr val="147B81"/>
                  </a:solidFill>
                  <a:latin typeface="Roboto"/>
                  <a:ea typeface="Roboto"/>
                  <a:cs typeface="Roboto"/>
                  <a:sym typeface="Roboto"/>
                </a:rPr>
                <a:t>Data is submitted to Nova by the districts.</a:t>
              </a:r>
              <a:endParaRPr b="1" i="0" sz="1300" u="none" cap="none" strike="noStrike">
                <a:solidFill>
                  <a:srgbClr val="1B786F"/>
                </a:solidFill>
                <a:latin typeface="Roboto"/>
                <a:ea typeface="Roboto"/>
                <a:cs typeface="Roboto"/>
                <a:sym typeface="Roboto"/>
              </a:endParaRPr>
            </a:p>
          </p:txBody>
        </p:sp>
      </p:grpSp>
      <p:grpSp>
        <p:nvGrpSpPr>
          <p:cNvPr id="745" name="Google Shape;745;p84"/>
          <p:cNvGrpSpPr/>
          <p:nvPr/>
        </p:nvGrpSpPr>
        <p:grpSpPr>
          <a:xfrm>
            <a:off x="314073" y="2079142"/>
            <a:ext cx="11360667" cy="2538420"/>
            <a:chOff x="1593000" y="2322568"/>
            <a:chExt cx="5957975" cy="643500"/>
          </a:xfrm>
        </p:grpSpPr>
        <p:sp>
          <p:nvSpPr>
            <p:cNvPr id="746" name="Google Shape;746;p84"/>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7" name="Google Shape;747;p84"/>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8" name="Google Shape;748;p84"/>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9" name="Google Shape;749;p84"/>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750" name="Google Shape;750;p84"/>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1" name="Google Shape;751;p84"/>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Percent of children with IEPs aged 5 who are enrolled in kindergarten and aged 6 through 21 served:</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A. Inside the regular class 80% or more of the day;</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B. Inside the regular class less than 40% of the day; and</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C. In separate schools, residential facilities, or homebound/hospital placements.</a:t>
              </a:r>
              <a:endParaRPr b="1" i="0" sz="13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States must report five-year-old children with disabilities who are enrolled in kindergarten in this indicator. Five-year-old children with disabilities who are enrolled in preschool programs are included in Indicator 6.</a:t>
              </a:r>
              <a:endParaRPr b="0" i="0" sz="2200" u="none" cap="none" strike="noStrike">
                <a:solidFill>
                  <a:srgbClr val="3A3D4B"/>
                </a:solidFill>
                <a:latin typeface="Calibri"/>
                <a:ea typeface="Calibri"/>
                <a:cs typeface="Calibri"/>
                <a:sym typeface="Calibri"/>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6" name="Shape 756"/>
        <p:cNvGrpSpPr/>
        <p:nvPr/>
      </p:nvGrpSpPr>
      <p:grpSpPr>
        <a:xfrm>
          <a:off x="0" y="0"/>
          <a:ext cx="0" cy="0"/>
          <a:chOff x="0" y="0"/>
          <a:chExt cx="0" cy="0"/>
        </a:xfrm>
      </p:grpSpPr>
      <p:sp>
        <p:nvSpPr>
          <p:cNvPr id="757" name="Google Shape;757;p8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1100"/>
              <a:buFont typeface="Arial"/>
              <a:buNone/>
            </a:pPr>
            <a:r>
              <a:rPr lang="en-US"/>
              <a:t>SPP/APR Indicator 5 – Learning Environments</a:t>
            </a:r>
            <a:endParaRPr/>
          </a:p>
        </p:txBody>
      </p:sp>
      <p:sp>
        <p:nvSpPr>
          <p:cNvPr id="758" name="Google Shape;758;p8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759" name="Google Shape;759;p85"/>
          <p:cNvGraphicFramePr/>
          <p:nvPr/>
        </p:nvGraphicFramePr>
        <p:xfrm>
          <a:off x="952500" y="2197100"/>
          <a:ext cx="3000000" cy="3000000"/>
        </p:xfrm>
        <a:graphic>
          <a:graphicData uri="http://schemas.openxmlformats.org/drawingml/2006/table">
            <a:tbl>
              <a:tblPr>
                <a:noFill/>
                <a:tableStyleId>{7B0EDB8E-7157-4C1E-A350-DAB03A15CBC2}</a:tableStyleId>
              </a:tblPr>
              <a:tblGrid>
                <a:gridCol w="3429000"/>
                <a:gridCol w="3429000"/>
                <a:gridCol w="3429000"/>
              </a:tblGrid>
              <a:tr h="381000">
                <a:tc gridSpan="3">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 Inside the regular class 80% or more of the day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B. Inside the regular class less than 40% of the day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C. In separate schools, residential facilities, or homebound/hospital placements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with IEPs aged 5 who are enrolled in kindergarten and aged 6 through 21 served inside the regular class 80% or more of the day</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with IEPs aged 5 who are enrolled in kindergarten and aged 6 through 21 served inside the regular class less than 40% of the day</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with IEPs aged 5 who are enrolled in kindergarten and aged 6 through 21 served in separate schools, residential facilities, or homebound/hospital placements</a:t>
                      </a:r>
                      <a:endParaRPr b="1" sz="1400" u="none" cap="none" strike="noStrike">
                        <a:latin typeface="Cambria"/>
                        <a:ea typeface="Cambria"/>
                        <a:cs typeface="Cambria"/>
                        <a:sym typeface="Cambria"/>
                      </a:endParaRPr>
                    </a:p>
                  </a:txBody>
                  <a:tcPr marT="91425" marB="91425" marR="91425" marL="91425">
                    <a:solidFill>
                      <a:srgbClr val="D0E0E3"/>
                    </a:solidFill>
                  </a:tcPr>
                </a:tc>
              </a:tr>
              <a:tr h="721325">
                <a:tc>
                  <a:txBody>
                    <a:bodyPr/>
                    <a:lstStyle/>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latin typeface="Cambria"/>
                          <a:ea typeface="Cambria"/>
                          <a:cs typeface="Cambria"/>
                          <a:sym typeface="Cambria"/>
                        </a:rPr>
                        <a:t>total # of students aged 5 who are enrolled in kindergarten and aged 6 through 21 with IEPs</a:t>
                      </a:r>
                      <a:endParaRPr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total # of students aged 5 who are enrolled in kindergarten and aged 6 through 21 with IEPs</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latin typeface="Cambria"/>
                          <a:ea typeface="Cambria"/>
                          <a:cs typeface="Cambria"/>
                          <a:sym typeface="Cambria"/>
                        </a:rPr>
                        <a:t>total # of students aged 5 who are enrolled in kindergarten and aged 6 through 21 with IEPs</a:t>
                      </a:r>
                      <a:endParaRPr sz="1400" u="none" cap="none" strike="noStrike">
                        <a:latin typeface="Cambria"/>
                        <a:ea typeface="Cambria"/>
                        <a:cs typeface="Cambria"/>
                        <a:sym typeface="Cambria"/>
                      </a:endParaRPr>
                    </a:p>
                  </a:txBody>
                  <a:tcPr marT="91425" marB="91425" marR="91425" marL="91425">
                    <a:solidFill>
                      <a:srgbClr val="D0E0E3"/>
                    </a:solidFill>
                  </a:tcPr>
                </a:tc>
              </a:tr>
            </a:tbl>
          </a:graphicData>
        </a:graphic>
      </p:graphicFrame>
      <p:cxnSp>
        <p:nvCxnSpPr>
          <p:cNvPr id="760" name="Google Shape;760;p85"/>
          <p:cNvCxnSpPr/>
          <p:nvPr/>
        </p:nvCxnSpPr>
        <p:spPr>
          <a:xfrm>
            <a:off x="1335725" y="4885500"/>
            <a:ext cx="2781300" cy="0"/>
          </a:xfrm>
          <a:prstGeom prst="straightConnector1">
            <a:avLst/>
          </a:prstGeom>
          <a:noFill/>
          <a:ln cap="flat" cmpd="sng" w="76200">
            <a:solidFill>
              <a:srgbClr val="147B81"/>
            </a:solidFill>
            <a:prstDash val="solid"/>
            <a:round/>
            <a:headEnd len="sm" w="sm" type="none"/>
            <a:tailEnd len="sm" w="sm" type="none"/>
          </a:ln>
        </p:spPr>
      </p:cxnSp>
      <p:cxnSp>
        <p:nvCxnSpPr>
          <p:cNvPr id="761" name="Google Shape;761;p85"/>
          <p:cNvCxnSpPr/>
          <p:nvPr/>
        </p:nvCxnSpPr>
        <p:spPr>
          <a:xfrm>
            <a:off x="8282625" y="4885500"/>
            <a:ext cx="2781300" cy="0"/>
          </a:xfrm>
          <a:prstGeom prst="straightConnector1">
            <a:avLst/>
          </a:prstGeom>
          <a:noFill/>
          <a:ln cap="flat" cmpd="sng" w="76200">
            <a:solidFill>
              <a:srgbClr val="147B81"/>
            </a:solidFill>
            <a:prstDash val="solid"/>
            <a:round/>
            <a:headEnd len="sm" w="sm" type="none"/>
            <a:tailEnd len="sm" w="sm" type="none"/>
          </a:ln>
        </p:spPr>
      </p:cxnSp>
      <p:cxnSp>
        <p:nvCxnSpPr>
          <p:cNvPr id="762" name="Google Shape;762;p85"/>
          <p:cNvCxnSpPr/>
          <p:nvPr/>
        </p:nvCxnSpPr>
        <p:spPr>
          <a:xfrm>
            <a:off x="4705350" y="4885500"/>
            <a:ext cx="27813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6" name="Shape 766"/>
        <p:cNvGrpSpPr/>
        <p:nvPr/>
      </p:nvGrpSpPr>
      <p:grpSpPr>
        <a:xfrm>
          <a:off x="0" y="0"/>
          <a:ext cx="0" cy="0"/>
          <a:chOff x="0" y="0"/>
          <a:chExt cx="0" cy="0"/>
        </a:xfrm>
      </p:grpSpPr>
      <p:sp>
        <p:nvSpPr>
          <p:cNvPr id="767" name="Google Shape;767;p8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68" name="Google Shape;768;p8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69" name="Google Shape;769;p86"/>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1100"/>
              <a:buFont typeface="Arial"/>
              <a:buNone/>
            </a:pPr>
            <a:r>
              <a:rPr lang="en-US"/>
              <a:t>SPP/APR Indicator 5 – Learning Environments</a:t>
            </a:r>
            <a:endParaRPr/>
          </a:p>
        </p:txBody>
      </p:sp>
      <p:graphicFrame>
        <p:nvGraphicFramePr>
          <p:cNvPr id="770" name="Google Shape;770;p86"/>
          <p:cNvGraphicFramePr/>
          <p:nvPr/>
        </p:nvGraphicFramePr>
        <p:xfrm>
          <a:off x="880425" y="1767075"/>
          <a:ext cx="3000000" cy="3000000"/>
        </p:xfrm>
        <a:graphic>
          <a:graphicData uri="http://schemas.openxmlformats.org/drawingml/2006/table">
            <a:tbl>
              <a:tblPr>
                <a:noFill/>
                <a:tableStyleId>{7B0EDB8E-7157-4C1E-A350-DAB03A15CBC2}</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5</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Education Environments (children 5 (Kindergarten) - 21)</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4</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58745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Inside the regular class 80% or more of the day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51.98%</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B. Inside the regular class less than 40% of the day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15.06%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C. In separate schools, residential facilities, or homebound/hospital placements</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Inside the regular class 80% or more of the day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51.98%</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B. Inside the regular class less than 40% of the day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15.06%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C. In separate schools, residential facilities, or homebound/hospital placements</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69.70%</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7.58%</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13.09%</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54.99%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14.18%</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a:t>
                      </a:r>
                      <a:r>
                        <a:rPr lang="en-US"/>
                        <a:t>0</a:t>
                      </a:r>
                      <a:r>
                        <a:rPr lang="en-US" sz="1400" u="none" cap="none" strike="noStrike"/>
                        <a:t> LEAs Met Target (</a:t>
                      </a:r>
                      <a:r>
                        <a:rPr lang="en-US"/>
                        <a:t>83.33</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a:t>
                      </a:r>
                      <a:r>
                        <a:rPr lang="en-US"/>
                        <a:t>0</a:t>
                      </a:r>
                      <a:r>
                        <a:rPr lang="en-US" sz="1400" u="none" cap="none" strike="noStrike"/>
                        <a:t> LEAs Met Target (</a:t>
                      </a:r>
                      <a:r>
                        <a:rPr lang="en-US"/>
                        <a:t>83.33</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23</a:t>
                      </a:r>
                      <a:r>
                        <a:rPr lang="en-US" sz="1400" u="none" cap="none" strike="noStrike"/>
                        <a:t> </a:t>
                      </a:r>
                      <a:r>
                        <a:rPr lang="en-US" sz="1400" u="none" cap="none" strike="noStrike">
                          <a:solidFill>
                            <a:schemeClr val="dk2"/>
                          </a:solidFill>
                        </a:rPr>
                        <a:t>LEAs Met Target (9</a:t>
                      </a:r>
                      <a:r>
                        <a:rPr lang="en-US">
                          <a:solidFill>
                            <a:schemeClr val="dk2"/>
                          </a:solidFill>
                        </a:rPr>
                        <a:t>5.83</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126 </a:t>
                      </a:r>
                      <a:r>
                        <a:rPr lang="en-US" sz="1400" u="none" cap="none" strike="noStrike">
                          <a:solidFill>
                            <a:schemeClr val="dk2"/>
                          </a:solidFill>
                        </a:rPr>
                        <a:t>LEAs Met Target (89.36%)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130 </a:t>
                      </a:r>
                      <a:r>
                        <a:rPr lang="en-US" sz="1400" u="none" cap="none" strike="noStrike">
                          <a:solidFill>
                            <a:schemeClr val="dk2"/>
                          </a:solidFill>
                        </a:rPr>
                        <a:t>LEAs Met Target (92.20%)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124 </a:t>
                      </a:r>
                      <a:r>
                        <a:rPr lang="en-US" sz="1400" u="none" cap="none" strike="noStrike">
                          <a:solidFill>
                            <a:schemeClr val="dk2"/>
                          </a:solidFill>
                        </a:rPr>
                        <a:t>LEAs Met Target (87.94%)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4</a:t>
                      </a:r>
                      <a:r>
                        <a:rPr lang="en-US" sz="1400" u="none" cap="none" strike="noStrike"/>
                        <a:t> LEAs Did Not Meet Target (</a:t>
                      </a:r>
                      <a:r>
                        <a:rPr lang="en-US"/>
                        <a:t>16.67</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4</a:t>
                      </a:r>
                      <a:r>
                        <a:rPr lang="en-US" sz="1400" u="none" cap="none" strike="noStrike"/>
                        <a:t> LEAs Did Not Meet Target (</a:t>
                      </a:r>
                      <a:r>
                        <a:rPr lang="en-US"/>
                        <a:t>16.67</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 </a:t>
                      </a:r>
                      <a:r>
                        <a:rPr lang="en-US" sz="1400" u="none" cap="none" strike="noStrike">
                          <a:solidFill>
                            <a:schemeClr val="dk2"/>
                          </a:solidFill>
                        </a:rPr>
                        <a:t>LEAs Did Not Meet Target (</a:t>
                      </a:r>
                      <a:r>
                        <a:rPr lang="en-US">
                          <a:solidFill>
                            <a:schemeClr val="dk2"/>
                          </a:solidFill>
                        </a:rPr>
                        <a:t>4.17%</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15 </a:t>
                      </a:r>
                      <a:r>
                        <a:rPr lang="en-US" sz="1400" u="none" cap="none" strike="noStrike">
                          <a:solidFill>
                            <a:schemeClr val="dk2"/>
                          </a:solidFill>
                        </a:rPr>
                        <a:t>LEAs Did Not Meet Target (10.64%)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11</a:t>
                      </a:r>
                      <a:r>
                        <a:rPr lang="en-US" sz="1400" u="none" cap="none" strike="noStrike">
                          <a:solidFill>
                            <a:schemeClr val="dk2"/>
                          </a:solidFill>
                        </a:rPr>
                        <a:t> LEAs Did Not Meet Target (7.80%)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17</a:t>
                      </a:r>
                      <a:r>
                        <a:rPr lang="en-US" sz="1400" u="none" cap="none" strike="noStrike">
                          <a:solidFill>
                            <a:schemeClr val="dk2"/>
                          </a:solidFill>
                        </a:rPr>
                        <a:t> LEAs Did Not Meet Target (12.06%)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4" name="Shape 774"/>
        <p:cNvGrpSpPr/>
        <p:nvPr/>
      </p:nvGrpSpPr>
      <p:grpSpPr>
        <a:xfrm>
          <a:off x="0" y="0"/>
          <a:ext cx="0" cy="0"/>
          <a:chOff x="0" y="0"/>
          <a:chExt cx="0" cy="0"/>
        </a:xfrm>
      </p:grpSpPr>
      <p:sp>
        <p:nvSpPr>
          <p:cNvPr id="775" name="Google Shape;775;p8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776" name="Google Shape;776;p87"/>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3200"/>
              <a:t>Please take the next 3-5 minutes to leave feedback on the feedback form. </a:t>
            </a:r>
            <a:endParaRPr sz="3200"/>
          </a:p>
          <a:p>
            <a:pPr indent="0" lvl="0" marL="0" rtl="0" algn="l">
              <a:lnSpc>
                <a:spcPct val="90000"/>
              </a:lnSpc>
              <a:spcBef>
                <a:spcPts val="1800"/>
              </a:spcBef>
              <a:spcAft>
                <a:spcPts val="0"/>
              </a:spcAft>
              <a:buSzPts val="1800"/>
              <a:buNone/>
            </a:pPr>
            <a:r>
              <a:t/>
            </a:r>
            <a:endParaRPr/>
          </a:p>
        </p:txBody>
      </p:sp>
      <p:sp>
        <p:nvSpPr>
          <p:cNvPr id="777" name="Google Shape;777;p8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778" name="Google Shape;778;p87"/>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0784"/>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3" name="Shape 783"/>
        <p:cNvGrpSpPr/>
        <p:nvPr/>
      </p:nvGrpSpPr>
      <p:grpSpPr>
        <a:xfrm>
          <a:off x="0" y="0"/>
          <a:ext cx="0" cy="0"/>
          <a:chOff x="0" y="0"/>
          <a:chExt cx="0" cy="0"/>
        </a:xfrm>
      </p:grpSpPr>
      <p:sp>
        <p:nvSpPr>
          <p:cNvPr id="784" name="Google Shape;784;p88"/>
          <p:cNvSpPr/>
          <p:nvPr/>
        </p:nvSpPr>
        <p:spPr>
          <a:xfrm>
            <a:off x="435350" y="2242000"/>
            <a:ext cx="4733700" cy="31893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785" name="Google Shape;785;p88"/>
          <p:cNvSpPr txBox="1"/>
          <p:nvPr>
            <p:ph type="title"/>
          </p:nvPr>
        </p:nvSpPr>
        <p:spPr>
          <a:xfrm>
            <a:off x="415650" y="319667"/>
            <a:ext cx="11360700" cy="10680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Intermission</a:t>
            </a:r>
            <a:endParaRPr/>
          </a:p>
        </p:txBody>
      </p:sp>
      <p:sp>
        <p:nvSpPr>
          <p:cNvPr id="786" name="Google Shape;786;p88"/>
          <p:cNvSpPr txBox="1"/>
          <p:nvPr>
            <p:ph idx="1" type="body"/>
          </p:nvPr>
        </p:nvSpPr>
        <p:spPr>
          <a:xfrm>
            <a:off x="516775" y="2225325"/>
            <a:ext cx="4844100" cy="3530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2400"/>
              <a:buNone/>
            </a:pPr>
            <a:r>
              <a:rPr lang="en-US" sz="4800"/>
              <a:t>Please enjoy a short break!</a:t>
            </a:r>
            <a:endParaRPr sz="4800"/>
          </a:p>
          <a:p>
            <a:pPr indent="0" lvl="0" marL="0" rtl="0" algn="l">
              <a:lnSpc>
                <a:spcPct val="90000"/>
              </a:lnSpc>
              <a:spcBef>
                <a:spcPts val="1800"/>
              </a:spcBef>
              <a:spcAft>
                <a:spcPts val="0"/>
              </a:spcAft>
              <a:buSzPts val="2400"/>
              <a:buNone/>
            </a:pPr>
            <a:r>
              <a:rPr lang="en-US" sz="4800"/>
              <a:t>We will reconvene in a few minutes.</a:t>
            </a:r>
            <a:endParaRPr sz="4800"/>
          </a:p>
        </p:txBody>
      </p:sp>
      <p:sp>
        <p:nvSpPr>
          <p:cNvPr id="787" name="Google Shape;787;p8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788" name="Google Shape;788;p88"/>
          <p:cNvPicPr preferRelativeResize="0"/>
          <p:nvPr/>
        </p:nvPicPr>
        <p:blipFill rotWithShape="1">
          <a:blip r:embed="rId3">
            <a:alphaModFix/>
          </a:blip>
          <a:srcRect b="0" l="0" r="0" t="0"/>
          <a:stretch/>
        </p:blipFill>
        <p:spPr>
          <a:xfrm>
            <a:off x="5360875" y="1829054"/>
            <a:ext cx="6526325" cy="4322631"/>
          </a:xfrm>
          <a:prstGeom prst="rect">
            <a:avLst/>
          </a:prstGeom>
          <a:noFill/>
          <a:ln>
            <a:noFill/>
          </a:ln>
          <a:effectLst>
            <a:outerShdw blurRad="57150" rotWithShape="0" algn="bl" dir="5400000" dist="19050">
              <a:srgbClr val="000000">
                <a:alpha val="49019"/>
              </a:srgbClr>
            </a:outerShdw>
          </a:effectLst>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2" name="Shape 792"/>
        <p:cNvGrpSpPr/>
        <p:nvPr/>
      </p:nvGrpSpPr>
      <p:grpSpPr>
        <a:xfrm>
          <a:off x="0" y="0"/>
          <a:ext cx="0" cy="0"/>
          <a:chOff x="0" y="0"/>
          <a:chExt cx="0" cy="0"/>
        </a:xfrm>
      </p:grpSpPr>
      <p:pic>
        <p:nvPicPr>
          <p:cNvPr id="793" name="Google Shape;793;p89"/>
          <p:cNvPicPr preferRelativeResize="0"/>
          <p:nvPr/>
        </p:nvPicPr>
        <p:blipFill rotWithShape="1">
          <a:blip r:embed="rId3">
            <a:alphaModFix amt="27000"/>
          </a:blip>
          <a:srcRect b="0" l="0" r="0" t="0"/>
          <a:stretch/>
        </p:blipFill>
        <p:spPr>
          <a:xfrm>
            <a:off x="0" y="1524000"/>
            <a:ext cx="12192000" cy="5334000"/>
          </a:xfrm>
          <a:prstGeom prst="rect">
            <a:avLst/>
          </a:prstGeom>
          <a:noFill/>
          <a:ln>
            <a:noFill/>
          </a:ln>
        </p:spPr>
      </p:pic>
      <p:sp>
        <p:nvSpPr>
          <p:cNvPr id="794" name="Google Shape;794;p89"/>
          <p:cNvSpPr txBox="1"/>
          <p:nvPr>
            <p:ph idx="1" type="body"/>
          </p:nvPr>
        </p:nvSpPr>
        <p:spPr>
          <a:xfrm>
            <a:off x="415650" y="234628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4800">
              <a:solidFill>
                <a:schemeClr val="dk2"/>
              </a:solidFill>
            </a:endParaRPr>
          </a:p>
          <a:p>
            <a:pPr indent="0" lvl="0" marL="76200" rtl="0" algn="ctr">
              <a:lnSpc>
                <a:spcPct val="90000"/>
              </a:lnSpc>
              <a:spcBef>
                <a:spcPts val="1800"/>
              </a:spcBef>
              <a:spcAft>
                <a:spcPts val="0"/>
              </a:spcAft>
              <a:buSzPts val="2400"/>
              <a:buNone/>
            </a:pPr>
            <a:r>
              <a:rPr lang="en-US" sz="4800">
                <a:solidFill>
                  <a:schemeClr val="dk2"/>
                </a:solidFill>
              </a:rPr>
              <a:t>SPP/APR Indicators:</a:t>
            </a:r>
            <a:br>
              <a:rPr lang="en-US" sz="4800">
                <a:solidFill>
                  <a:schemeClr val="dk2"/>
                </a:solidFill>
              </a:rPr>
            </a:br>
            <a:r>
              <a:rPr lang="en-US" sz="4800">
                <a:solidFill>
                  <a:schemeClr val="dk2"/>
                </a:solidFill>
              </a:rPr>
              <a:t>6 – Preschool Learning environment		</a:t>
            </a:r>
            <a:br>
              <a:rPr lang="en-US" sz="4800">
                <a:solidFill>
                  <a:schemeClr val="dk2"/>
                </a:solidFill>
              </a:rPr>
            </a:br>
            <a:r>
              <a:rPr lang="en-US" sz="4800">
                <a:solidFill>
                  <a:schemeClr val="dk2"/>
                </a:solidFill>
              </a:rPr>
              <a:t>7- Preschool outcomes</a:t>
            </a:r>
            <a:endParaRPr/>
          </a:p>
        </p:txBody>
      </p:sp>
      <p:sp>
        <p:nvSpPr>
          <p:cNvPr id="795" name="Google Shape;795;p89"/>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45"/>
          <p:cNvSpPr/>
          <p:nvPr/>
        </p:nvSpPr>
        <p:spPr>
          <a:xfrm>
            <a:off x="514250" y="1567650"/>
            <a:ext cx="5699400" cy="48600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29" name="Google Shape;329;p45"/>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State Performance Plan/Annual Performance Report</a:t>
            </a:r>
            <a:endParaRPr/>
          </a:p>
        </p:txBody>
      </p:sp>
      <p:sp>
        <p:nvSpPr>
          <p:cNvPr id="330" name="Google Shape;330;p45"/>
          <p:cNvSpPr txBox="1"/>
          <p:nvPr>
            <p:ph idx="1" type="body"/>
          </p:nvPr>
        </p:nvSpPr>
        <p:spPr>
          <a:xfrm>
            <a:off x="592700" y="1646750"/>
            <a:ext cx="5503200" cy="4780800"/>
          </a:xfrm>
          <a:prstGeom prst="rect">
            <a:avLst/>
          </a:prstGeom>
          <a:noFill/>
          <a:ln>
            <a:noFill/>
          </a:ln>
        </p:spPr>
        <p:txBody>
          <a:bodyPr anchorCtr="0" anchor="t" bIns="45700" lIns="91425" spcFirstLastPara="1" rIns="91425" wrap="square" tIns="45700">
            <a:normAutofit lnSpcReduction="20000"/>
          </a:bodyPr>
          <a:lstStyle/>
          <a:p>
            <a:pPr indent="-342900" lvl="0" marL="457200" rtl="0" algn="l">
              <a:lnSpc>
                <a:spcPct val="90000"/>
              </a:lnSpc>
              <a:spcBef>
                <a:spcPts val="1800"/>
              </a:spcBef>
              <a:spcAft>
                <a:spcPts val="0"/>
              </a:spcAft>
              <a:buClr>
                <a:srgbClr val="3A3D4B"/>
              </a:buClr>
              <a:buSzPts val="1800"/>
              <a:buChar char="•"/>
            </a:pPr>
            <a:r>
              <a:rPr lang="en-US"/>
              <a:t>In accordance with section 616(b)(2)(C)(ii)(II) of the Individuals with Disabilities Education Act (IDEA), each State must report annually to the Secretary of Education, through the IDEA Part B SPP/APR. Each State is required to submit all Part B Indicators 1-17 of its Federal fiscal year (FFY) SPP/APR by February 1</a:t>
            </a:r>
            <a:r>
              <a:rPr baseline="30000" lang="en-US"/>
              <a:t>st </a:t>
            </a:r>
            <a:r>
              <a:rPr lang="en-US"/>
              <a:t>each year.	</a:t>
            </a:r>
            <a:endParaRPr/>
          </a:p>
          <a:p>
            <a:pPr indent="-342900" lvl="0" marL="457200" rtl="0" algn="l">
              <a:lnSpc>
                <a:spcPct val="90000"/>
              </a:lnSpc>
              <a:spcBef>
                <a:spcPts val="1800"/>
              </a:spcBef>
              <a:spcAft>
                <a:spcPts val="0"/>
              </a:spcAft>
              <a:buClr>
                <a:srgbClr val="3A3D4B"/>
              </a:buClr>
              <a:buSzPts val="1800"/>
              <a:buChar char="•"/>
            </a:pPr>
            <a:r>
              <a:rPr lang="en-US"/>
              <a:t>SPP/APR Website Posting:</a:t>
            </a:r>
            <a:endParaRPr/>
          </a:p>
          <a:p>
            <a:pPr indent="-342900" lvl="1" marL="914400" rtl="0" algn="l">
              <a:lnSpc>
                <a:spcPct val="90000"/>
              </a:lnSpc>
              <a:spcBef>
                <a:spcPts val="1800"/>
              </a:spcBef>
              <a:spcAft>
                <a:spcPts val="0"/>
              </a:spcAft>
              <a:buClr>
                <a:srgbClr val="3A3D4B"/>
              </a:buClr>
              <a:buSzPts val="1800"/>
              <a:buChar char="•"/>
            </a:pPr>
            <a:r>
              <a:rPr lang="en-US" u="sng">
                <a:solidFill>
                  <a:schemeClr val="hlink"/>
                </a:solidFill>
                <a:hlinkClick r:id="rId3"/>
              </a:rPr>
              <a:t>https://web.ped.nm.gov/bureaus/special-education/district-data/</a:t>
            </a:r>
            <a:r>
              <a:rPr lang="en-US"/>
              <a:t>   </a:t>
            </a:r>
            <a:endParaRPr/>
          </a:p>
          <a:p>
            <a:pPr indent="-228600" lvl="1" marL="914400" rtl="0" algn="l">
              <a:lnSpc>
                <a:spcPct val="90000"/>
              </a:lnSpc>
              <a:spcBef>
                <a:spcPts val="1800"/>
              </a:spcBef>
              <a:spcAft>
                <a:spcPts val="0"/>
              </a:spcAft>
              <a:buClr>
                <a:srgbClr val="3A3D4B"/>
              </a:buClr>
              <a:buSzPts val="1800"/>
              <a:buNone/>
            </a:pPr>
            <a:r>
              <a:t/>
            </a:r>
            <a:endParaRPr>
              <a:highlight>
                <a:srgbClr val="FFFF00"/>
              </a:highlight>
            </a:endParaRPr>
          </a:p>
          <a:p>
            <a:pPr indent="-228600" lvl="1" marL="914400" rtl="0" algn="l">
              <a:lnSpc>
                <a:spcPct val="90000"/>
              </a:lnSpc>
              <a:spcBef>
                <a:spcPts val="1800"/>
              </a:spcBef>
              <a:spcAft>
                <a:spcPts val="0"/>
              </a:spcAft>
              <a:buClr>
                <a:srgbClr val="3A3D4B"/>
              </a:buClr>
              <a:buSzPts val="1800"/>
              <a:buNone/>
            </a:pPr>
            <a:r>
              <a:t/>
            </a:r>
            <a:endParaRPr/>
          </a:p>
        </p:txBody>
      </p:sp>
      <p:sp>
        <p:nvSpPr>
          <p:cNvPr id="331" name="Google Shape;331;p45"/>
          <p:cNvSpPr txBox="1"/>
          <p:nvPr>
            <p:ph idx="4294967295"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32" name="Google Shape;332;p4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333" name="Google Shape;333;p45"/>
          <p:cNvPicPr preferRelativeResize="0"/>
          <p:nvPr/>
        </p:nvPicPr>
        <p:blipFill rotWithShape="1">
          <a:blip r:embed="rId4">
            <a:alphaModFix/>
          </a:blip>
          <a:srcRect b="0" l="0" r="0" t="0"/>
          <a:stretch/>
        </p:blipFill>
        <p:spPr>
          <a:xfrm>
            <a:off x="6401504" y="1646759"/>
            <a:ext cx="5578922" cy="4780915"/>
          </a:xfrm>
          <a:prstGeom prst="rect">
            <a:avLst/>
          </a:prstGeom>
          <a:no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0" name="Shape 800"/>
        <p:cNvGrpSpPr/>
        <p:nvPr/>
      </p:nvGrpSpPr>
      <p:grpSpPr>
        <a:xfrm>
          <a:off x="0" y="0"/>
          <a:ext cx="0" cy="0"/>
          <a:chOff x="0" y="0"/>
          <a:chExt cx="0" cy="0"/>
        </a:xfrm>
      </p:grpSpPr>
      <p:sp>
        <p:nvSpPr>
          <p:cNvPr id="801" name="Google Shape;801;p90"/>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lt1"/>
              </a:buClr>
              <a:buSzPct val="100000"/>
              <a:buFont typeface="Calibri"/>
              <a:buNone/>
            </a:pPr>
            <a:r>
              <a:rPr lang="en-US"/>
              <a:t>SPP/APR Indicator 6 – Preschool Learning Environments</a:t>
            </a:r>
            <a:endParaRPr/>
          </a:p>
        </p:txBody>
      </p:sp>
      <p:sp>
        <p:nvSpPr>
          <p:cNvPr id="802" name="Google Shape;802;p90"/>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803" name="Google Shape;803;p90"/>
          <p:cNvGrpSpPr/>
          <p:nvPr/>
        </p:nvGrpSpPr>
        <p:grpSpPr>
          <a:xfrm>
            <a:off x="314073" y="4617574"/>
            <a:ext cx="11360667" cy="979410"/>
            <a:chOff x="1593000" y="2322568"/>
            <a:chExt cx="5957975" cy="643500"/>
          </a:xfrm>
        </p:grpSpPr>
        <p:sp>
          <p:nvSpPr>
            <p:cNvPr id="804" name="Google Shape;804;p90"/>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5" name="Google Shape;805;p90"/>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6" name="Google Shape;806;p90"/>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7" name="Google Shape;807;p90"/>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808" name="Google Shape;808;p90"/>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9" name="Google Shape;809;p90"/>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400" u="none" cap="none" strike="noStrike">
                  <a:solidFill>
                    <a:srgbClr val="147B81"/>
                  </a:solidFill>
                  <a:latin typeface="Roboto"/>
                  <a:ea typeface="Roboto"/>
                  <a:cs typeface="Roboto"/>
                  <a:sym typeface="Roboto"/>
                </a:rPr>
                <a:t>Data is submitted to Nova by the districts.</a:t>
              </a:r>
              <a:endParaRPr b="1" i="0" sz="1300" u="none" cap="none" strike="noStrike">
                <a:solidFill>
                  <a:srgbClr val="1B786F"/>
                </a:solidFill>
                <a:latin typeface="Roboto"/>
                <a:ea typeface="Roboto"/>
                <a:cs typeface="Roboto"/>
                <a:sym typeface="Roboto"/>
              </a:endParaRPr>
            </a:p>
          </p:txBody>
        </p:sp>
      </p:grpSp>
      <p:grpSp>
        <p:nvGrpSpPr>
          <p:cNvPr id="810" name="Google Shape;810;p90"/>
          <p:cNvGrpSpPr/>
          <p:nvPr/>
        </p:nvGrpSpPr>
        <p:grpSpPr>
          <a:xfrm>
            <a:off x="314073" y="2079142"/>
            <a:ext cx="11360667" cy="2538420"/>
            <a:chOff x="1593000" y="2322568"/>
            <a:chExt cx="5957975" cy="643500"/>
          </a:xfrm>
        </p:grpSpPr>
        <p:sp>
          <p:nvSpPr>
            <p:cNvPr id="811" name="Google Shape;811;p90"/>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2" name="Google Shape;812;p90"/>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3" name="Google Shape;813;p90"/>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4" name="Google Shape;814;p90"/>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815" name="Google Shape;815;p90"/>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6" name="Google Shape;816;p90"/>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Percent of children with IEPs aged 3, 4, and aged 5 who are enrolled in a preschool program attending a:</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A. Regular early childhood program and receiving the majority of special education and related services in the regular early childhood program; and</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B. Separate special education class, separate school, or residential facility.</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C. Receiving special education and related services in the home.</a:t>
              </a:r>
              <a:endParaRPr b="1" i="0" sz="13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States must report five-year-old children with disabilities who are enrolled in preschool programs in this indicator. Five-year-old children with disabilities who are enrolled in kindergarten are included in Indicator 5.</a:t>
              </a:r>
              <a:endParaRPr b="0" i="0" sz="2200" u="none" cap="none" strike="noStrike">
                <a:solidFill>
                  <a:srgbClr val="3A3D4B"/>
                </a:solidFill>
                <a:latin typeface="Calibri"/>
                <a:ea typeface="Calibri"/>
                <a:cs typeface="Calibri"/>
                <a:sym typeface="Calibri"/>
              </a:endParaRPr>
            </a:p>
          </p:txBody>
        </p:sp>
      </p:gr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1" name="Shape 821"/>
        <p:cNvGrpSpPr/>
        <p:nvPr/>
      </p:nvGrpSpPr>
      <p:grpSpPr>
        <a:xfrm>
          <a:off x="0" y="0"/>
          <a:ext cx="0" cy="0"/>
          <a:chOff x="0" y="0"/>
          <a:chExt cx="0" cy="0"/>
        </a:xfrm>
      </p:grpSpPr>
      <p:sp>
        <p:nvSpPr>
          <p:cNvPr id="822" name="Google Shape;822;p9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lt1"/>
              </a:buClr>
              <a:buSzPct val="100000"/>
              <a:buFont typeface="Calibri"/>
              <a:buNone/>
            </a:pPr>
            <a:r>
              <a:rPr lang="en-US"/>
              <a:t>SPP/APR Indicator 6 – Preschool Learning Environments</a:t>
            </a:r>
            <a:endParaRPr/>
          </a:p>
        </p:txBody>
      </p:sp>
      <p:sp>
        <p:nvSpPr>
          <p:cNvPr id="823" name="Google Shape;823;p9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824" name="Google Shape;824;p91"/>
          <p:cNvGraphicFramePr/>
          <p:nvPr/>
        </p:nvGraphicFramePr>
        <p:xfrm>
          <a:off x="952500" y="2197100"/>
          <a:ext cx="3000000" cy="3000000"/>
        </p:xfrm>
        <a:graphic>
          <a:graphicData uri="http://schemas.openxmlformats.org/drawingml/2006/table">
            <a:tbl>
              <a:tblPr>
                <a:noFill/>
                <a:tableStyleId>{7B0EDB8E-7157-4C1E-A350-DAB03A15CBC2}</a:tableStyleId>
              </a:tblPr>
              <a:tblGrid>
                <a:gridCol w="3429000"/>
                <a:gridCol w="3429000"/>
                <a:gridCol w="3429000"/>
              </a:tblGrid>
              <a:tr h="381000">
                <a:tc gridSpan="3">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 Regular early childhood program and receiving the majority of special education and related services in the regular early childhood program</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B. Separate special education class, separate school, or residential facility.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C. Receiving special education and related services in the home.</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ages 3, 4, and 5 with IEPs attending a regular early childhood program and receiving the majority of special 	education and related services in the regular early childhood program</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ages 3, 4, and 5 with IEPs attending a separate special education class, separate school, or residential facility</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ages 3, 4, and 5 with IEPs receiving special education and related services in the home</a:t>
                      </a:r>
                      <a:endParaRPr b="1" sz="1400" u="none" cap="none" strike="noStrike">
                        <a:latin typeface="Cambria"/>
                        <a:ea typeface="Cambria"/>
                        <a:cs typeface="Cambria"/>
                        <a:sym typeface="Cambria"/>
                      </a:endParaRPr>
                    </a:p>
                  </a:txBody>
                  <a:tcPr marT="91425" marB="91425" marR="91425" marL="91425">
                    <a:solidFill>
                      <a:srgbClr val="D0E0E3"/>
                    </a:solidFill>
                  </a:tcPr>
                </a:tc>
              </a:tr>
              <a:tr h="721325">
                <a:tc>
                  <a:txBody>
                    <a:bodyPr/>
                    <a:lstStyle/>
                    <a:p>
                      <a:pPr indent="0" lvl="0" marL="0" marR="0" rtl="0" algn="ctr">
                        <a:lnSpc>
                          <a:spcPct val="100000"/>
                        </a:lnSpc>
                        <a:spcBef>
                          <a:spcPts val="0"/>
                        </a:spcBef>
                        <a:spcAft>
                          <a:spcPts val="0"/>
                        </a:spcAft>
                        <a:buClr>
                          <a:srgbClr val="000000"/>
                        </a:buClr>
                        <a:buSzPts val="1100"/>
                        <a:buFont typeface="Arial"/>
                        <a:buNone/>
                      </a:pPr>
                      <a:r>
                        <a:rPr b="1" lang="en-US" sz="1400" u="none" cap="none" strike="noStrike">
                          <a:solidFill>
                            <a:schemeClr val="dk2"/>
                          </a:solidFill>
                          <a:latin typeface="Cambria"/>
                          <a:ea typeface="Cambria"/>
                          <a:cs typeface="Cambria"/>
                          <a:sym typeface="Cambria"/>
                        </a:rPr>
                        <a:t>total # of children ages 3, 4, and 5 with IEPs</a:t>
                      </a:r>
                      <a:endParaRPr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total # of children ages 3, 4, and 5 with IEPs</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latin typeface="Cambria"/>
                          <a:ea typeface="Cambria"/>
                          <a:cs typeface="Cambria"/>
                          <a:sym typeface="Cambria"/>
                        </a:rPr>
                        <a:t>total # of children ages 3, 4, and 5 with IEPs</a:t>
                      </a:r>
                      <a:endParaRPr sz="1400" u="none" cap="none" strike="noStrike">
                        <a:latin typeface="Cambria"/>
                        <a:ea typeface="Cambria"/>
                        <a:cs typeface="Cambria"/>
                        <a:sym typeface="Cambria"/>
                      </a:endParaRPr>
                    </a:p>
                  </a:txBody>
                  <a:tcPr marT="91425" marB="91425" marR="91425" marL="91425">
                    <a:solidFill>
                      <a:srgbClr val="D0E0E3"/>
                    </a:solidFill>
                  </a:tcPr>
                </a:tc>
              </a:tr>
            </a:tbl>
          </a:graphicData>
        </a:graphic>
      </p:graphicFrame>
      <p:cxnSp>
        <p:nvCxnSpPr>
          <p:cNvPr id="825" name="Google Shape;825;p91"/>
          <p:cNvCxnSpPr/>
          <p:nvPr/>
        </p:nvCxnSpPr>
        <p:spPr>
          <a:xfrm>
            <a:off x="1295400" y="508647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26" name="Google Shape;826;p91"/>
          <p:cNvCxnSpPr/>
          <p:nvPr/>
        </p:nvCxnSpPr>
        <p:spPr>
          <a:xfrm>
            <a:off x="8320725" y="508647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27" name="Google Shape;827;p91"/>
          <p:cNvCxnSpPr/>
          <p:nvPr/>
        </p:nvCxnSpPr>
        <p:spPr>
          <a:xfrm>
            <a:off x="4705350" y="5086475"/>
            <a:ext cx="27813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1" name="Shape 831"/>
        <p:cNvGrpSpPr/>
        <p:nvPr/>
      </p:nvGrpSpPr>
      <p:grpSpPr>
        <a:xfrm>
          <a:off x="0" y="0"/>
          <a:ext cx="0" cy="0"/>
          <a:chOff x="0" y="0"/>
          <a:chExt cx="0" cy="0"/>
        </a:xfrm>
      </p:grpSpPr>
      <p:sp>
        <p:nvSpPr>
          <p:cNvPr id="832" name="Google Shape;832;p9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833" name="Google Shape;833;p9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834" name="Google Shape;834;p92"/>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100"/>
              <a:buNone/>
            </a:pPr>
            <a:r>
              <a:rPr lang="en-US"/>
              <a:t>SPP/APR Indicator 6 – Learning Environments</a:t>
            </a:r>
            <a:endParaRPr/>
          </a:p>
        </p:txBody>
      </p:sp>
      <p:graphicFrame>
        <p:nvGraphicFramePr>
          <p:cNvPr id="835" name="Google Shape;835;p92"/>
          <p:cNvGraphicFramePr/>
          <p:nvPr/>
        </p:nvGraphicFramePr>
        <p:xfrm>
          <a:off x="702625" y="1378700"/>
          <a:ext cx="3000000" cy="3000000"/>
        </p:xfrm>
        <a:graphic>
          <a:graphicData uri="http://schemas.openxmlformats.org/drawingml/2006/table">
            <a:tbl>
              <a:tblPr>
                <a:noFill/>
                <a:tableStyleId>{7B0EDB8E-7157-4C1E-A350-DAB03A15CBC2}</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6</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Preschool Environments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4</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58745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A regular early childhood program and receiving the majority of special education and related services in the regular early childhood program</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55.58%</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B. Separate special education class, separate school, or residential facility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29.33%</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C. Home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21.50%</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A regular early childhood program and receiving the majority of special education and related services in the regular early childhood program</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55.58%</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B. Separate special education class, separate school, or residential facility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29.33%</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C. Home</a:t>
                      </a:r>
                      <a:endParaRPr b="1" sz="1400" u="none" cap="none" strike="noStrike"/>
                    </a:p>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highlight>
                            <a:srgbClr val="FFF2CC"/>
                          </a:highlight>
                        </a:rPr>
                        <a:t>Target: 21.50%</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71.13%</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18.43%</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.56%</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46.24%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32.49%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7</a:t>
                      </a:r>
                      <a:r>
                        <a:rPr lang="en-US" sz="1400" u="none" cap="none" strike="noStrike"/>
                        <a:t> LEAs Met Target </a:t>
                      </a:r>
                      <a:r>
                        <a:rPr lang="en-US"/>
                        <a:t>(77.78</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8</a:t>
                      </a:r>
                      <a:r>
                        <a:rPr lang="en-US" sz="1400" u="none" cap="none" strike="noStrike"/>
                        <a:t> </a:t>
                      </a:r>
                      <a:r>
                        <a:rPr lang="en-US" sz="1400" u="none" cap="none" strike="noStrike">
                          <a:solidFill>
                            <a:schemeClr val="dk2"/>
                          </a:solidFill>
                        </a:rPr>
                        <a:t>LEAs Met Target (</a:t>
                      </a:r>
                      <a:r>
                        <a:rPr lang="en-US">
                          <a:solidFill>
                            <a:schemeClr val="dk2"/>
                          </a:solidFill>
                        </a:rPr>
                        <a:t>80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10</a:t>
                      </a:r>
                      <a:r>
                        <a:rPr lang="en-US" sz="1400" u="none" cap="none" strike="noStrike"/>
                        <a:t> </a:t>
                      </a:r>
                      <a:r>
                        <a:rPr lang="en-US" sz="1400" u="none" cap="none" strike="noStrike">
                          <a:solidFill>
                            <a:schemeClr val="dk2"/>
                          </a:solidFill>
                        </a:rPr>
                        <a:t>LEAs Met Target (100%)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22 </a:t>
                      </a:r>
                      <a:r>
                        <a:rPr lang="en-US" sz="1400" u="none" cap="none" strike="noStrike">
                          <a:solidFill>
                            <a:schemeClr val="dk2"/>
                          </a:solidFill>
                        </a:rPr>
                        <a:t>LEAs Met Target (51.16%)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34 </a:t>
                      </a:r>
                      <a:r>
                        <a:rPr lang="en-US" sz="1400" u="none" cap="none" strike="noStrike">
                          <a:solidFill>
                            <a:schemeClr val="dk2"/>
                          </a:solidFill>
                        </a:rPr>
                        <a:t>LEAs Met Target (77.27%)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44 </a:t>
                      </a:r>
                      <a:r>
                        <a:rPr lang="en-US" sz="1400" u="none" cap="none" strike="noStrike">
                          <a:solidFill>
                            <a:schemeClr val="dk2"/>
                          </a:solidFill>
                        </a:rPr>
                        <a:t>LEAs Met Target (100%)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2</a:t>
                      </a:r>
                      <a:r>
                        <a:rPr lang="en-US" sz="1400" u="none" cap="none" strike="noStrike"/>
                        <a:t> LEAs Did Not Meet Target (</a:t>
                      </a:r>
                      <a:r>
                        <a:rPr lang="en-US"/>
                        <a:t>22.22</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 </a:t>
                      </a:r>
                      <a:r>
                        <a:rPr lang="en-US" sz="1400" u="none" cap="none" strike="noStrike">
                          <a:solidFill>
                            <a:schemeClr val="dk2"/>
                          </a:solidFill>
                        </a:rPr>
                        <a:t>LEAs Did Not Meet Target (</a:t>
                      </a:r>
                      <a:r>
                        <a:rPr lang="en-US">
                          <a:solidFill>
                            <a:schemeClr val="dk2"/>
                          </a:solidFill>
                        </a:rPr>
                        <a:t>2</a:t>
                      </a:r>
                      <a:r>
                        <a:rPr lang="en-US" sz="1400" u="none" cap="none" strike="noStrike">
                          <a:solidFill>
                            <a:schemeClr val="dk2"/>
                          </a:solidFill>
                        </a:rPr>
                        <a:t>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0 </a:t>
                      </a:r>
                      <a:r>
                        <a:rPr lang="en-US" sz="1400" u="none" cap="none" strike="noStrike">
                          <a:solidFill>
                            <a:schemeClr val="dk2"/>
                          </a:solidFill>
                        </a:rPr>
                        <a:t>LEAs Did Not Meet Target (0.00%)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21 </a:t>
                      </a:r>
                      <a:r>
                        <a:rPr lang="en-US" sz="1400" u="none" cap="none" strike="noStrike">
                          <a:solidFill>
                            <a:schemeClr val="dk2"/>
                          </a:solidFill>
                        </a:rPr>
                        <a:t>LEAs Did Not Meet Target (48.84%)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10</a:t>
                      </a:r>
                      <a:r>
                        <a:rPr lang="en-US" sz="1400" u="none" cap="none" strike="noStrike">
                          <a:solidFill>
                            <a:schemeClr val="dk2"/>
                          </a:solidFill>
                        </a:rPr>
                        <a:t> LEAs Did Not Meet Target (22.73%)</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0</a:t>
                      </a:r>
                      <a:r>
                        <a:rPr lang="en-US" sz="1400" u="none" cap="none" strike="noStrike">
                          <a:solidFill>
                            <a:schemeClr val="dk2"/>
                          </a:solidFill>
                        </a:rPr>
                        <a:t> LEAs Did Not Meet Target (0.00%)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0" name="Shape 840"/>
        <p:cNvGrpSpPr/>
        <p:nvPr/>
      </p:nvGrpSpPr>
      <p:grpSpPr>
        <a:xfrm>
          <a:off x="0" y="0"/>
          <a:ext cx="0" cy="0"/>
          <a:chOff x="0" y="0"/>
          <a:chExt cx="0" cy="0"/>
        </a:xfrm>
      </p:grpSpPr>
      <p:sp>
        <p:nvSpPr>
          <p:cNvPr id="841" name="Google Shape;841;p93"/>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SPP/APR Indicator 7 Preschool Outcomes </a:t>
            </a:r>
            <a:endParaRPr/>
          </a:p>
        </p:txBody>
      </p:sp>
      <p:sp>
        <p:nvSpPr>
          <p:cNvPr id="842" name="Google Shape;842;p93"/>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843" name="Google Shape;843;p93"/>
          <p:cNvGrpSpPr/>
          <p:nvPr/>
        </p:nvGrpSpPr>
        <p:grpSpPr>
          <a:xfrm>
            <a:off x="314073" y="5505274"/>
            <a:ext cx="11360667" cy="979410"/>
            <a:chOff x="1593000" y="2322568"/>
            <a:chExt cx="5957975" cy="643500"/>
          </a:xfrm>
        </p:grpSpPr>
        <p:sp>
          <p:nvSpPr>
            <p:cNvPr id="844" name="Google Shape;844;p93"/>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5" name="Google Shape;845;p93"/>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6" name="Google Shape;846;p93"/>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7" name="Google Shape;847;p93"/>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848" name="Google Shape;848;p93"/>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9" name="Google Shape;849;p93"/>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400" u="none" cap="none" strike="noStrike">
                  <a:solidFill>
                    <a:srgbClr val="147B81"/>
                  </a:solidFill>
                  <a:latin typeface="Roboto"/>
                  <a:ea typeface="Roboto"/>
                  <a:cs typeface="Roboto"/>
                  <a:sym typeface="Roboto"/>
                </a:rPr>
                <a:t>Data is submitted to Nova by the districts.</a:t>
              </a:r>
              <a:endParaRPr b="1" i="0" sz="1300" u="none" cap="none" strike="noStrike">
                <a:solidFill>
                  <a:srgbClr val="1B786F"/>
                </a:solidFill>
                <a:latin typeface="Roboto"/>
                <a:ea typeface="Roboto"/>
                <a:cs typeface="Roboto"/>
                <a:sym typeface="Roboto"/>
              </a:endParaRPr>
            </a:p>
          </p:txBody>
        </p:sp>
      </p:grpSp>
      <p:grpSp>
        <p:nvGrpSpPr>
          <p:cNvPr id="850" name="Google Shape;850;p93"/>
          <p:cNvGrpSpPr/>
          <p:nvPr/>
        </p:nvGrpSpPr>
        <p:grpSpPr>
          <a:xfrm>
            <a:off x="314073" y="1458401"/>
            <a:ext cx="11360667" cy="4046916"/>
            <a:chOff x="1593000" y="2322568"/>
            <a:chExt cx="5957975" cy="643500"/>
          </a:xfrm>
        </p:grpSpPr>
        <p:sp>
          <p:nvSpPr>
            <p:cNvPr id="851" name="Google Shape;851;p93"/>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2" name="Google Shape;852;p93"/>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3" name="Google Shape;853;p93"/>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4" name="Google Shape;854;p93"/>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855" name="Google Shape;855;p93"/>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6" name="Google Shape;856;p93"/>
            <p:cNvSpPr/>
            <p:nvPr/>
          </p:nvSpPr>
          <p:spPr>
            <a:xfrm>
              <a:off x="4387854" y="2323747"/>
              <a:ext cx="2971200" cy="642300"/>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300"/>
                </a:spcBef>
                <a:spcAft>
                  <a:spcPts val="0"/>
                </a:spcAft>
                <a:buClr>
                  <a:srgbClr val="000000"/>
                </a:buClr>
                <a:buSzPts val="1000"/>
                <a:buFont typeface="Arial"/>
                <a:buNone/>
              </a:pPr>
              <a:r>
                <a:rPr b="1" i="0" lang="en-US" sz="1000" u="none" cap="none" strike="noStrike">
                  <a:solidFill>
                    <a:srgbClr val="147B81"/>
                  </a:solidFill>
                  <a:latin typeface="Roboto"/>
                  <a:ea typeface="Roboto"/>
                  <a:cs typeface="Roboto"/>
                  <a:sym typeface="Roboto"/>
                </a:rPr>
                <a:t>Percent of preschool children aged 3 through 5 with IEPs who demonstrate improved:</a:t>
              </a:r>
              <a:endParaRPr b="1" i="0" sz="1000" u="none" cap="none" strike="noStrike">
                <a:solidFill>
                  <a:srgbClr val="147B81"/>
                </a:solidFill>
                <a:latin typeface="Roboto"/>
                <a:ea typeface="Roboto"/>
                <a:cs typeface="Roboto"/>
                <a:sym typeface="Roboto"/>
              </a:endParaRPr>
            </a:p>
            <a:p>
              <a:pPr indent="-368300" lvl="0" marL="6096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Positive social-emotional skills (including social relationships);</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1. Of those children who entered or exited the program below age expectations in Outcome A, the percent who substantially increased their rate of growth by the time they turned 6 years of age or exited the program.</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2. The percent of preschool children who were functioning within age expectations in Outcome A by the time they turned 6 years of age or exited the program. </a:t>
              </a:r>
              <a:endParaRPr b="1" i="0" sz="1000" u="none" cap="none" strike="noStrike">
                <a:solidFill>
                  <a:srgbClr val="147B81"/>
                </a:solidFill>
                <a:latin typeface="Roboto"/>
                <a:ea typeface="Roboto"/>
                <a:cs typeface="Roboto"/>
                <a:sym typeface="Roboto"/>
              </a:endParaRPr>
            </a:p>
            <a:p>
              <a:pPr indent="-368300" lvl="0" marL="6096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Acquisition and use of knowledge and skills (including early language/ communication and early literacy); and</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1. Of those children who entered or exited the program below age expectations in Outcome B, the percent who substantially increased their rate of growth by the time they turned 6 years of age or exited the program.</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2. The percent of preschool children who were functioning within age expectations in Outcome B by the time they turned 6 years of age or exited the program. </a:t>
              </a:r>
              <a:endParaRPr b="1" i="0" sz="1000" u="none" cap="none" strike="noStrike">
                <a:solidFill>
                  <a:srgbClr val="147B81"/>
                </a:solidFill>
                <a:latin typeface="Roboto"/>
                <a:ea typeface="Roboto"/>
                <a:cs typeface="Roboto"/>
                <a:sym typeface="Roboto"/>
              </a:endParaRPr>
            </a:p>
            <a:p>
              <a:pPr indent="-368300" lvl="0" marL="6096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Use of appropriate behaviors to meet their needs.</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1. Of those children who entered or exited the program below age expectations in Outcome C, the percent who substantially increased their rate of growth by the time they turned 6 years of age or exited the program.</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2. The percent of preschool children who were functioning within age expectations in Outcome C by the time they turned 6 years of age or exited the program.</a:t>
              </a:r>
              <a:endParaRPr b="1" i="0" sz="10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t/>
              </a:r>
              <a:endParaRPr b="1" i="0" sz="1300" u="none" cap="none" strike="noStrike">
                <a:solidFill>
                  <a:srgbClr val="147B81"/>
                </a:solidFill>
                <a:latin typeface="Roboto"/>
                <a:ea typeface="Roboto"/>
                <a:cs typeface="Roboto"/>
                <a:sym typeface="Roboto"/>
              </a:endParaRPr>
            </a:p>
          </p:txBody>
        </p:sp>
      </p:gr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1" name="Shape 861"/>
        <p:cNvGrpSpPr/>
        <p:nvPr/>
      </p:nvGrpSpPr>
      <p:grpSpPr>
        <a:xfrm>
          <a:off x="0" y="0"/>
          <a:ext cx="0" cy="0"/>
          <a:chOff x="0" y="0"/>
          <a:chExt cx="0" cy="0"/>
        </a:xfrm>
      </p:grpSpPr>
      <p:sp>
        <p:nvSpPr>
          <p:cNvPr id="862" name="Google Shape;862;p9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7 A1,B1,C1 – Preschool Outcomes</a:t>
            </a:r>
            <a:endParaRPr/>
          </a:p>
        </p:txBody>
      </p:sp>
      <p:sp>
        <p:nvSpPr>
          <p:cNvPr id="863" name="Google Shape;863;p9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864" name="Google Shape;864;p94"/>
          <p:cNvGraphicFramePr/>
          <p:nvPr/>
        </p:nvGraphicFramePr>
        <p:xfrm>
          <a:off x="889000" y="1530250"/>
          <a:ext cx="3000000" cy="3000000"/>
        </p:xfrm>
        <a:graphic>
          <a:graphicData uri="http://schemas.openxmlformats.org/drawingml/2006/table">
            <a:tbl>
              <a:tblPr>
                <a:noFill/>
                <a:tableStyleId>{7B0EDB8E-7157-4C1E-A350-DAB03A15CBC2}</a:tableStyleId>
              </a:tblPr>
              <a:tblGrid>
                <a:gridCol w="3429000"/>
                <a:gridCol w="3429000"/>
                <a:gridCol w="3429000"/>
              </a:tblGrid>
              <a:tr h="381000">
                <a:tc gridSpan="3">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b="1" sz="2400" u="none" cap="none" strike="noStrike">
                        <a:solidFill>
                          <a:srgbClr val="ECECEC"/>
                        </a:solidFill>
                        <a:latin typeface="Cambria"/>
                        <a:ea typeface="Cambria"/>
                        <a:cs typeface="Cambria"/>
                        <a:sym typeface="Cambria"/>
                      </a:endParaRPr>
                    </a:p>
                    <a:p>
                      <a:pPr indent="0" lvl="0" marL="0" marR="0" rtl="0" algn="ctr">
                        <a:lnSpc>
                          <a:spcPct val="100000"/>
                        </a:lnSpc>
                        <a:spcBef>
                          <a:spcPts val="0"/>
                        </a:spcBef>
                        <a:spcAft>
                          <a:spcPts val="0"/>
                        </a:spcAft>
                        <a:buClr>
                          <a:schemeClr val="dk2"/>
                        </a:buClr>
                        <a:buSzPts val="1100"/>
                        <a:buFont typeface="Arial"/>
                        <a:buNone/>
                      </a:pPr>
                      <a:r>
                        <a:rPr b="1" lang="en-US" sz="1600" u="none" cap="none" strike="noStrike">
                          <a:solidFill>
                            <a:schemeClr val="lt2"/>
                          </a:solidFill>
                          <a:latin typeface="Cambria"/>
                          <a:ea typeface="Cambria"/>
                          <a:cs typeface="Cambria"/>
                          <a:sym typeface="Cambria"/>
                        </a:rPr>
                        <a:t>Of those preschool children who entered the preschool program below age expectations in each Outcome, the percent who substantially increased their rate of growth by the time they turned 6 years of age or exited the program.</a:t>
                      </a:r>
                      <a:endParaRPr b="1" sz="2400" u="none" cap="none" strike="noStrike">
                        <a:solidFill>
                          <a:srgbClr val="ECECEC"/>
                        </a:solidFill>
                        <a:latin typeface="Cambria"/>
                        <a:ea typeface="Cambria"/>
                        <a:cs typeface="Cambria"/>
                        <a:sym typeface="Cambria"/>
                      </a:endParaRPr>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A1. Positive social-emotional skills (including social relationships)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Acquisition and use of knowledge and skills (including early language/ communication and early literacy)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C. Use of appropriate behaviors to meet their needs.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(c) plus # of preschool children reported in category (d)</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(c) plus # of preschool children reported in category (d)</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(c) plus # of preschool children reported in category (d)</a:t>
                      </a:r>
                      <a:endParaRPr b="1" sz="1400" u="none" cap="none" strike="noStrike">
                        <a:latin typeface="Cambria"/>
                        <a:ea typeface="Cambria"/>
                        <a:cs typeface="Cambria"/>
                        <a:sym typeface="Cambria"/>
                      </a:endParaRPr>
                    </a:p>
                  </a:txBody>
                  <a:tcPr marT="91425" marB="91425" marR="91425" marL="91425">
                    <a:solidFill>
                      <a:srgbClr val="D0E0E3"/>
                    </a:solidFill>
                  </a:tcPr>
                </a:tc>
              </a:tr>
              <a:tr h="721325">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latin typeface="Cambria"/>
                          <a:ea typeface="Cambria"/>
                          <a:cs typeface="Cambria"/>
                          <a:sym typeface="Cambria"/>
                        </a:rPr>
                        <a:t># of preschool children reported in progress category (a) plus # of preschool children reported in progress category (b) plus # of preschool children reported in progress category (c) plus # of preschool children reported in progress category (d))</a:t>
                      </a:r>
                      <a:endParaRPr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(a) plus # of preschool children reported in progress category (b) plus # of preschool children reported in progress category (c) plus # of preschool children reported in progress category (d))</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latin typeface="Cambria"/>
                          <a:ea typeface="Cambria"/>
                          <a:cs typeface="Cambria"/>
                          <a:sym typeface="Cambria"/>
                        </a:rPr>
                        <a:t># of preschool children reported in progress category (a) plus # of preschool children reported in progress category (b) plus # of preschool children reported in progress category (c) plus # of preschool children reported in progress category (d))</a:t>
                      </a:r>
                      <a:endParaRPr sz="1400" u="none" cap="none" strike="noStrike">
                        <a:latin typeface="Cambria"/>
                        <a:ea typeface="Cambria"/>
                        <a:cs typeface="Cambria"/>
                        <a:sym typeface="Cambria"/>
                      </a:endParaRPr>
                    </a:p>
                  </a:txBody>
                  <a:tcPr marT="91425" marB="91425" marR="91425" marL="91425">
                    <a:solidFill>
                      <a:srgbClr val="D0E0E3"/>
                    </a:solidFill>
                  </a:tcPr>
                </a:tc>
              </a:tr>
            </a:tbl>
          </a:graphicData>
        </a:graphic>
      </p:graphicFrame>
      <p:cxnSp>
        <p:nvCxnSpPr>
          <p:cNvPr id="865" name="Google Shape;865;p94"/>
          <p:cNvCxnSpPr/>
          <p:nvPr/>
        </p:nvCxnSpPr>
        <p:spPr>
          <a:xfrm>
            <a:off x="1168400" y="496827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66" name="Google Shape;866;p94"/>
          <p:cNvCxnSpPr/>
          <p:nvPr/>
        </p:nvCxnSpPr>
        <p:spPr>
          <a:xfrm>
            <a:off x="8257225" y="496827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67" name="Google Shape;867;p94"/>
          <p:cNvCxnSpPr/>
          <p:nvPr/>
        </p:nvCxnSpPr>
        <p:spPr>
          <a:xfrm>
            <a:off x="4540250" y="4968275"/>
            <a:ext cx="27813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1" name="Shape 871"/>
        <p:cNvGrpSpPr/>
        <p:nvPr/>
      </p:nvGrpSpPr>
      <p:grpSpPr>
        <a:xfrm>
          <a:off x="0" y="0"/>
          <a:ext cx="0" cy="0"/>
          <a:chOff x="0" y="0"/>
          <a:chExt cx="0" cy="0"/>
        </a:xfrm>
      </p:grpSpPr>
      <p:sp>
        <p:nvSpPr>
          <p:cNvPr id="872" name="Google Shape;872;p9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873" name="Google Shape;873;p9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874" name="Google Shape;874;p95"/>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100"/>
              <a:buNone/>
            </a:pPr>
            <a:r>
              <a:rPr lang="en-US"/>
              <a:t>SPP/APR Indicator 7 – Preschool Outcomes</a:t>
            </a:r>
            <a:endParaRPr/>
          </a:p>
        </p:txBody>
      </p:sp>
      <p:graphicFrame>
        <p:nvGraphicFramePr>
          <p:cNvPr id="875" name="Google Shape;875;p95"/>
          <p:cNvGraphicFramePr/>
          <p:nvPr/>
        </p:nvGraphicFramePr>
        <p:xfrm>
          <a:off x="702625" y="1378700"/>
          <a:ext cx="3000000" cy="3000000"/>
        </p:xfrm>
        <a:graphic>
          <a:graphicData uri="http://schemas.openxmlformats.org/drawingml/2006/table">
            <a:tbl>
              <a:tblPr>
                <a:noFill/>
                <a:tableStyleId>{7B0EDB8E-7157-4C1E-A350-DAB03A15CBC2}</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7</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Preschool Outcomes-Of those children who entered or exited the program below age expectations in Outcome A/B/C, the percent who substantially increased their rate of growth by the time they turned 6 years of age or exited the program.</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4</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823675">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A. Positive social-emotional skills (including social relationships)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71.01%</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B. Acquisition and use of knowledge and skills (including early language/ communication and early literacy)</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71.03%</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C. Use of appropriate behaviors to meet their needs.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70.91%</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A. Positive social-emotional skills (including social relationships)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71.01%</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B. Acquisition and use of knowledge and skills (including early language/ communication and early literacy)</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71.03%</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C. Use of appropriate behaviors to meet their needs.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70.91%</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68.55%</a:t>
                      </a:r>
                      <a:endParaRPr/>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t>Average: 69.43%</a:t>
                      </a:r>
                      <a:endParaRPr/>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Clr>
                          <a:schemeClr val="dk2"/>
                        </a:buClr>
                        <a:buSzPts val="1100"/>
                        <a:buFont typeface="Arial"/>
                        <a:buNone/>
                      </a:pPr>
                      <a:r>
                        <a:rPr lang="en-US">
                          <a:solidFill>
                            <a:schemeClr val="dk2"/>
                          </a:solidFill>
                        </a:rPr>
                        <a:t>Average: 68.12%</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72.81%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72.26%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74.16%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7</a:t>
                      </a:r>
                      <a:r>
                        <a:rPr lang="en-US" sz="1400" u="none" cap="none" strike="noStrike"/>
                        <a:t> LEAs Met Target (</a:t>
                      </a:r>
                      <a:r>
                        <a:rPr lang="en-US"/>
                        <a:t>46.67</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10</a:t>
                      </a:r>
                      <a:r>
                        <a:rPr lang="en-US" sz="1400" u="none" cap="none" strike="noStrike"/>
                        <a:t> </a:t>
                      </a:r>
                      <a:r>
                        <a:rPr lang="en-US" sz="1400" u="none" cap="none" strike="noStrike">
                          <a:solidFill>
                            <a:schemeClr val="dk2"/>
                          </a:solidFill>
                        </a:rPr>
                        <a:t>LEAs Met Target (</a:t>
                      </a:r>
                      <a:r>
                        <a:rPr lang="en-US">
                          <a:solidFill>
                            <a:schemeClr val="dk2"/>
                          </a:solidFill>
                        </a:rPr>
                        <a:t>66.67</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9</a:t>
                      </a:r>
                      <a:r>
                        <a:rPr lang="en-US" sz="1400" u="none" cap="none" strike="noStrike"/>
                        <a:t> </a:t>
                      </a:r>
                      <a:r>
                        <a:rPr lang="en-US" sz="1400" u="none" cap="none" strike="noStrike">
                          <a:solidFill>
                            <a:schemeClr val="dk2"/>
                          </a:solidFill>
                        </a:rPr>
                        <a:t>LEAs Met Target (</a:t>
                      </a:r>
                      <a:r>
                        <a:rPr lang="en-US">
                          <a:solidFill>
                            <a:schemeClr val="dk2"/>
                          </a:solidFill>
                        </a:rPr>
                        <a:t>60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51 </a:t>
                      </a:r>
                      <a:r>
                        <a:rPr lang="en-US" sz="1400" u="none" cap="none" strike="noStrike">
                          <a:solidFill>
                            <a:schemeClr val="dk2"/>
                          </a:solidFill>
                        </a:rPr>
                        <a:t>LEAs Met Target (58.62%)</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48 </a:t>
                      </a:r>
                      <a:r>
                        <a:rPr lang="en-US" sz="1400" u="none" cap="none" strike="noStrike">
                          <a:solidFill>
                            <a:schemeClr val="dk2"/>
                          </a:solidFill>
                        </a:rPr>
                        <a:t>LEAs Met Target (55.81%)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56 </a:t>
                      </a:r>
                      <a:r>
                        <a:rPr lang="en-US" sz="1400" u="none" cap="none" strike="noStrike">
                          <a:solidFill>
                            <a:schemeClr val="dk2"/>
                          </a:solidFill>
                        </a:rPr>
                        <a:t>LEAs Met Target (65.12%)</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8</a:t>
                      </a:r>
                      <a:r>
                        <a:rPr lang="en-US" sz="1400" u="none" cap="none" strike="noStrike"/>
                        <a:t> LEAs Did Not Meet Target (</a:t>
                      </a:r>
                      <a:r>
                        <a:rPr lang="en-US"/>
                        <a:t>53.33</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a:t>
                      </a:r>
                      <a:r>
                        <a:rPr lang="en-US" sz="1400" u="none" cap="none" strike="noStrike">
                          <a:solidFill>
                            <a:schemeClr val="dk2"/>
                          </a:solidFill>
                        </a:rPr>
                        <a:t>LEAs Did Not Meet Target (</a:t>
                      </a:r>
                      <a:r>
                        <a:rPr lang="en-US">
                          <a:solidFill>
                            <a:schemeClr val="dk2"/>
                          </a:solidFill>
                        </a:rPr>
                        <a:t>33.33</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6</a:t>
                      </a:r>
                      <a:r>
                        <a:rPr lang="en-US" sz="1400" u="none" cap="none" strike="noStrike"/>
                        <a:t> </a:t>
                      </a:r>
                      <a:r>
                        <a:rPr lang="en-US" sz="1400" u="none" cap="none" strike="noStrike">
                          <a:solidFill>
                            <a:schemeClr val="dk2"/>
                          </a:solidFill>
                        </a:rPr>
                        <a:t>LEAs Did Not Meet Target (</a:t>
                      </a:r>
                      <a:r>
                        <a:rPr lang="en-US">
                          <a:solidFill>
                            <a:schemeClr val="dk2"/>
                          </a:solidFill>
                        </a:rPr>
                        <a:t>40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36 </a:t>
                      </a:r>
                      <a:r>
                        <a:rPr lang="en-US" sz="1400" u="none" cap="none" strike="noStrike">
                          <a:solidFill>
                            <a:schemeClr val="dk2"/>
                          </a:solidFill>
                        </a:rPr>
                        <a:t>LEAs Did Not Meet Target (48.84%)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38</a:t>
                      </a:r>
                      <a:r>
                        <a:rPr lang="en-US" sz="1400" u="none" cap="none" strike="noStrike">
                          <a:solidFill>
                            <a:schemeClr val="dk2"/>
                          </a:solidFill>
                        </a:rPr>
                        <a:t> LEAs Did Not Meet Target (44.19%)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30</a:t>
                      </a:r>
                      <a:r>
                        <a:rPr lang="en-US" sz="1400" u="none" cap="none" strike="noStrike">
                          <a:solidFill>
                            <a:schemeClr val="dk2"/>
                          </a:solidFill>
                        </a:rPr>
                        <a:t> LEAs Did Not Meet Target (34.88%)</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0" name="Shape 880"/>
        <p:cNvGrpSpPr/>
        <p:nvPr/>
      </p:nvGrpSpPr>
      <p:grpSpPr>
        <a:xfrm>
          <a:off x="0" y="0"/>
          <a:ext cx="0" cy="0"/>
          <a:chOff x="0" y="0"/>
          <a:chExt cx="0" cy="0"/>
        </a:xfrm>
      </p:grpSpPr>
      <p:sp>
        <p:nvSpPr>
          <p:cNvPr id="881" name="Google Shape;881;p9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7 A2, B2, C2 – Preschool Outcomes</a:t>
            </a:r>
            <a:endParaRPr/>
          </a:p>
        </p:txBody>
      </p:sp>
      <p:sp>
        <p:nvSpPr>
          <p:cNvPr id="882" name="Google Shape;882;p9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883" name="Google Shape;883;p96"/>
          <p:cNvGraphicFramePr/>
          <p:nvPr/>
        </p:nvGraphicFramePr>
        <p:xfrm>
          <a:off x="889000" y="2089050"/>
          <a:ext cx="3000000" cy="3000000"/>
        </p:xfrm>
        <a:graphic>
          <a:graphicData uri="http://schemas.openxmlformats.org/drawingml/2006/table">
            <a:tbl>
              <a:tblPr>
                <a:noFill/>
                <a:tableStyleId>{7B0EDB8E-7157-4C1E-A350-DAB03A15CBC2}</a:tableStyleId>
              </a:tblPr>
              <a:tblGrid>
                <a:gridCol w="3429000"/>
                <a:gridCol w="3429000"/>
                <a:gridCol w="3429000"/>
              </a:tblGrid>
              <a:tr h="381000">
                <a:tc gridSpan="3">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b="1" sz="2400" u="none" cap="none" strike="noStrike">
                        <a:solidFill>
                          <a:srgbClr val="ECECEC"/>
                        </a:solidFill>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The percent of preschool children who were functioning within age expectations in each Outcome by the time they turned 6 years of age or exited the program.</a:t>
                      </a:r>
                      <a:endParaRPr b="1" sz="2400" u="none" cap="none" strike="noStrike">
                        <a:solidFill>
                          <a:srgbClr val="ECECEC"/>
                        </a:solidFill>
                        <a:latin typeface="Cambria"/>
                        <a:ea typeface="Cambria"/>
                        <a:cs typeface="Cambria"/>
                        <a:sym typeface="Cambria"/>
                      </a:endParaRPr>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A1. Positive social-emotional skills (including social relationships)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Acquisition and use of knowledge and skills (including early language/ communication and early literacy)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C. Use of appropriate behaviors to meet their needs.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(d) plus # of preschool children reported in progress category (e)</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(d) plus # of preschool children reported in progress category (e)</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(d) plus # of preschool children reported in progress category (e)</a:t>
                      </a:r>
                      <a:endParaRPr b="1" sz="1400" u="none" cap="none" strike="noStrike">
                        <a:latin typeface="Cambria"/>
                        <a:ea typeface="Cambria"/>
                        <a:cs typeface="Cambria"/>
                        <a:sym typeface="Cambria"/>
                      </a:endParaRPr>
                    </a:p>
                  </a:txBody>
                  <a:tcPr marT="91425" marB="91425" marR="91425" marL="91425">
                    <a:solidFill>
                      <a:srgbClr val="D0E0E3"/>
                    </a:solidFill>
                  </a:tcPr>
                </a:tc>
              </a:tr>
              <a:tr h="721325">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he total # of preschool children reported in progress categories (a) + (b) + (c) + (d) + (e))</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he total # of preschool children reported in progress categories (a) + (b) + (c) + (d) + (e))</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he total # of preschool children reported in progress categories (a) + (b) + (c) + (d) + (e))</a:t>
                      </a:r>
                      <a:endParaRPr b="1" sz="1400" u="none" cap="none" strike="noStrike">
                        <a:latin typeface="Cambria"/>
                        <a:ea typeface="Cambria"/>
                        <a:cs typeface="Cambria"/>
                        <a:sym typeface="Cambria"/>
                      </a:endParaRPr>
                    </a:p>
                  </a:txBody>
                  <a:tcPr marT="91425" marB="91425" marR="91425" marL="91425">
                    <a:solidFill>
                      <a:srgbClr val="D0E0E3"/>
                    </a:solidFill>
                  </a:tcPr>
                </a:tc>
              </a:tr>
            </a:tbl>
          </a:graphicData>
        </a:graphic>
      </p:graphicFrame>
      <p:cxnSp>
        <p:nvCxnSpPr>
          <p:cNvPr id="884" name="Google Shape;884;p96"/>
          <p:cNvCxnSpPr/>
          <p:nvPr/>
        </p:nvCxnSpPr>
        <p:spPr>
          <a:xfrm>
            <a:off x="1016000" y="528322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85" name="Google Shape;885;p96"/>
          <p:cNvCxnSpPr/>
          <p:nvPr/>
        </p:nvCxnSpPr>
        <p:spPr>
          <a:xfrm>
            <a:off x="8003225" y="528322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86" name="Google Shape;886;p96"/>
          <p:cNvCxnSpPr/>
          <p:nvPr/>
        </p:nvCxnSpPr>
        <p:spPr>
          <a:xfrm>
            <a:off x="4641850" y="5283225"/>
            <a:ext cx="27813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sp>
        <p:nvSpPr>
          <p:cNvPr id="891" name="Google Shape;891;p9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892" name="Google Shape;892;p9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893" name="Google Shape;893;p97"/>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100"/>
              <a:buNone/>
            </a:pPr>
            <a:r>
              <a:rPr lang="en-US"/>
              <a:t>SPP/APR Indicator 7 – Preschool Outcomes</a:t>
            </a:r>
            <a:endParaRPr/>
          </a:p>
        </p:txBody>
      </p:sp>
      <p:graphicFrame>
        <p:nvGraphicFramePr>
          <p:cNvPr id="894" name="Google Shape;894;p97"/>
          <p:cNvGraphicFramePr/>
          <p:nvPr/>
        </p:nvGraphicFramePr>
        <p:xfrm>
          <a:off x="702625" y="1378700"/>
          <a:ext cx="3000000" cy="3000000"/>
        </p:xfrm>
        <a:graphic>
          <a:graphicData uri="http://schemas.openxmlformats.org/drawingml/2006/table">
            <a:tbl>
              <a:tblPr>
                <a:noFill/>
                <a:tableStyleId>{7B0EDB8E-7157-4C1E-A350-DAB03A15CBC2}</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7</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The percent of preschool children who were functioning within age expectations in Outcome A/B/C by the time they turned 6 years of age or exited the program.</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4</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734775">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A. Positive social-emotional skills (including social relationships)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43.92%</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B. Acquisition and use of knowledge and skills (including early language/ communication and early literacy)</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39.09%</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C. Use of appropriate behaviors to meet their needs.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51.76%</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A. Positive social-emotional skills (including social relationships)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43.92%</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B. Acquisition and use of knowledge and skills (including early language/ communication and early literacy)</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39.09%</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C. Use of appropriate behaviors to meet their needs.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51.76%</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Average:45.54%</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43.75%</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47.80%</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45.90%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42.98%</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53.28%</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8</a:t>
                      </a:r>
                      <a:r>
                        <a:rPr lang="en-US" sz="1400" u="none" cap="none" strike="noStrike"/>
                        <a:t> LEAs Met Target (</a:t>
                      </a:r>
                      <a:r>
                        <a:rPr lang="en-US"/>
                        <a:t>53.33</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9</a:t>
                      </a:r>
                      <a:r>
                        <a:rPr lang="en-US" sz="1400" u="none" cap="none" strike="noStrike"/>
                        <a:t> </a:t>
                      </a:r>
                      <a:r>
                        <a:rPr lang="en-US" sz="1400" u="none" cap="none" strike="noStrike">
                          <a:solidFill>
                            <a:schemeClr val="dk2"/>
                          </a:solidFill>
                        </a:rPr>
                        <a:t>LEAs Met Target (</a:t>
                      </a:r>
                      <a:r>
                        <a:rPr lang="en-US">
                          <a:solidFill>
                            <a:schemeClr val="dk2"/>
                          </a:solidFill>
                        </a:rPr>
                        <a:t>60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6</a:t>
                      </a:r>
                      <a:r>
                        <a:rPr lang="en-US" sz="1400" u="none" cap="none" strike="noStrike"/>
                        <a:t> LEAs Met Target (</a:t>
                      </a:r>
                      <a:r>
                        <a:rPr lang="en-US"/>
                        <a:t>40</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48 </a:t>
                      </a:r>
                      <a:r>
                        <a:rPr lang="en-US" sz="1400" u="none" cap="none" strike="noStrike">
                          <a:solidFill>
                            <a:schemeClr val="dk2"/>
                          </a:solidFill>
                        </a:rPr>
                        <a:t>LEAs Met Target (55.17%)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46 </a:t>
                      </a:r>
                      <a:r>
                        <a:rPr lang="en-US" sz="1400" u="none" cap="none" strike="noStrike">
                          <a:solidFill>
                            <a:schemeClr val="dk2"/>
                          </a:solidFill>
                        </a:rPr>
                        <a:t>LEAs Met Target (53.49%)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46 </a:t>
                      </a:r>
                      <a:r>
                        <a:rPr lang="en-US" sz="1400" u="none" cap="none" strike="noStrike">
                          <a:solidFill>
                            <a:schemeClr val="dk2"/>
                          </a:solidFill>
                        </a:rPr>
                        <a:t>LEAs Met Target (53.49%)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7</a:t>
                      </a:r>
                      <a:r>
                        <a:rPr lang="en-US" sz="1400" u="none" cap="none" strike="noStrike"/>
                        <a:t> LEAs Did Not Meet Target (</a:t>
                      </a:r>
                      <a:r>
                        <a:rPr lang="en-US"/>
                        <a:t>46.67</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6</a:t>
                      </a:r>
                      <a:r>
                        <a:rPr lang="en-US" sz="1400" u="none" cap="none" strike="noStrike"/>
                        <a:t> </a:t>
                      </a:r>
                      <a:r>
                        <a:rPr lang="en-US" sz="1400" u="none" cap="none" strike="noStrike">
                          <a:solidFill>
                            <a:schemeClr val="dk2"/>
                          </a:solidFill>
                        </a:rPr>
                        <a:t>LEAs Did Not Meet Target (</a:t>
                      </a:r>
                      <a:r>
                        <a:rPr lang="en-US">
                          <a:solidFill>
                            <a:schemeClr val="dk2"/>
                          </a:solidFill>
                        </a:rPr>
                        <a:t>40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9</a:t>
                      </a:r>
                      <a:r>
                        <a:rPr lang="en-US" sz="1400" u="none" cap="none" strike="noStrike"/>
                        <a:t> LEAs Did Not Meet Target (</a:t>
                      </a:r>
                      <a:r>
                        <a:rPr lang="en-US"/>
                        <a:t>60</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39 </a:t>
                      </a:r>
                      <a:r>
                        <a:rPr lang="en-US" sz="1400" u="none" cap="none" strike="noStrike">
                          <a:solidFill>
                            <a:schemeClr val="dk2"/>
                          </a:solidFill>
                        </a:rPr>
                        <a:t>LEAs Did Not Meet Target (48.83%)</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40</a:t>
                      </a:r>
                      <a:r>
                        <a:rPr lang="en-US" sz="1400" u="none" cap="none" strike="noStrike">
                          <a:solidFill>
                            <a:schemeClr val="dk2"/>
                          </a:solidFill>
                        </a:rPr>
                        <a:t> LEAs Did Not Meet Target (46.51%)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40</a:t>
                      </a:r>
                      <a:r>
                        <a:rPr lang="en-US" sz="1400" u="none" cap="none" strike="noStrike">
                          <a:solidFill>
                            <a:schemeClr val="dk2"/>
                          </a:solidFill>
                        </a:rPr>
                        <a:t> LEAs Did Not Meet Target (46.51%)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8" name="Shape 898"/>
        <p:cNvGrpSpPr/>
        <p:nvPr/>
      </p:nvGrpSpPr>
      <p:grpSpPr>
        <a:xfrm>
          <a:off x="0" y="0"/>
          <a:ext cx="0" cy="0"/>
          <a:chOff x="0" y="0"/>
          <a:chExt cx="0" cy="0"/>
        </a:xfrm>
      </p:grpSpPr>
      <p:pic>
        <p:nvPicPr>
          <p:cNvPr descr="Parents helping son with homework (Provided by Getty Images)" id="899" name="Google Shape;899;p98"/>
          <p:cNvPicPr preferRelativeResize="0"/>
          <p:nvPr/>
        </p:nvPicPr>
        <p:blipFill rotWithShape="1">
          <a:blip r:embed="rId3">
            <a:alphaModFix amt="30000"/>
          </a:blip>
          <a:srcRect b="0" l="0" r="0" t="0"/>
          <a:stretch/>
        </p:blipFill>
        <p:spPr>
          <a:xfrm>
            <a:off x="0" y="1524000"/>
            <a:ext cx="12192000" cy="5334001"/>
          </a:xfrm>
          <a:prstGeom prst="rect">
            <a:avLst/>
          </a:prstGeom>
          <a:noFill/>
          <a:ln>
            <a:noFill/>
          </a:ln>
        </p:spPr>
      </p:pic>
      <p:sp>
        <p:nvSpPr>
          <p:cNvPr id="900" name="Google Shape;900;p98"/>
          <p:cNvSpPr txBox="1"/>
          <p:nvPr>
            <p:ph type="title"/>
          </p:nvPr>
        </p:nvSpPr>
        <p:spPr>
          <a:xfrm>
            <a:off x="1509442" y="2462869"/>
            <a:ext cx="9601200" cy="10368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b="1" lang="en-US" sz="4800">
                <a:solidFill>
                  <a:schemeClr val="dk2"/>
                </a:solidFill>
                <a:latin typeface="Cambria"/>
                <a:ea typeface="Cambria"/>
                <a:cs typeface="Cambria"/>
                <a:sym typeface="Cambria"/>
              </a:rPr>
              <a:t>SPP/APR Indicator:</a:t>
            </a:r>
            <a:endParaRPr b="1" sz="2800">
              <a:latin typeface="Cambria"/>
              <a:ea typeface="Cambria"/>
              <a:cs typeface="Cambria"/>
              <a:sym typeface="Cambria"/>
            </a:endParaRPr>
          </a:p>
        </p:txBody>
      </p:sp>
      <p:sp>
        <p:nvSpPr>
          <p:cNvPr id="901" name="Google Shape;901;p98"/>
          <p:cNvSpPr txBox="1"/>
          <p:nvPr>
            <p:ph idx="1" type="body"/>
          </p:nvPr>
        </p:nvSpPr>
        <p:spPr>
          <a:xfrm>
            <a:off x="1372637" y="3428999"/>
            <a:ext cx="9601200" cy="4343400"/>
          </a:xfrm>
          <a:prstGeom prst="rect">
            <a:avLst/>
          </a:prstGeom>
          <a:noFill/>
          <a:ln>
            <a:noFill/>
          </a:ln>
        </p:spPr>
        <p:txBody>
          <a:bodyPr anchorCtr="0" anchor="t" bIns="45700" lIns="91425" spcFirstLastPara="1" rIns="91425" wrap="square" tIns="45700">
            <a:normAutofit/>
          </a:bodyPr>
          <a:lstStyle/>
          <a:p>
            <a:pPr indent="0" lvl="0" marL="114300" rtl="0" algn="ctr">
              <a:lnSpc>
                <a:spcPct val="90000"/>
              </a:lnSpc>
              <a:spcBef>
                <a:spcPts val="1800"/>
              </a:spcBef>
              <a:spcAft>
                <a:spcPts val="0"/>
              </a:spcAft>
              <a:buSzPts val="1800"/>
              <a:buNone/>
            </a:pPr>
            <a:r>
              <a:rPr b="1" lang="en-US" sz="4800">
                <a:solidFill>
                  <a:schemeClr val="dk2"/>
                </a:solidFill>
              </a:rPr>
              <a:t>8- Parent Involvement</a:t>
            </a:r>
            <a:endParaRPr b="1" sz="4800"/>
          </a:p>
        </p:txBody>
      </p:sp>
      <p:sp>
        <p:nvSpPr>
          <p:cNvPr id="902" name="Google Shape;902;p9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7" name="Shape 907"/>
        <p:cNvGrpSpPr/>
        <p:nvPr/>
      </p:nvGrpSpPr>
      <p:grpSpPr>
        <a:xfrm>
          <a:off x="0" y="0"/>
          <a:ext cx="0" cy="0"/>
          <a:chOff x="0" y="0"/>
          <a:chExt cx="0" cy="0"/>
        </a:xfrm>
      </p:grpSpPr>
      <p:sp>
        <p:nvSpPr>
          <p:cNvPr id="908" name="Google Shape;908;p99"/>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SPP/APR Indicator 8- Parent Involvement </a:t>
            </a:r>
            <a:endParaRPr/>
          </a:p>
        </p:txBody>
      </p:sp>
      <p:sp>
        <p:nvSpPr>
          <p:cNvPr id="909" name="Google Shape;909;p99"/>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910" name="Google Shape;910;p99"/>
          <p:cNvGrpSpPr/>
          <p:nvPr/>
        </p:nvGrpSpPr>
        <p:grpSpPr>
          <a:xfrm>
            <a:off x="415598" y="3026074"/>
            <a:ext cx="11360667" cy="979410"/>
            <a:chOff x="1593000" y="2322568"/>
            <a:chExt cx="5957975" cy="643500"/>
          </a:xfrm>
        </p:grpSpPr>
        <p:sp>
          <p:nvSpPr>
            <p:cNvPr id="911" name="Google Shape;911;p9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2" name="Google Shape;912;p9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3" name="Google Shape;913;p9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4" name="Google Shape;914;p9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915" name="Google Shape;915;p9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6" name="Google Shape;916;p9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Data is collected through a survey. </a:t>
              </a:r>
              <a:endParaRPr b="1" i="0" sz="1300" u="none" cap="none" strike="noStrike">
                <a:solidFill>
                  <a:srgbClr val="1B786F"/>
                </a:solidFill>
                <a:latin typeface="Roboto"/>
                <a:ea typeface="Roboto"/>
                <a:cs typeface="Roboto"/>
                <a:sym typeface="Roboto"/>
              </a:endParaRPr>
            </a:p>
          </p:txBody>
        </p:sp>
      </p:grpSp>
      <p:grpSp>
        <p:nvGrpSpPr>
          <p:cNvPr id="917" name="Google Shape;917;p99"/>
          <p:cNvGrpSpPr/>
          <p:nvPr/>
        </p:nvGrpSpPr>
        <p:grpSpPr>
          <a:xfrm>
            <a:off x="415598" y="1579231"/>
            <a:ext cx="11360667" cy="1446848"/>
            <a:chOff x="1593000" y="2322568"/>
            <a:chExt cx="5957975" cy="643500"/>
          </a:xfrm>
        </p:grpSpPr>
        <p:sp>
          <p:nvSpPr>
            <p:cNvPr id="918" name="Google Shape;918;p9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9" name="Google Shape;919;p9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0" name="Google Shape;920;p9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1" name="Google Shape;921;p9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922" name="Google Shape;922;p9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3" name="Google Shape;923;p9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93700" lvl="0" marL="6096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Percent of parents with a child receiving special education services who report that schools facilitated parent involvement as a means of improving services and results for children with disabilities.</a:t>
              </a:r>
              <a:endParaRPr b="1" i="0" sz="1400" u="none" cap="none" strike="noStrike">
                <a:solidFill>
                  <a:srgbClr val="1B786F"/>
                </a:solidFill>
                <a:latin typeface="Roboto"/>
                <a:ea typeface="Roboto"/>
                <a:cs typeface="Roboto"/>
                <a:sym typeface="Roboto"/>
              </a:endParaRPr>
            </a:p>
            <a:p>
              <a:pPr indent="0" lvl="0" marL="609600" marR="0" rtl="0" algn="l">
                <a:lnSpc>
                  <a:spcPct val="115000"/>
                </a:lnSpc>
                <a:spcBef>
                  <a:spcPts val="0"/>
                </a:spcBef>
                <a:spcAft>
                  <a:spcPts val="0"/>
                </a:spcAft>
                <a:buClr>
                  <a:srgbClr val="000000"/>
                </a:buClr>
                <a:buSzPts val="1400"/>
                <a:buFont typeface="Arial"/>
                <a:buNone/>
              </a:pPr>
              <a:r>
                <a:rPr b="1" i="0" lang="en-US" sz="1400" u="none" cap="none" strike="noStrike">
                  <a:solidFill>
                    <a:srgbClr val="1B786F"/>
                  </a:solidFill>
                  <a:latin typeface="Roboto"/>
                  <a:ea typeface="Roboto"/>
                  <a:cs typeface="Roboto"/>
                  <a:sym typeface="Roboto"/>
                </a:rPr>
                <a:t>(20 U.S.C. 1416(a)(3)(A))</a:t>
              </a:r>
              <a:endParaRPr b="1" i="0" sz="1400" u="none" cap="none" strike="noStrike">
                <a:solidFill>
                  <a:srgbClr val="1B786F"/>
                </a:solidFill>
                <a:latin typeface="Roboto"/>
                <a:ea typeface="Roboto"/>
                <a:cs typeface="Roboto"/>
                <a:sym typeface="Roboto"/>
              </a:endParaRPr>
            </a:p>
            <a:p>
              <a:pPr indent="0" lvl="0" marL="0" marR="0" rtl="0" algn="l">
                <a:lnSpc>
                  <a:spcPct val="115000"/>
                </a:lnSpc>
                <a:spcBef>
                  <a:spcPts val="0"/>
                </a:spcBef>
                <a:spcAft>
                  <a:spcPts val="0"/>
                </a:spcAft>
                <a:buClr>
                  <a:srgbClr val="000000"/>
                </a:buClr>
                <a:buSzPts val="1400"/>
                <a:buFont typeface="Arial"/>
                <a:buNone/>
              </a:pPr>
              <a:r>
                <a:t/>
              </a:r>
              <a:endParaRPr b="1" i="0" sz="1400" u="none" cap="none" strike="noStrike">
                <a:solidFill>
                  <a:srgbClr val="1B786F"/>
                </a:solidFill>
                <a:latin typeface="Roboto"/>
                <a:ea typeface="Roboto"/>
                <a:cs typeface="Roboto"/>
                <a:sym typeface="Roboto"/>
              </a:endParaRPr>
            </a:p>
          </p:txBody>
        </p:sp>
      </p:grpSp>
      <p:graphicFrame>
        <p:nvGraphicFramePr>
          <p:cNvPr id="924" name="Google Shape;924;p99"/>
          <p:cNvGraphicFramePr/>
          <p:nvPr/>
        </p:nvGraphicFramePr>
        <p:xfrm>
          <a:off x="448325" y="4304350"/>
          <a:ext cx="3000000" cy="3000000"/>
        </p:xfrm>
        <a:graphic>
          <a:graphicData uri="http://schemas.openxmlformats.org/drawingml/2006/table">
            <a:tbl>
              <a:tblPr>
                <a:noFill/>
                <a:tableStyleId>{7B0EDB8E-7157-4C1E-A350-DAB03A15CBC2}</a:tableStyleId>
              </a:tblPr>
              <a:tblGrid>
                <a:gridCol w="2912550"/>
                <a:gridCol w="8382800"/>
              </a:tblGrid>
              <a:tr h="381000">
                <a:tc rowSpan="2">
                  <a:txBody>
                    <a:bodyPr/>
                    <a:lstStyle/>
                    <a:p>
                      <a:pPr indent="0" lvl="0" marL="0" marR="0" rtl="0" algn="ctr">
                        <a:lnSpc>
                          <a:spcPct val="90000"/>
                        </a:lnSpc>
                        <a:spcBef>
                          <a:spcPts val="0"/>
                        </a:spcBef>
                        <a:spcAft>
                          <a:spcPts val="0"/>
                        </a:spcAft>
                        <a:buClr>
                          <a:srgbClr val="000000"/>
                        </a:buClr>
                        <a:buSzPts val="2800"/>
                        <a:buFont typeface="Arial"/>
                        <a:buNone/>
                      </a:pPr>
                      <a:r>
                        <a:rPr b="1" lang="en-US" sz="2800" u="none" cap="none" strike="noStrike">
                          <a:solidFill>
                            <a:srgbClr val="ECECEC"/>
                          </a:solidFill>
                          <a:latin typeface="Cambria"/>
                          <a:ea typeface="Cambria"/>
                          <a:cs typeface="Cambria"/>
                          <a:sym typeface="Cambria"/>
                        </a:rPr>
                        <a:t>2020 to 2025                      Calculation Information</a:t>
                      </a:r>
                      <a:endParaRPr b="1" sz="1600" u="none" cap="none" strike="noStrike">
                        <a:solidFill>
                          <a:srgbClr val="ECECEC"/>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 of respondent parents who report schools facilitated parent involvement as a means of improving services and results for children with disabilities</a:t>
                      </a:r>
                      <a:endParaRPr b="1" sz="1400" u="none" cap="none" strike="noStrike"/>
                    </a:p>
                  </a:txBody>
                  <a:tcPr marT="91425" marB="91425" marR="91425" marL="91425">
                    <a:solidFill>
                      <a:srgbClr val="D0E0E3"/>
                    </a:solidFill>
                  </a:tcPr>
                </a:tc>
              </a:tr>
              <a:tr h="381000">
                <a:tc vMerge="1"/>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total # of respondent parents of children with disabilities</a:t>
                      </a:r>
                      <a:endParaRPr b="1" sz="1400" u="none" cap="none" strike="noStrike"/>
                    </a:p>
                  </a:txBody>
                  <a:tcPr marT="91425" marB="91425" marR="91425" marL="91425">
                    <a:solidFill>
                      <a:srgbClr val="D0E0E3"/>
                    </a:solidFill>
                  </a:tcPr>
                </a:tc>
              </a:tr>
            </a:tbl>
          </a:graphicData>
        </a:graphic>
      </p:graphicFrame>
      <p:cxnSp>
        <p:nvCxnSpPr>
          <p:cNvPr id="925" name="Google Shape;925;p99"/>
          <p:cNvCxnSpPr/>
          <p:nvPr/>
        </p:nvCxnSpPr>
        <p:spPr>
          <a:xfrm>
            <a:off x="3827175" y="5473225"/>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46"/>
          <p:cNvSpPr txBox="1"/>
          <p:nvPr>
            <p:ph type="title"/>
          </p:nvPr>
        </p:nvSpPr>
        <p:spPr>
          <a:xfrm>
            <a:off x="1295400" y="200818"/>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800"/>
              <a:buNone/>
            </a:pPr>
            <a:r>
              <a:rPr lang="en-US"/>
              <a:t>Norms &amp; Expectations</a:t>
            </a:r>
            <a:endParaRPr/>
          </a:p>
        </p:txBody>
      </p:sp>
      <p:sp>
        <p:nvSpPr>
          <p:cNvPr id="340" name="Google Shape;340;p4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341" name="Google Shape;341;p46"/>
          <p:cNvSpPr txBox="1"/>
          <p:nvPr/>
        </p:nvSpPr>
        <p:spPr>
          <a:xfrm>
            <a:off x="1295400" y="1952225"/>
            <a:ext cx="9346200" cy="4005600"/>
          </a:xfrm>
          <a:prstGeom prst="rect">
            <a:avLst/>
          </a:prstGeom>
          <a:noFill/>
          <a:ln>
            <a:noFill/>
          </a:ln>
        </p:spPr>
        <p:txBody>
          <a:bodyPr anchorCtr="0" anchor="t" bIns="91425" lIns="91425" spcFirstLastPara="1" rIns="91425" wrap="square" tIns="91425">
            <a:noAutofit/>
          </a:bodyPr>
          <a:lstStyle/>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We are not here to pass blame. We are here to create solutions for statewide issues. </a:t>
            </a:r>
            <a:endParaRPr b="0" i="0" sz="2400" u="none" cap="none" strike="noStrike">
              <a:solidFill>
                <a:srgbClr val="3A3D4B"/>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Practice positive and forward thinking. </a:t>
            </a:r>
            <a:endParaRPr b="0" i="0" sz="2400" u="none" cap="none" strike="noStrike">
              <a:solidFill>
                <a:srgbClr val="3A3D4B"/>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The OSE is here to partner with stakeholders. Please work alongside us as we are all here to support students.</a:t>
            </a:r>
            <a:endParaRPr b="0" i="0" sz="2400" u="none" cap="none" strike="noStrike">
              <a:solidFill>
                <a:srgbClr val="3A3D4B"/>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Please use sticky notes to write questions and comments. We will review the questions after each section.</a:t>
            </a:r>
            <a:endParaRPr b="0" i="0" sz="2400" u="none" cap="none" strike="noStrike">
              <a:solidFill>
                <a:srgbClr val="3A3D4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pic>
        <p:nvPicPr>
          <p:cNvPr id="342" name="Google Shape;342;p46"/>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9" name="Shape 929"/>
        <p:cNvGrpSpPr/>
        <p:nvPr/>
      </p:nvGrpSpPr>
      <p:grpSpPr>
        <a:xfrm>
          <a:off x="0" y="0"/>
          <a:ext cx="0" cy="0"/>
          <a:chOff x="0" y="0"/>
          <a:chExt cx="0" cy="0"/>
        </a:xfrm>
      </p:grpSpPr>
      <p:sp>
        <p:nvSpPr>
          <p:cNvPr id="930" name="Google Shape;930;p100"/>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SPP/APR Indicator 8- Parent Involvement </a:t>
            </a:r>
            <a:endParaRPr/>
          </a:p>
        </p:txBody>
      </p:sp>
      <p:sp>
        <p:nvSpPr>
          <p:cNvPr id="931" name="Google Shape;931;p100"/>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32" name="Google Shape;932;p10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933" name="Google Shape;933;p100"/>
          <p:cNvGraphicFramePr/>
          <p:nvPr/>
        </p:nvGraphicFramePr>
        <p:xfrm>
          <a:off x="952500" y="2587150"/>
          <a:ext cx="3000000" cy="3000000"/>
        </p:xfrm>
        <a:graphic>
          <a:graphicData uri="http://schemas.openxmlformats.org/drawingml/2006/table">
            <a:tbl>
              <a:tblPr>
                <a:noFill/>
                <a:tableStyleId>{7B0EDB8E-7157-4C1E-A350-DAB03A15CBC2}</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8 </a:t>
                      </a:r>
                      <a:r>
                        <a:rPr b="1" lang="en-US" sz="1400" u="none" cap="none" strike="noStrike">
                          <a:highlight>
                            <a:srgbClr val="FFF2CC"/>
                          </a:highlight>
                        </a:rPr>
                        <a:t>Target 82.76%</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Percent of parents with a child receiving special education services who report that schools facilitated parent involvement as a means of improving services and results for children with disabilities.</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4</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270025">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84.62%</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82.28%</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Did Not Meet Target</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8</a:t>
                      </a:r>
                      <a:r>
                        <a:rPr lang="en-US" sz="1400" u="none" cap="none" strike="noStrike"/>
                        <a:t> LEAs Met Target (</a:t>
                      </a:r>
                      <a:r>
                        <a:rPr lang="en-US"/>
                        <a:t>78.26</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76 LEAs Met Target (72.53%)</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LEAs Did Not Meet Target (</a:t>
                      </a:r>
                      <a:r>
                        <a:rPr lang="en-US"/>
                        <a:t>21.74</a:t>
                      </a:r>
                      <a:r>
                        <a:rPr lang="en-US" sz="1400" u="none" cap="none" strike="noStrike"/>
                        <a: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48 LEAs Did Not Meet Target (27.47%)</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7" name="Shape 937"/>
        <p:cNvGrpSpPr/>
        <p:nvPr/>
      </p:nvGrpSpPr>
      <p:grpSpPr>
        <a:xfrm>
          <a:off x="0" y="0"/>
          <a:ext cx="0" cy="0"/>
          <a:chOff x="0" y="0"/>
          <a:chExt cx="0" cy="0"/>
        </a:xfrm>
      </p:grpSpPr>
      <p:pic>
        <p:nvPicPr>
          <p:cNvPr descr="Empty school classroom, exercise books and pens on table (Provided by Getty Images)" id="938" name="Google Shape;938;p101"/>
          <p:cNvPicPr preferRelativeResize="0"/>
          <p:nvPr/>
        </p:nvPicPr>
        <p:blipFill rotWithShape="1">
          <a:blip r:embed="rId3">
            <a:alphaModFix amt="18000"/>
          </a:blip>
          <a:srcRect b="0" l="0" r="0" t="0"/>
          <a:stretch/>
        </p:blipFill>
        <p:spPr>
          <a:xfrm>
            <a:off x="0" y="1498600"/>
            <a:ext cx="12192000" cy="5359399"/>
          </a:xfrm>
          <a:prstGeom prst="rect">
            <a:avLst/>
          </a:prstGeom>
          <a:noFill/>
          <a:ln>
            <a:noFill/>
          </a:ln>
        </p:spPr>
      </p:pic>
      <p:sp>
        <p:nvSpPr>
          <p:cNvPr id="939" name="Google Shape;939;p101"/>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5400">
              <a:solidFill>
                <a:schemeClr val="dk2"/>
              </a:solidFill>
            </a:endParaRPr>
          </a:p>
          <a:p>
            <a:pPr indent="0" lvl="0" marL="76200" rtl="0" algn="ctr">
              <a:lnSpc>
                <a:spcPct val="90000"/>
              </a:lnSpc>
              <a:spcBef>
                <a:spcPts val="1800"/>
              </a:spcBef>
              <a:spcAft>
                <a:spcPts val="0"/>
              </a:spcAft>
              <a:buSzPts val="2400"/>
              <a:buNone/>
            </a:pPr>
            <a:r>
              <a:rPr lang="en-US" sz="4800">
                <a:solidFill>
                  <a:schemeClr val="dk2"/>
                </a:solidFill>
              </a:rPr>
              <a:t>  </a:t>
            </a:r>
            <a:r>
              <a:rPr b="1" lang="en-US" sz="4800">
                <a:solidFill>
                  <a:schemeClr val="dk2"/>
                </a:solidFill>
                <a:latin typeface="Cambria"/>
                <a:ea typeface="Cambria"/>
                <a:cs typeface="Cambria"/>
                <a:sym typeface="Cambria"/>
              </a:rPr>
              <a:t>SPP/APR Indicator:</a:t>
            </a:r>
            <a:endParaRPr b="1" sz="4800">
              <a:latin typeface="Cambria"/>
              <a:ea typeface="Cambria"/>
              <a:cs typeface="Cambria"/>
              <a:sym typeface="Cambria"/>
            </a:endParaRPr>
          </a:p>
          <a:p>
            <a:pPr indent="0" lvl="0" marL="76200" rtl="0" algn="ctr">
              <a:lnSpc>
                <a:spcPct val="90000"/>
              </a:lnSpc>
              <a:spcBef>
                <a:spcPts val="1800"/>
              </a:spcBef>
              <a:spcAft>
                <a:spcPts val="0"/>
              </a:spcAft>
              <a:buSzPts val="2400"/>
              <a:buNone/>
            </a:pPr>
            <a:r>
              <a:rPr b="1" lang="en-US" sz="4800">
                <a:solidFill>
                  <a:schemeClr val="dk2"/>
                </a:solidFill>
                <a:latin typeface="Cambria"/>
                <a:ea typeface="Cambria"/>
                <a:cs typeface="Cambria"/>
                <a:sym typeface="Cambria"/>
              </a:rPr>
              <a:t>4A- Suspensions/Expulsions Greater than 10 Days</a:t>
            </a:r>
            <a:endParaRPr b="1" sz="5400">
              <a:latin typeface="Cambria"/>
              <a:ea typeface="Cambria"/>
              <a:cs typeface="Cambria"/>
              <a:sym typeface="Cambria"/>
            </a:endParaRPr>
          </a:p>
        </p:txBody>
      </p:sp>
      <p:sp>
        <p:nvSpPr>
          <p:cNvPr id="940" name="Google Shape;940;p101"/>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descr="What Could Make Less Sense than Expelling a Preschooler? – Psychology  Benefits Society" id="941" name="Google Shape;941;p101"/>
          <p:cNvSpPr/>
          <p:nvPr/>
        </p:nvSpPr>
        <p:spPr>
          <a:xfrm>
            <a:off x="5157217" y="1073122"/>
            <a:ext cx="204900" cy="204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6" name="Shape 946"/>
        <p:cNvGrpSpPr/>
        <p:nvPr/>
      </p:nvGrpSpPr>
      <p:grpSpPr>
        <a:xfrm>
          <a:off x="0" y="0"/>
          <a:ext cx="0" cy="0"/>
          <a:chOff x="0" y="0"/>
          <a:chExt cx="0" cy="0"/>
        </a:xfrm>
      </p:grpSpPr>
      <p:sp>
        <p:nvSpPr>
          <p:cNvPr id="947" name="Google Shape;947;p102"/>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4A –Suspensions/ Expulsions (greater than 10 days) </a:t>
            </a:r>
            <a:endParaRPr/>
          </a:p>
        </p:txBody>
      </p:sp>
      <p:sp>
        <p:nvSpPr>
          <p:cNvPr id="948" name="Google Shape;948;p102"/>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949" name="Google Shape;949;p102"/>
          <p:cNvGrpSpPr/>
          <p:nvPr/>
        </p:nvGrpSpPr>
        <p:grpSpPr>
          <a:xfrm>
            <a:off x="415598" y="3175511"/>
            <a:ext cx="11360667" cy="979410"/>
            <a:chOff x="1593000" y="2322568"/>
            <a:chExt cx="5957975" cy="643500"/>
          </a:xfrm>
        </p:grpSpPr>
        <p:sp>
          <p:nvSpPr>
            <p:cNvPr id="950" name="Google Shape;950;p10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1" name="Google Shape;951;p10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2" name="Google Shape;952;p10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3" name="Google Shape;953;p10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954" name="Google Shape;954;p10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5" name="Google Shape;955;p10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Data is collected from districts through Nova.</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Lag year data</a:t>
              </a:r>
              <a:endParaRPr b="1" i="0" sz="1300" u="none" cap="none" strike="noStrike">
                <a:solidFill>
                  <a:srgbClr val="1B786F"/>
                </a:solidFill>
                <a:latin typeface="Roboto"/>
                <a:ea typeface="Roboto"/>
                <a:cs typeface="Roboto"/>
                <a:sym typeface="Roboto"/>
              </a:endParaRPr>
            </a:p>
          </p:txBody>
        </p:sp>
      </p:grpSp>
      <p:grpSp>
        <p:nvGrpSpPr>
          <p:cNvPr id="956" name="Google Shape;956;p102"/>
          <p:cNvGrpSpPr/>
          <p:nvPr/>
        </p:nvGrpSpPr>
        <p:grpSpPr>
          <a:xfrm>
            <a:off x="415598" y="1579331"/>
            <a:ext cx="11360667" cy="1596333"/>
            <a:chOff x="1593000" y="2322568"/>
            <a:chExt cx="5957975" cy="643500"/>
          </a:xfrm>
        </p:grpSpPr>
        <p:sp>
          <p:nvSpPr>
            <p:cNvPr id="957" name="Google Shape;957;p10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8" name="Google Shape;958;p10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9" name="Google Shape;959;p10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0" name="Google Shape;960;p10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961" name="Google Shape;961;p10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078"/>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2" name="Google Shape;962;p10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17500" lvl="0" marL="4572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Rates of suspension and expulsion:</a:t>
              </a:r>
              <a:endParaRPr b="1" i="0" sz="1400" u="none" cap="none" strike="noStrike">
                <a:solidFill>
                  <a:srgbClr val="1B786F"/>
                </a:solidFill>
                <a:latin typeface="Roboto"/>
                <a:ea typeface="Roboto"/>
                <a:cs typeface="Roboto"/>
                <a:sym typeface="Roboto"/>
              </a:endParaRPr>
            </a:p>
            <a:p>
              <a:pPr indent="-317500" lvl="1" marL="13716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A. Percent of local educational agencies (LEA) that have a significant discrepancy, as defined by the State, in the rate of suspensions and expulsions of greater than 10 days in a school year for children with IEPs; </a:t>
              </a:r>
              <a:endParaRPr b="1" i="0" sz="1400" u="none" cap="none" strike="noStrike">
                <a:solidFill>
                  <a:srgbClr val="1B786F"/>
                </a:solidFill>
                <a:latin typeface="Roboto"/>
                <a:ea typeface="Roboto"/>
                <a:cs typeface="Roboto"/>
                <a:sym typeface="Roboto"/>
              </a:endParaRPr>
            </a:p>
            <a:p>
              <a:pPr indent="0" lvl="0" marL="609600" marR="0" rtl="0" algn="l">
                <a:lnSpc>
                  <a:spcPct val="115000"/>
                </a:lnSpc>
                <a:spcBef>
                  <a:spcPts val="0"/>
                </a:spcBef>
                <a:spcAft>
                  <a:spcPts val="0"/>
                </a:spcAft>
                <a:buClr>
                  <a:srgbClr val="000000"/>
                </a:buClr>
                <a:buSzPts val="1400"/>
                <a:buFont typeface="Arial"/>
                <a:buNone/>
              </a:pPr>
              <a:r>
                <a:rPr b="1" i="0" lang="en-US" sz="1400" u="none" cap="none" strike="noStrike">
                  <a:solidFill>
                    <a:srgbClr val="1B786F"/>
                  </a:solidFill>
                  <a:latin typeface="Roboto"/>
                  <a:ea typeface="Roboto"/>
                  <a:cs typeface="Roboto"/>
                  <a:sym typeface="Roboto"/>
                </a:rPr>
                <a:t>(20 U.S.C. 1416(a)(3)(A); 1412(a)(22))</a:t>
              </a:r>
              <a:endParaRPr b="1" i="0" sz="1400" u="none" cap="none" strike="noStrike">
                <a:solidFill>
                  <a:srgbClr val="1B786F"/>
                </a:solidFill>
                <a:latin typeface="Roboto"/>
                <a:ea typeface="Roboto"/>
                <a:cs typeface="Roboto"/>
                <a:sym typeface="Roboto"/>
              </a:endParaRPr>
            </a:p>
          </p:txBody>
        </p:sp>
      </p:grpSp>
      <p:graphicFrame>
        <p:nvGraphicFramePr>
          <p:cNvPr id="963" name="Google Shape;963;p102"/>
          <p:cNvGraphicFramePr/>
          <p:nvPr/>
        </p:nvGraphicFramePr>
        <p:xfrm>
          <a:off x="448325" y="4304350"/>
          <a:ext cx="3000000" cy="3000000"/>
        </p:xfrm>
        <a:graphic>
          <a:graphicData uri="http://schemas.openxmlformats.org/drawingml/2006/table">
            <a:tbl>
              <a:tblPr>
                <a:noFill/>
                <a:tableStyleId>{7B0EDB8E-7157-4C1E-A350-DAB03A15CBC2}</a:tableStyleId>
              </a:tblPr>
              <a:tblGrid>
                <a:gridCol w="2912550"/>
                <a:gridCol w="8382800"/>
              </a:tblGrid>
              <a:tr h="381000">
                <a:tc rowSpan="2">
                  <a:txBody>
                    <a:bodyPr/>
                    <a:lstStyle/>
                    <a:p>
                      <a:pPr indent="0" lvl="0" marL="0" marR="0" rtl="0" algn="ctr">
                        <a:lnSpc>
                          <a:spcPct val="90000"/>
                        </a:lnSpc>
                        <a:spcBef>
                          <a:spcPts val="0"/>
                        </a:spcBef>
                        <a:spcAft>
                          <a:spcPts val="0"/>
                        </a:spcAft>
                        <a:buClr>
                          <a:srgbClr val="000000"/>
                        </a:buClr>
                        <a:buSzPts val="2800"/>
                        <a:buFont typeface="Arial"/>
                        <a:buNone/>
                      </a:pPr>
                      <a:r>
                        <a:rPr b="1" lang="en-US" sz="2800" u="none" cap="none" strike="noStrike">
                          <a:solidFill>
                            <a:srgbClr val="ECECEC"/>
                          </a:solidFill>
                          <a:latin typeface="Cambria"/>
                          <a:ea typeface="Cambria"/>
                          <a:cs typeface="Cambria"/>
                          <a:sym typeface="Cambria"/>
                        </a:rPr>
                        <a:t>2020 to 2025                      Calculation Information</a:t>
                      </a:r>
                      <a:endParaRPr b="1" sz="1600" u="none" cap="none" strike="noStrike">
                        <a:solidFill>
                          <a:srgbClr val="ECECEC"/>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 of LEAs that meet the State-established n and/or cell size (if applicable) that have a significant discrepancy, as defined by the State, in the rates of suspensions and expulsions for more than 10 days during the school year of children with IEPs</a:t>
                      </a:r>
                      <a:endParaRPr b="1" sz="1400" u="none" cap="none" strike="noStrike"/>
                    </a:p>
                  </a:txBody>
                  <a:tcPr marT="91425" marB="91425" marR="91425" marL="91425">
                    <a:solidFill>
                      <a:srgbClr val="D0E0E3"/>
                    </a:solidFill>
                  </a:tcPr>
                </a:tc>
              </a:tr>
              <a:tr h="381000">
                <a:tc vMerge="1"/>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 of LEAs in the State that meet the State-established n and/or cell size (if applicable)</a:t>
                      </a:r>
                      <a:endParaRPr b="1" sz="1400" u="none" cap="none" strike="noStrike"/>
                    </a:p>
                  </a:txBody>
                  <a:tcPr marT="91425" marB="91425" marR="91425" marL="91425">
                    <a:solidFill>
                      <a:srgbClr val="D0E0E3"/>
                    </a:solidFill>
                  </a:tcPr>
                </a:tc>
              </a:tr>
            </a:tbl>
          </a:graphicData>
        </a:graphic>
      </p:graphicFrame>
      <p:cxnSp>
        <p:nvCxnSpPr>
          <p:cNvPr id="964" name="Google Shape;964;p102"/>
          <p:cNvCxnSpPr/>
          <p:nvPr/>
        </p:nvCxnSpPr>
        <p:spPr>
          <a:xfrm>
            <a:off x="3801775" y="5803925"/>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8" name="Shape 968"/>
        <p:cNvGrpSpPr/>
        <p:nvPr/>
      </p:nvGrpSpPr>
      <p:grpSpPr>
        <a:xfrm>
          <a:off x="0" y="0"/>
          <a:ext cx="0" cy="0"/>
          <a:chOff x="0" y="0"/>
          <a:chExt cx="0" cy="0"/>
        </a:xfrm>
      </p:grpSpPr>
      <p:sp>
        <p:nvSpPr>
          <p:cNvPr id="969" name="Google Shape;969;p103"/>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Suspension/Expulsion Rates  (Indicator 4A) </a:t>
            </a:r>
            <a:endParaRPr/>
          </a:p>
        </p:txBody>
      </p:sp>
      <p:sp>
        <p:nvSpPr>
          <p:cNvPr id="970" name="Google Shape;970;p10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71" name="Google Shape;971;p10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972" name="Google Shape;972;p103"/>
          <p:cNvGraphicFramePr/>
          <p:nvPr/>
        </p:nvGraphicFramePr>
        <p:xfrm>
          <a:off x="952500" y="2587150"/>
          <a:ext cx="3000000" cy="3000000"/>
        </p:xfrm>
        <a:graphic>
          <a:graphicData uri="http://schemas.openxmlformats.org/drawingml/2006/table">
            <a:tbl>
              <a:tblPr>
                <a:noFill/>
                <a:tableStyleId>{7B0EDB8E-7157-4C1E-A350-DAB03A15CBC2}</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4A Target </a:t>
                      </a:r>
                      <a:r>
                        <a:rPr b="1" lang="en-US" sz="1400" u="none" cap="none" strike="noStrike">
                          <a:highlight>
                            <a:srgbClr val="FFF2CC"/>
                          </a:highlight>
                        </a:rPr>
                        <a:t>12.10%</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Rate of Suspensions/Expulsions</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4</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Calculations for LEAs Not Ran</a:t>
                      </a:r>
                      <a:endParaRPr sz="1400" u="none" cap="none" strike="noStrike"/>
                    </a:p>
                  </a:txBody>
                  <a:tcPr marT="91425" marB="91425" marR="91425" marL="91425">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6.38%</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Met Target</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23</a:t>
                      </a:r>
                      <a:r>
                        <a:rPr lang="en-US" sz="1400" u="none" cap="none" strike="noStrike"/>
                        <a:t> LEAs Met Target (</a:t>
                      </a:r>
                      <a:r>
                        <a:rPr lang="en-US"/>
                        <a:t>95.83</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147 LEAs Met Target (99.33%)</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1</a:t>
                      </a:r>
                      <a:r>
                        <a:rPr lang="en-US" sz="1400" u="none" cap="none" strike="noStrike"/>
                        <a:t> LEAs Did Not Meet Target (</a:t>
                      </a:r>
                      <a:r>
                        <a:rPr lang="en-US"/>
                        <a:t>4.17</a:t>
                      </a:r>
                      <a:r>
                        <a:rPr lang="en-US" sz="1400" u="none" cap="none" strike="noStrike"/>
                        <a: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 LEAs Did Not Meet Target (1.34%)</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6" name="Shape 976"/>
        <p:cNvGrpSpPr/>
        <p:nvPr/>
      </p:nvGrpSpPr>
      <p:grpSpPr>
        <a:xfrm>
          <a:off x="0" y="0"/>
          <a:ext cx="0" cy="0"/>
          <a:chOff x="0" y="0"/>
          <a:chExt cx="0" cy="0"/>
        </a:xfrm>
      </p:grpSpPr>
      <p:pic>
        <p:nvPicPr>
          <p:cNvPr descr="Kindergarten classroom (Provided by Getty Images)" id="977" name="Google Shape;977;p104"/>
          <p:cNvPicPr preferRelativeResize="0"/>
          <p:nvPr/>
        </p:nvPicPr>
        <p:blipFill rotWithShape="1">
          <a:blip r:embed="rId3">
            <a:alphaModFix amt="30000"/>
          </a:blip>
          <a:srcRect b="0" l="0" r="0" t="0"/>
          <a:stretch/>
        </p:blipFill>
        <p:spPr>
          <a:xfrm>
            <a:off x="0" y="1524000"/>
            <a:ext cx="12192000" cy="5334000"/>
          </a:xfrm>
          <a:prstGeom prst="rect">
            <a:avLst/>
          </a:prstGeom>
          <a:noFill/>
          <a:ln>
            <a:noFill/>
          </a:ln>
        </p:spPr>
      </p:pic>
      <p:sp>
        <p:nvSpPr>
          <p:cNvPr id="978" name="Google Shape;978;p104"/>
          <p:cNvSpPr txBox="1"/>
          <p:nvPr>
            <p:ph idx="1" type="body"/>
          </p:nvPr>
        </p:nvSpPr>
        <p:spPr>
          <a:xfrm>
            <a:off x="491800" y="2676562"/>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rPr b="1" lang="en-US" sz="4800">
                <a:solidFill>
                  <a:schemeClr val="dk2"/>
                </a:solidFill>
              </a:rPr>
              <a:t>SPP/APR Indicators:</a:t>
            </a:r>
            <a:br>
              <a:rPr b="1" lang="en-US" sz="4800">
                <a:solidFill>
                  <a:schemeClr val="dk2"/>
                </a:solidFill>
              </a:rPr>
            </a:br>
            <a:r>
              <a:rPr b="1" lang="en-US" sz="4800">
                <a:solidFill>
                  <a:schemeClr val="dk2"/>
                </a:solidFill>
              </a:rPr>
              <a:t>15 – </a:t>
            </a:r>
            <a:r>
              <a:rPr b="1" lang="en-US" sz="4800" cap="none">
                <a:solidFill>
                  <a:schemeClr val="dk2"/>
                </a:solidFill>
              </a:rPr>
              <a:t>R</a:t>
            </a:r>
            <a:r>
              <a:rPr b="1" lang="en-US" sz="4800">
                <a:solidFill>
                  <a:schemeClr val="dk2"/>
                </a:solidFill>
              </a:rPr>
              <a:t>esolution Sessions</a:t>
            </a:r>
            <a:endParaRPr b="1" sz="4800">
              <a:solidFill>
                <a:schemeClr val="dk2"/>
              </a:solidFill>
            </a:endParaRPr>
          </a:p>
          <a:p>
            <a:pPr indent="0" lvl="0" marL="76200" rtl="0" algn="ctr">
              <a:lnSpc>
                <a:spcPct val="90000"/>
              </a:lnSpc>
              <a:spcBef>
                <a:spcPts val="1800"/>
              </a:spcBef>
              <a:spcAft>
                <a:spcPts val="0"/>
              </a:spcAft>
              <a:buSzPts val="2400"/>
              <a:buNone/>
            </a:pPr>
            <a:r>
              <a:rPr b="1" lang="en-US" sz="4800">
                <a:solidFill>
                  <a:schemeClr val="dk2"/>
                </a:solidFill>
              </a:rPr>
              <a:t>16 - </a:t>
            </a:r>
            <a:r>
              <a:rPr b="1" lang="en-US" sz="4800" cap="none">
                <a:solidFill>
                  <a:schemeClr val="dk2"/>
                </a:solidFill>
              </a:rPr>
              <a:t>M</a:t>
            </a:r>
            <a:r>
              <a:rPr b="1" lang="en-US" sz="4800">
                <a:solidFill>
                  <a:schemeClr val="dk2"/>
                </a:solidFill>
              </a:rPr>
              <a:t>ediations</a:t>
            </a:r>
            <a:endParaRPr b="1" sz="4800" cap="none"/>
          </a:p>
        </p:txBody>
      </p:sp>
      <p:sp>
        <p:nvSpPr>
          <p:cNvPr id="979" name="Google Shape;979;p104"/>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3" name="Shape 983"/>
        <p:cNvGrpSpPr/>
        <p:nvPr/>
      </p:nvGrpSpPr>
      <p:grpSpPr>
        <a:xfrm>
          <a:off x="0" y="0"/>
          <a:ext cx="0" cy="0"/>
          <a:chOff x="0" y="0"/>
          <a:chExt cx="0" cy="0"/>
        </a:xfrm>
      </p:grpSpPr>
      <p:sp>
        <p:nvSpPr>
          <p:cNvPr id="984" name="Google Shape;984;p105"/>
          <p:cNvSpPr/>
          <p:nvPr/>
        </p:nvSpPr>
        <p:spPr>
          <a:xfrm>
            <a:off x="6631625" y="2256600"/>
            <a:ext cx="5181600" cy="22407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985" name="Google Shape;985;p105"/>
          <p:cNvSpPr/>
          <p:nvPr/>
        </p:nvSpPr>
        <p:spPr>
          <a:xfrm>
            <a:off x="764225" y="2010300"/>
            <a:ext cx="5448300" cy="28374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986" name="Google Shape;986;p105"/>
          <p:cNvSpPr txBox="1"/>
          <p:nvPr>
            <p:ph type="title"/>
          </p:nvPr>
        </p:nvSpPr>
        <p:spPr>
          <a:xfrm>
            <a:off x="11430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Resolution Sessions (Indicator 15)</a:t>
            </a:r>
            <a:endParaRPr/>
          </a:p>
        </p:txBody>
      </p:sp>
      <p:sp>
        <p:nvSpPr>
          <p:cNvPr id="987" name="Google Shape;987;p105"/>
          <p:cNvSpPr txBox="1"/>
          <p:nvPr>
            <p:ph idx="1" type="body"/>
          </p:nvPr>
        </p:nvSpPr>
        <p:spPr>
          <a:xfrm>
            <a:off x="931479" y="2031596"/>
            <a:ext cx="5448300" cy="434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a:t>Percent of hearing requests that went to resolution sessions that were resolved through resolution session settlement agreements</a:t>
            </a:r>
            <a:endParaRPr/>
          </a:p>
          <a:p>
            <a:pPr indent="-342900" lvl="0" marL="457200" rtl="0" algn="l">
              <a:lnSpc>
                <a:spcPct val="90000"/>
              </a:lnSpc>
              <a:spcBef>
                <a:spcPts val="1800"/>
              </a:spcBef>
              <a:spcAft>
                <a:spcPts val="0"/>
              </a:spcAft>
              <a:buClr>
                <a:srgbClr val="3A3D4B"/>
              </a:buClr>
              <a:buSzPts val="1800"/>
              <a:buChar char="•"/>
            </a:pPr>
            <a:r>
              <a:rPr lang="en-US"/>
              <a:t>Targets are set in a range:</a:t>
            </a:r>
            <a:endParaRPr/>
          </a:p>
          <a:p>
            <a:pPr indent="0" lvl="1" marL="274320" rtl="0" algn="l">
              <a:lnSpc>
                <a:spcPct val="90000"/>
              </a:lnSpc>
              <a:spcBef>
                <a:spcPts val="1000"/>
              </a:spcBef>
              <a:spcAft>
                <a:spcPts val="0"/>
              </a:spcAft>
              <a:buSzPts val="1800"/>
              <a:buNone/>
            </a:pPr>
            <a:r>
              <a:rPr lang="en-US"/>
              <a:t>Low:  55.0%  -  High: 70.0%</a:t>
            </a:r>
            <a:endParaRPr/>
          </a:p>
        </p:txBody>
      </p:sp>
      <p:sp>
        <p:nvSpPr>
          <p:cNvPr id="988" name="Google Shape;988;p10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89" name="Google Shape;989;p10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990" name="Google Shape;990;p105"/>
          <p:cNvSpPr txBox="1"/>
          <p:nvPr/>
        </p:nvSpPr>
        <p:spPr>
          <a:xfrm>
            <a:off x="7009275" y="2360850"/>
            <a:ext cx="4629300" cy="21363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180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Resolution agreements related to due process complaints </a:t>
            </a:r>
            <a:r>
              <a:rPr b="1" i="0" lang="en-US" sz="1800" u="none" cap="none" strike="noStrike">
                <a:solidFill>
                  <a:srgbClr val="000000"/>
                </a:solidFill>
                <a:latin typeface="Calibri"/>
                <a:ea typeface="Calibri"/>
                <a:cs typeface="Calibri"/>
                <a:sym typeface="Calibri"/>
              </a:rPr>
              <a:t>+</a:t>
            </a:r>
            <a:r>
              <a:rPr b="0" i="0" lang="en-US" sz="1800" u="none" cap="none" strike="noStrike">
                <a:solidFill>
                  <a:srgbClr val="000000"/>
                </a:solidFill>
                <a:latin typeface="Calibri"/>
                <a:ea typeface="Calibri"/>
                <a:cs typeface="Calibri"/>
                <a:sym typeface="Calibri"/>
              </a:rPr>
              <a:t> resolution agreements not related to due process complaints</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Resolutions held</a:t>
            </a:r>
            <a:endParaRPr b="0" i="0" sz="3600" u="none" cap="none" strike="noStrike">
              <a:solidFill>
                <a:schemeClr val="dk1"/>
              </a:solidFill>
              <a:latin typeface="Calibri"/>
              <a:ea typeface="Calibri"/>
              <a:cs typeface="Calibri"/>
              <a:sym typeface="Calibri"/>
            </a:endParaRPr>
          </a:p>
        </p:txBody>
      </p:sp>
      <p:cxnSp>
        <p:nvCxnSpPr>
          <p:cNvPr id="991" name="Google Shape;991;p105"/>
          <p:cNvCxnSpPr/>
          <p:nvPr/>
        </p:nvCxnSpPr>
        <p:spPr>
          <a:xfrm>
            <a:off x="7244529" y="3754085"/>
            <a:ext cx="405780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3725"/>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5" name="Shape 995"/>
        <p:cNvGrpSpPr/>
        <p:nvPr/>
      </p:nvGrpSpPr>
      <p:grpSpPr>
        <a:xfrm>
          <a:off x="0" y="0"/>
          <a:ext cx="0" cy="0"/>
          <a:chOff x="0" y="0"/>
          <a:chExt cx="0" cy="0"/>
        </a:xfrm>
      </p:grpSpPr>
      <p:sp>
        <p:nvSpPr>
          <p:cNvPr id="996" name="Google Shape;996;p106"/>
          <p:cNvSpPr txBox="1"/>
          <p:nvPr>
            <p:ph type="title"/>
          </p:nvPr>
        </p:nvSpPr>
        <p:spPr>
          <a:xfrm>
            <a:off x="1066800" y="3047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Resolution Sessions (Indicator 15)</a:t>
            </a:r>
            <a:endParaRPr/>
          </a:p>
        </p:txBody>
      </p:sp>
      <p:sp>
        <p:nvSpPr>
          <p:cNvPr id="997" name="Google Shape;997;p10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98" name="Google Shape;998;p10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999" name="Google Shape;999;p106"/>
          <p:cNvSpPr txBox="1"/>
          <p:nvPr/>
        </p:nvSpPr>
        <p:spPr>
          <a:xfrm>
            <a:off x="8036424" y="2145590"/>
            <a:ext cx="3666000" cy="738900"/>
          </a:xfrm>
          <a:prstGeom prst="rect">
            <a:avLst/>
          </a:prstGeom>
          <a:solidFill>
            <a:schemeClr val="lt1"/>
          </a:solidFill>
          <a:ln cap="flat" cmpd="sng" w="25400">
            <a:solidFill>
              <a:schemeClr val="accent4"/>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400"/>
              <a:buFont typeface="Noto Sans Symbols"/>
              <a:buChar char="▪"/>
            </a:pPr>
            <a:r>
              <a:rPr b="0" i="0" lang="en-US" sz="1400" u="none" cap="none" strike="noStrike">
                <a:solidFill>
                  <a:schemeClr val="dk1"/>
                </a:solidFill>
                <a:latin typeface="Calibri"/>
                <a:ea typeface="Calibri"/>
                <a:cs typeface="Calibri"/>
                <a:sym typeface="Calibri"/>
              </a:rPr>
              <a:t>The State is not required to establish baseline or targets if the number of resolution sessions is less than 10. </a:t>
            </a:r>
            <a:endParaRPr b="0" i="0" sz="1400" u="none" cap="none" strike="noStrike">
              <a:solidFill>
                <a:schemeClr val="dk1"/>
              </a:solidFill>
              <a:latin typeface="Calibri"/>
              <a:ea typeface="Calibri"/>
              <a:cs typeface="Calibri"/>
              <a:sym typeface="Calibri"/>
            </a:endParaRPr>
          </a:p>
        </p:txBody>
      </p:sp>
      <p:pic>
        <p:nvPicPr>
          <p:cNvPr id="1000" name="Google Shape;1000;p106" title="Chart"/>
          <p:cNvPicPr preferRelativeResize="0"/>
          <p:nvPr/>
        </p:nvPicPr>
        <p:blipFill rotWithShape="1">
          <a:blip r:embed="rId3">
            <a:alphaModFix/>
          </a:blip>
          <a:srcRect b="0" l="0" r="0" t="0"/>
          <a:stretch/>
        </p:blipFill>
        <p:spPr>
          <a:xfrm>
            <a:off x="323625" y="1706870"/>
            <a:ext cx="7533796" cy="4668129"/>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4" name="Shape 1004"/>
        <p:cNvGrpSpPr/>
        <p:nvPr/>
      </p:nvGrpSpPr>
      <p:grpSpPr>
        <a:xfrm>
          <a:off x="0" y="0"/>
          <a:ext cx="0" cy="0"/>
          <a:chOff x="0" y="0"/>
          <a:chExt cx="0" cy="0"/>
        </a:xfrm>
      </p:grpSpPr>
      <p:sp>
        <p:nvSpPr>
          <p:cNvPr id="1005" name="Google Shape;1005;p107"/>
          <p:cNvSpPr/>
          <p:nvPr/>
        </p:nvSpPr>
        <p:spPr>
          <a:xfrm>
            <a:off x="7063425" y="1964500"/>
            <a:ext cx="4629300" cy="18288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006" name="Google Shape;1006;p107"/>
          <p:cNvSpPr/>
          <p:nvPr/>
        </p:nvSpPr>
        <p:spPr>
          <a:xfrm>
            <a:off x="548325" y="1862900"/>
            <a:ext cx="5956200" cy="33528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007" name="Google Shape;1007;p107"/>
          <p:cNvSpPr txBox="1"/>
          <p:nvPr>
            <p:ph type="title"/>
          </p:nvPr>
        </p:nvSpPr>
        <p:spPr>
          <a:xfrm>
            <a:off x="1066800" y="-124084"/>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Mediation Sessions (Indicator 16)</a:t>
            </a:r>
            <a:endParaRPr/>
          </a:p>
        </p:txBody>
      </p:sp>
      <p:sp>
        <p:nvSpPr>
          <p:cNvPr id="1008" name="Google Shape;1008;p107"/>
          <p:cNvSpPr txBox="1"/>
          <p:nvPr>
            <p:ph idx="1" type="body"/>
          </p:nvPr>
        </p:nvSpPr>
        <p:spPr>
          <a:xfrm>
            <a:off x="779975" y="2031600"/>
            <a:ext cx="5653500" cy="434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2400">
                <a:latin typeface="Calibri"/>
                <a:ea typeface="Calibri"/>
                <a:cs typeface="Calibri"/>
                <a:sym typeface="Calibri"/>
              </a:rPr>
              <a:t>Percent of mediations held that resulted in mediation agreements. </a:t>
            </a:r>
            <a:endParaRPr/>
          </a:p>
          <a:p>
            <a:pPr indent="-342900" lvl="0" marL="457200" rtl="0" algn="l">
              <a:lnSpc>
                <a:spcPct val="90000"/>
              </a:lnSpc>
              <a:spcBef>
                <a:spcPts val="1800"/>
              </a:spcBef>
              <a:spcAft>
                <a:spcPts val="0"/>
              </a:spcAft>
              <a:buClr>
                <a:srgbClr val="3A3D4B"/>
              </a:buClr>
              <a:buSzPts val="1800"/>
              <a:buChar char="•"/>
            </a:pPr>
            <a:r>
              <a:rPr lang="en-US"/>
              <a:t>Targets are set in a range:</a:t>
            </a:r>
            <a:endParaRPr/>
          </a:p>
          <a:p>
            <a:pPr indent="0" lvl="1" marL="274320" rtl="0" algn="l">
              <a:lnSpc>
                <a:spcPct val="90000"/>
              </a:lnSpc>
              <a:spcBef>
                <a:spcPts val="1000"/>
              </a:spcBef>
              <a:spcAft>
                <a:spcPts val="0"/>
              </a:spcAft>
              <a:buSzPts val="1800"/>
              <a:buNone/>
            </a:pPr>
            <a:r>
              <a:rPr lang="en-US"/>
              <a:t>Low - High</a:t>
            </a:r>
            <a:endParaRPr/>
          </a:p>
          <a:p>
            <a:pPr indent="-342900" lvl="0" marL="457200" rtl="0" algn="l">
              <a:lnSpc>
                <a:spcPct val="90000"/>
              </a:lnSpc>
              <a:spcBef>
                <a:spcPts val="1800"/>
              </a:spcBef>
              <a:spcAft>
                <a:spcPts val="0"/>
              </a:spcAft>
              <a:buClr>
                <a:srgbClr val="3A3D4B"/>
              </a:buClr>
              <a:buSzPts val="1800"/>
              <a:buChar char="•"/>
            </a:pPr>
            <a:r>
              <a:rPr lang="en-US"/>
              <a:t>New Targets set for FFY 2020-FFY 2025:</a:t>
            </a:r>
            <a:endParaRPr/>
          </a:p>
          <a:p>
            <a:pPr indent="0" lvl="1" marL="320040" rtl="0" algn="l">
              <a:lnSpc>
                <a:spcPct val="90000"/>
              </a:lnSpc>
              <a:spcBef>
                <a:spcPts val="1000"/>
              </a:spcBef>
              <a:spcAft>
                <a:spcPts val="0"/>
              </a:spcAft>
              <a:buSzPts val="1800"/>
              <a:buNone/>
            </a:pPr>
            <a:r>
              <a:rPr lang="en-US"/>
              <a:t>Low:  70.0%  -  High: 80.0%</a:t>
            </a:r>
            <a:endParaRPr/>
          </a:p>
          <a:p>
            <a:pPr indent="-228600" lvl="0" marL="457200" rtl="0" algn="l">
              <a:lnSpc>
                <a:spcPct val="90000"/>
              </a:lnSpc>
              <a:spcBef>
                <a:spcPts val="1800"/>
              </a:spcBef>
              <a:spcAft>
                <a:spcPts val="0"/>
              </a:spcAft>
              <a:buClr>
                <a:srgbClr val="3A3D4B"/>
              </a:buClr>
              <a:buSzPts val="1800"/>
              <a:buNone/>
            </a:pPr>
            <a:r>
              <a:t/>
            </a:r>
            <a:endParaRPr/>
          </a:p>
        </p:txBody>
      </p:sp>
      <p:sp>
        <p:nvSpPr>
          <p:cNvPr id="1009" name="Google Shape;1009;p10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10" name="Google Shape;1010;p10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011" name="Google Shape;1011;p107"/>
          <p:cNvSpPr txBox="1"/>
          <p:nvPr/>
        </p:nvSpPr>
        <p:spPr>
          <a:xfrm>
            <a:off x="7029450" y="1828800"/>
            <a:ext cx="4629300" cy="224760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180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Number mediation sessions resolved through settlement agreements</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Number of mediation sessions</a:t>
            </a:r>
            <a:endParaRPr b="0" i="0" sz="3600" u="none" cap="none" strike="noStrike">
              <a:solidFill>
                <a:schemeClr val="dk1"/>
              </a:solidFill>
              <a:latin typeface="Calibri"/>
              <a:ea typeface="Calibri"/>
              <a:cs typeface="Calibri"/>
              <a:sym typeface="Calibri"/>
            </a:endParaRPr>
          </a:p>
        </p:txBody>
      </p:sp>
      <p:cxnSp>
        <p:nvCxnSpPr>
          <p:cNvPr id="1012" name="Google Shape;1012;p107"/>
          <p:cNvCxnSpPr/>
          <p:nvPr/>
        </p:nvCxnSpPr>
        <p:spPr>
          <a:xfrm>
            <a:off x="7315200" y="3026961"/>
            <a:ext cx="405780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3725"/>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6" name="Shape 1016"/>
        <p:cNvGrpSpPr/>
        <p:nvPr/>
      </p:nvGrpSpPr>
      <p:grpSpPr>
        <a:xfrm>
          <a:off x="0" y="0"/>
          <a:ext cx="0" cy="0"/>
          <a:chOff x="0" y="0"/>
          <a:chExt cx="0" cy="0"/>
        </a:xfrm>
      </p:grpSpPr>
      <p:sp>
        <p:nvSpPr>
          <p:cNvPr id="1017" name="Google Shape;1017;p108"/>
          <p:cNvSpPr txBox="1"/>
          <p:nvPr>
            <p:ph type="title"/>
          </p:nvPr>
        </p:nvSpPr>
        <p:spPr>
          <a:xfrm>
            <a:off x="1066800" y="77204"/>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Mediations (Indicator 16)</a:t>
            </a:r>
            <a:endParaRPr/>
          </a:p>
        </p:txBody>
      </p:sp>
      <p:sp>
        <p:nvSpPr>
          <p:cNvPr id="1018" name="Google Shape;1018;p108"/>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19" name="Google Shape;1019;p10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020" name="Google Shape;1020;p108" title="Chart"/>
          <p:cNvPicPr preferRelativeResize="0"/>
          <p:nvPr/>
        </p:nvPicPr>
        <p:blipFill rotWithShape="1">
          <a:blip r:embed="rId3">
            <a:alphaModFix/>
          </a:blip>
          <a:srcRect b="0" l="0" r="0" t="0"/>
          <a:stretch/>
        </p:blipFill>
        <p:spPr>
          <a:xfrm>
            <a:off x="422750" y="1673304"/>
            <a:ext cx="7468036" cy="4625790"/>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4" name="Shape 1024"/>
        <p:cNvGrpSpPr/>
        <p:nvPr/>
      </p:nvGrpSpPr>
      <p:grpSpPr>
        <a:xfrm>
          <a:off x="0" y="0"/>
          <a:ext cx="0" cy="0"/>
          <a:chOff x="0" y="0"/>
          <a:chExt cx="0" cy="0"/>
        </a:xfrm>
      </p:grpSpPr>
      <p:sp>
        <p:nvSpPr>
          <p:cNvPr id="1025" name="Google Shape;1025;p109"/>
          <p:cNvSpPr txBox="1"/>
          <p:nvPr>
            <p:ph type="title"/>
          </p:nvPr>
        </p:nvSpPr>
        <p:spPr>
          <a:xfrm>
            <a:off x="11430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Final Reflections/ Q&amp;A</a:t>
            </a:r>
            <a:endParaRPr/>
          </a:p>
        </p:txBody>
      </p:sp>
      <p:sp>
        <p:nvSpPr>
          <p:cNvPr id="1026" name="Google Shape;1026;p109"/>
          <p:cNvSpPr txBox="1"/>
          <p:nvPr>
            <p:ph idx="1" type="body"/>
          </p:nvPr>
        </p:nvSpPr>
        <p:spPr>
          <a:xfrm>
            <a:off x="980850" y="1842275"/>
            <a:ext cx="10382700" cy="4343400"/>
          </a:xfrm>
          <a:prstGeom prst="rect">
            <a:avLst/>
          </a:prstGeom>
          <a:noFill/>
          <a:ln>
            <a:noFill/>
          </a:ln>
        </p:spPr>
        <p:txBody>
          <a:bodyPr anchorCtr="0" anchor="t" bIns="45700" lIns="91425" spcFirstLastPara="1" rIns="91425" wrap="square" tIns="45700">
            <a:normAutofit fontScale="55000" lnSpcReduction="20000"/>
          </a:bodyPr>
          <a:lstStyle/>
          <a:p>
            <a:pPr indent="0" lvl="0" marL="0" rtl="0" algn="l">
              <a:lnSpc>
                <a:spcPct val="90000"/>
              </a:lnSpc>
              <a:spcBef>
                <a:spcPts val="1800"/>
              </a:spcBef>
              <a:spcAft>
                <a:spcPts val="0"/>
              </a:spcAft>
              <a:buSzPct val="102345"/>
              <a:buNone/>
            </a:pPr>
            <a:r>
              <a:rPr lang="en-US" sz="2814"/>
              <a:t>Please take 10-15 Minutes to fill out any additional sections of the feedback form.</a:t>
            </a:r>
            <a:endParaRPr sz="2814"/>
          </a:p>
          <a:p>
            <a:pPr indent="0" lvl="0" marL="0" rtl="0" algn="l">
              <a:lnSpc>
                <a:spcPct val="90000"/>
              </a:lnSpc>
              <a:spcBef>
                <a:spcPts val="1800"/>
              </a:spcBef>
              <a:spcAft>
                <a:spcPts val="0"/>
              </a:spcAft>
              <a:buSzPct val="102345"/>
              <a:buNone/>
            </a:pPr>
            <a:r>
              <a:rPr lang="en-US" sz="2814"/>
              <a:t>If you have any questions, that are unable to be answered today please contact:</a:t>
            </a:r>
            <a:endParaRPr sz="2814"/>
          </a:p>
          <a:p>
            <a:pPr indent="0" lvl="0" marL="0" rtl="0" algn="l">
              <a:lnSpc>
                <a:spcPct val="90000"/>
              </a:lnSpc>
              <a:spcBef>
                <a:spcPts val="1800"/>
              </a:spcBef>
              <a:spcAft>
                <a:spcPts val="0"/>
              </a:spcAft>
              <a:buSzPct val="102345"/>
              <a:buNone/>
            </a:pPr>
            <a:r>
              <a:rPr b="1" lang="en-US" sz="2814" u="sng">
                <a:solidFill>
                  <a:srgbClr val="048A81"/>
                </a:solidFill>
                <a:hlinkClick r:id="rId3">
                  <a:extLst>
                    <a:ext uri="{A12FA001-AC4F-418D-AE19-62706E023703}">
                      <ahyp:hlinkClr val="tx"/>
                    </a:ext>
                  </a:extLst>
                </a:hlinkClick>
              </a:rPr>
              <a:t>Randall.Rapanut@ped.nm.gov</a:t>
            </a:r>
            <a:endParaRPr b="1" sz="2814">
              <a:solidFill>
                <a:srgbClr val="048A81"/>
              </a:solidFill>
            </a:endParaRPr>
          </a:p>
          <a:p>
            <a:pPr indent="0" lvl="0" marL="0" rtl="0" algn="l">
              <a:lnSpc>
                <a:spcPct val="90000"/>
              </a:lnSpc>
              <a:spcBef>
                <a:spcPts val="1800"/>
              </a:spcBef>
              <a:spcAft>
                <a:spcPts val="0"/>
              </a:spcAft>
              <a:buSzPct val="102345"/>
              <a:buNone/>
            </a:pPr>
            <a:r>
              <a:rPr b="1" lang="en-US" sz="2814" u="sng">
                <a:solidFill>
                  <a:srgbClr val="048A81"/>
                </a:solidFill>
              </a:rPr>
              <a:t>Natalie.Campbell@ped.nm.gov</a:t>
            </a:r>
            <a:endParaRPr b="1" sz="2814" u="sng">
              <a:solidFill>
                <a:srgbClr val="048A81"/>
              </a:solidFill>
            </a:endParaRPr>
          </a:p>
          <a:p>
            <a:pPr indent="0" lvl="0" marL="0" rtl="0" algn="l">
              <a:lnSpc>
                <a:spcPct val="90000"/>
              </a:lnSpc>
              <a:spcBef>
                <a:spcPts val="1800"/>
              </a:spcBef>
              <a:spcAft>
                <a:spcPts val="0"/>
              </a:spcAft>
              <a:buSzPct val="102345"/>
              <a:buNone/>
            </a:pPr>
            <a:r>
              <a:rPr b="1" lang="en-US" sz="2814" u="sng">
                <a:solidFill>
                  <a:srgbClr val="048A81"/>
                </a:solidFill>
                <a:hlinkClick r:id="rId4">
                  <a:extLst>
                    <a:ext uri="{A12FA001-AC4F-418D-AE19-62706E023703}">
                      <ahyp:hlinkClr val="tx"/>
                    </a:ext>
                  </a:extLst>
                </a:hlinkClick>
              </a:rPr>
              <a:t>Tamara.Burkett@ped.nm.gov</a:t>
            </a:r>
            <a:endParaRPr b="1" sz="2814">
              <a:solidFill>
                <a:srgbClr val="048A81"/>
              </a:solidFill>
            </a:endParaRPr>
          </a:p>
          <a:p>
            <a:pPr indent="0" lvl="0" marL="0" rtl="0" algn="l">
              <a:lnSpc>
                <a:spcPct val="90000"/>
              </a:lnSpc>
              <a:spcBef>
                <a:spcPts val="1800"/>
              </a:spcBef>
              <a:spcAft>
                <a:spcPts val="0"/>
              </a:spcAft>
              <a:buSzPct val="102345"/>
              <a:buNone/>
            </a:pPr>
            <a:r>
              <a:rPr b="1" lang="en-US" sz="2814" u="sng">
                <a:solidFill>
                  <a:srgbClr val="048A81"/>
                </a:solidFill>
                <a:hlinkClick r:id="rId5">
                  <a:extLst>
                    <a:ext uri="{A12FA001-AC4F-418D-AE19-62706E023703}">
                      <ahyp:hlinkClr val="tx"/>
                    </a:ext>
                  </a:extLst>
                </a:hlinkClick>
              </a:rPr>
              <a:t>Trudy.Cordova@ped.nm.gov</a:t>
            </a:r>
            <a:endParaRPr b="1" sz="2814">
              <a:solidFill>
                <a:srgbClr val="048A81"/>
              </a:solidFill>
            </a:endParaRPr>
          </a:p>
          <a:p>
            <a:pPr indent="0" lvl="0" marL="0" rtl="0" algn="l">
              <a:lnSpc>
                <a:spcPct val="90000"/>
              </a:lnSpc>
              <a:spcBef>
                <a:spcPts val="1800"/>
              </a:spcBef>
              <a:spcAft>
                <a:spcPts val="0"/>
              </a:spcAft>
              <a:buSzPct val="102345"/>
              <a:buNone/>
            </a:pPr>
            <a:r>
              <a:rPr b="1" lang="en-US" sz="2814" u="sng">
                <a:solidFill>
                  <a:srgbClr val="048A81"/>
                </a:solidFill>
                <a:hlinkClick r:id="rId6">
                  <a:extLst>
                    <a:ext uri="{A12FA001-AC4F-418D-AE19-62706E023703}">
                      <ahyp:hlinkClr val="tx"/>
                    </a:ext>
                  </a:extLst>
                </a:hlinkClick>
              </a:rPr>
              <a:t>Liz.schweiger@ped.nm.gov</a:t>
            </a:r>
            <a:endParaRPr b="1" sz="2814">
              <a:solidFill>
                <a:srgbClr val="048A81"/>
              </a:solidFill>
            </a:endParaRPr>
          </a:p>
          <a:p>
            <a:pPr indent="0" lvl="0" marL="0" rtl="0" algn="l">
              <a:lnSpc>
                <a:spcPct val="90000"/>
              </a:lnSpc>
              <a:spcBef>
                <a:spcPts val="1800"/>
              </a:spcBef>
              <a:spcAft>
                <a:spcPts val="0"/>
              </a:spcAft>
              <a:buSzPct val="119999"/>
              <a:buNone/>
            </a:pPr>
            <a:r>
              <a:t/>
            </a:r>
            <a:endParaRPr/>
          </a:p>
          <a:p>
            <a:pPr indent="-228600" lvl="1" marL="914400" rtl="0" algn="l">
              <a:lnSpc>
                <a:spcPct val="90000"/>
              </a:lnSpc>
              <a:spcBef>
                <a:spcPts val="1000"/>
              </a:spcBef>
              <a:spcAft>
                <a:spcPts val="0"/>
              </a:spcAft>
              <a:buSzPct val="104778"/>
              <a:buNone/>
            </a:pPr>
            <a:r>
              <a:rPr b="1" lang="en-US" sz="2748"/>
              <a:t>Thank You for Joining us Today!</a:t>
            </a:r>
            <a:endParaRPr b="1" sz="2748"/>
          </a:p>
          <a:p>
            <a:pPr indent="-228600" lvl="1" marL="914400" rtl="0" algn="l">
              <a:lnSpc>
                <a:spcPct val="90000"/>
              </a:lnSpc>
              <a:spcBef>
                <a:spcPts val="1000"/>
              </a:spcBef>
              <a:spcAft>
                <a:spcPts val="0"/>
              </a:spcAft>
              <a:buSzPct val="104778"/>
              <a:buNone/>
            </a:pPr>
            <a:r>
              <a:t/>
            </a:r>
            <a:endParaRPr b="1" sz="2748"/>
          </a:p>
          <a:p>
            <a:pPr indent="-228600" lvl="1" marL="914400" rtl="0" algn="l">
              <a:lnSpc>
                <a:spcPct val="90000"/>
              </a:lnSpc>
              <a:spcBef>
                <a:spcPts val="1000"/>
              </a:spcBef>
              <a:spcAft>
                <a:spcPts val="0"/>
              </a:spcAft>
              <a:buSzPct val="144000"/>
              <a:buNone/>
            </a:pPr>
            <a:r>
              <a:t/>
            </a:r>
            <a:endParaRPr/>
          </a:p>
          <a:p>
            <a:pPr indent="-228600" lvl="1" marL="914400" rtl="0" algn="l">
              <a:lnSpc>
                <a:spcPct val="90000"/>
              </a:lnSpc>
              <a:spcBef>
                <a:spcPts val="1000"/>
              </a:spcBef>
              <a:spcAft>
                <a:spcPts val="0"/>
              </a:spcAft>
              <a:buSzPct val="144000"/>
              <a:buNone/>
            </a:pPr>
            <a:r>
              <a:t/>
            </a:r>
            <a:endParaRPr/>
          </a:p>
          <a:p>
            <a:pPr indent="-228600" lvl="1" marL="914400" rtl="0" algn="l">
              <a:lnSpc>
                <a:spcPct val="90000"/>
              </a:lnSpc>
              <a:spcBef>
                <a:spcPts val="1000"/>
              </a:spcBef>
              <a:spcAft>
                <a:spcPts val="0"/>
              </a:spcAft>
              <a:buSzPct val="144000"/>
              <a:buNone/>
            </a:pPr>
            <a:r>
              <a:t/>
            </a:r>
            <a:endParaRPr/>
          </a:p>
        </p:txBody>
      </p:sp>
      <p:sp>
        <p:nvSpPr>
          <p:cNvPr id="1027" name="Google Shape;1027;p10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28" name="Google Shape;1028;p10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1029" name="Google Shape;1029;p109"/>
          <p:cNvPicPr preferRelativeResize="0"/>
          <p:nvPr/>
        </p:nvPicPr>
        <p:blipFill rotWithShape="1">
          <a:blip r:embed="rId7">
            <a:alphaModFix/>
          </a:blip>
          <a:srcRect b="0" l="0" r="0" t="0"/>
          <a:stretch/>
        </p:blipFill>
        <p:spPr>
          <a:xfrm>
            <a:off x="7150800" y="248369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0784"/>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47"/>
          <p:cNvSpPr txBox="1"/>
          <p:nvPr>
            <p:ph type="title"/>
          </p:nvPr>
        </p:nvSpPr>
        <p:spPr>
          <a:xfrm>
            <a:off x="1295400" y="255134"/>
            <a:ext cx="9601200" cy="10368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000"/>
              <a:buNone/>
            </a:pPr>
            <a:r>
              <a:rPr lang="en-US" sz="3700"/>
              <a:t>Meeting Objectives &amp; Goals</a:t>
            </a:r>
            <a:endParaRPr/>
          </a:p>
        </p:txBody>
      </p:sp>
      <p:sp>
        <p:nvSpPr>
          <p:cNvPr id="348" name="Google Shape;348;p4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rmAutofit/>
          </a:bodyPr>
          <a:lstStyle/>
          <a:p>
            <a:pPr indent="0" lvl="0" marL="0" marR="0" rtl="0" algn="r">
              <a:lnSpc>
                <a:spcPct val="90000"/>
              </a:lnSpc>
              <a:spcBef>
                <a:spcPts val="0"/>
              </a:spcBef>
              <a:spcAft>
                <a:spcPts val="600"/>
              </a:spcAft>
              <a:buClr>
                <a:srgbClr val="000000"/>
              </a:buClr>
              <a:buSzPts val="1100"/>
              <a:buFont typeface="Arial"/>
              <a:buNone/>
            </a:pPr>
            <a:fld id="{00000000-1234-1234-1234-123412341234}" type="slidenum">
              <a:rPr lang="en-US" sz="700"/>
              <a:t>‹#›</a:t>
            </a:fld>
            <a:endParaRPr sz="700"/>
          </a:p>
        </p:txBody>
      </p:sp>
      <p:sp>
        <p:nvSpPr>
          <p:cNvPr id="349" name="Google Shape;349;p4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600"/>
              </a:spcAft>
              <a:buSzPts val="1400"/>
              <a:buNone/>
            </a:pPr>
            <a:r>
              <a:rPr lang="en-US"/>
              <a:t>Investing for tomorrow, delivering today.</a:t>
            </a:r>
            <a:endParaRPr/>
          </a:p>
        </p:txBody>
      </p:sp>
      <p:sp>
        <p:nvSpPr>
          <p:cNvPr id="350" name="Google Shape;350;p47"/>
          <p:cNvSpPr txBox="1"/>
          <p:nvPr/>
        </p:nvSpPr>
        <p:spPr>
          <a:xfrm>
            <a:off x="1152050" y="1945450"/>
            <a:ext cx="4586400" cy="4249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sp>
        <p:nvSpPr>
          <p:cNvPr id="351" name="Google Shape;351;p47"/>
          <p:cNvSpPr txBox="1"/>
          <p:nvPr/>
        </p:nvSpPr>
        <p:spPr>
          <a:xfrm>
            <a:off x="918475" y="2604925"/>
            <a:ext cx="4711500" cy="3431400"/>
          </a:xfrm>
          <a:prstGeom prst="rect">
            <a:avLst/>
          </a:prstGeom>
          <a:solidFill>
            <a:srgbClr val="D0E0E3"/>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342900" lvl="0" marL="457200" marR="0" rtl="0" algn="l">
              <a:lnSpc>
                <a:spcPct val="90000"/>
              </a:lnSpc>
              <a:spcBef>
                <a:spcPts val="0"/>
              </a:spcBef>
              <a:spcAft>
                <a:spcPts val="0"/>
              </a:spcAft>
              <a:buClr>
                <a:schemeClr val="dk2"/>
              </a:buClr>
              <a:buSzPts val="1800"/>
              <a:buFont typeface="Calibri"/>
              <a:buChar char="●"/>
            </a:pPr>
            <a:r>
              <a:rPr b="0" i="0" lang="en-US" sz="1800" u="none" cap="none" strike="noStrike">
                <a:solidFill>
                  <a:schemeClr val="dk2"/>
                </a:solidFill>
                <a:latin typeface="Calibri"/>
                <a:ea typeface="Calibri"/>
                <a:cs typeface="Calibri"/>
                <a:sym typeface="Calibri"/>
              </a:rPr>
              <a:t>Allow stakeholders to share feedback based on data and ideas for improving outcomes for students with disabilities.</a:t>
            </a:r>
            <a:endParaRPr b="0" i="0" sz="1600" u="none" cap="none" strike="noStrike">
              <a:solidFill>
                <a:schemeClr val="dk2"/>
              </a:solidFill>
              <a:latin typeface="Calibri"/>
              <a:ea typeface="Calibri"/>
              <a:cs typeface="Calibri"/>
              <a:sym typeface="Calibri"/>
            </a:endParaRPr>
          </a:p>
          <a:p>
            <a:pPr indent="-342900" lvl="0" marL="457200" marR="0" rtl="0" algn="l">
              <a:lnSpc>
                <a:spcPct val="90000"/>
              </a:lnSpc>
              <a:spcBef>
                <a:spcPts val="0"/>
              </a:spcBef>
              <a:spcAft>
                <a:spcPts val="0"/>
              </a:spcAft>
              <a:buClr>
                <a:schemeClr val="dk2"/>
              </a:buClr>
              <a:buSzPts val="1800"/>
              <a:buFont typeface="Calibri"/>
              <a:buChar char="●"/>
            </a:pPr>
            <a:r>
              <a:rPr b="0" i="0" lang="en-US" sz="1800" u="none" cap="none" strike="noStrike">
                <a:solidFill>
                  <a:schemeClr val="dk2"/>
                </a:solidFill>
                <a:latin typeface="Calibri"/>
                <a:ea typeface="Calibri"/>
                <a:cs typeface="Calibri"/>
                <a:sym typeface="Calibri"/>
              </a:rPr>
              <a:t>The state will record feedback and share with internal stakeholders that have a role in decision making.</a:t>
            </a:r>
            <a:endParaRPr b="0" i="0" sz="1800" u="none" cap="none" strike="noStrike">
              <a:solidFill>
                <a:schemeClr val="dk2"/>
              </a:solidFill>
              <a:latin typeface="Calibri"/>
              <a:ea typeface="Calibri"/>
              <a:cs typeface="Calibri"/>
              <a:sym typeface="Calibri"/>
            </a:endParaRPr>
          </a:p>
          <a:p>
            <a:pPr indent="-342900" lvl="0" marL="457200" marR="0" rtl="0" algn="l">
              <a:lnSpc>
                <a:spcPct val="90000"/>
              </a:lnSpc>
              <a:spcBef>
                <a:spcPts val="0"/>
              </a:spcBef>
              <a:spcAft>
                <a:spcPts val="0"/>
              </a:spcAft>
              <a:buClr>
                <a:schemeClr val="dk2"/>
              </a:buClr>
              <a:buSzPts val="1800"/>
              <a:buFont typeface="Calibri"/>
              <a:buChar char="●"/>
            </a:pPr>
            <a:r>
              <a:rPr b="0" i="0" lang="en-US" sz="1800" u="none" cap="none" strike="noStrike">
                <a:solidFill>
                  <a:schemeClr val="dk2"/>
                </a:solidFill>
                <a:latin typeface="Calibri"/>
                <a:ea typeface="Calibri"/>
                <a:cs typeface="Calibri"/>
                <a:sym typeface="Calibri"/>
              </a:rPr>
              <a:t>By the end this meeting, we would like actionable feedback that will allow the OSE to make meaningful change and set new state targets.</a:t>
            </a:r>
            <a:endParaRPr b="0" i="0" sz="2600" u="none" cap="none" strike="noStrike">
              <a:solidFill>
                <a:srgbClr val="3A3D4B"/>
              </a:solidFill>
              <a:latin typeface="Calibri"/>
              <a:ea typeface="Calibri"/>
              <a:cs typeface="Calibri"/>
              <a:sym typeface="Calibri"/>
            </a:endParaRPr>
          </a:p>
        </p:txBody>
      </p:sp>
      <p:sp>
        <p:nvSpPr>
          <p:cNvPr id="352" name="Google Shape;352;p47"/>
          <p:cNvSpPr txBox="1"/>
          <p:nvPr/>
        </p:nvSpPr>
        <p:spPr>
          <a:xfrm>
            <a:off x="6026550" y="2574025"/>
            <a:ext cx="4711500" cy="3493200"/>
          </a:xfrm>
          <a:prstGeom prst="rect">
            <a:avLst/>
          </a:prstGeom>
          <a:solidFill>
            <a:srgbClr val="FCE5CD"/>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rgbClr val="000000"/>
              </a:buClr>
              <a:buSzPts val="2000"/>
              <a:buFont typeface="Arial"/>
              <a:buNone/>
            </a:pPr>
            <a:r>
              <a:rPr b="0" i="0" lang="en-US" sz="2000" u="none" cap="none" strike="noStrike">
                <a:solidFill>
                  <a:schemeClr val="dk2"/>
                </a:solidFill>
                <a:latin typeface="Calibri"/>
                <a:ea typeface="Calibri"/>
                <a:cs typeface="Calibri"/>
                <a:sym typeface="Calibri"/>
              </a:rPr>
              <a:t>Stakeholders will  have provided feedback on the following:</a:t>
            </a:r>
            <a:endParaRPr b="0" i="0" sz="2000" u="none" cap="none" strike="noStrike">
              <a:solidFill>
                <a:schemeClr val="dk2"/>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ts val="2000"/>
              <a:buFont typeface="Arial"/>
              <a:buNone/>
            </a:pPr>
            <a:r>
              <a:t/>
            </a:r>
            <a:endParaRPr b="0" i="0" sz="2000" u="none" cap="none" strike="noStrike">
              <a:solidFill>
                <a:schemeClr val="dk2"/>
              </a:solidFill>
              <a:latin typeface="Calibri"/>
              <a:ea typeface="Calibri"/>
              <a:cs typeface="Calibri"/>
              <a:sym typeface="Calibri"/>
            </a:endParaRPr>
          </a:p>
          <a:p>
            <a:pPr indent="-355600" lvl="0" marL="457200" marR="0" rtl="0" algn="l">
              <a:lnSpc>
                <a:spcPct val="90000"/>
              </a:lnSpc>
              <a:spcBef>
                <a:spcPts val="0"/>
              </a:spcBef>
              <a:spcAft>
                <a:spcPts val="0"/>
              </a:spcAft>
              <a:buClr>
                <a:schemeClr val="dk2"/>
              </a:buClr>
              <a:buSzPts val="2000"/>
              <a:buFont typeface="Calibri"/>
              <a:buChar char="●"/>
            </a:pPr>
            <a:r>
              <a:rPr b="0" i="0" lang="en-US" sz="2000" u="none" cap="none" strike="noStrike">
                <a:solidFill>
                  <a:schemeClr val="dk2"/>
                </a:solidFill>
                <a:latin typeface="Calibri"/>
                <a:ea typeface="Calibri"/>
                <a:cs typeface="Calibri"/>
                <a:sym typeface="Calibri"/>
              </a:rPr>
              <a:t>Target setting for SPP/APR indicators</a:t>
            </a:r>
            <a:endParaRPr b="0" i="0" sz="2000" u="none" cap="none" strike="noStrike">
              <a:solidFill>
                <a:schemeClr val="dk2"/>
              </a:solidFill>
              <a:latin typeface="Calibri"/>
              <a:ea typeface="Calibri"/>
              <a:cs typeface="Calibri"/>
              <a:sym typeface="Calibri"/>
            </a:endParaRPr>
          </a:p>
          <a:p>
            <a:pPr indent="-355600" lvl="0" marL="457200" marR="0" rtl="0" algn="l">
              <a:lnSpc>
                <a:spcPct val="90000"/>
              </a:lnSpc>
              <a:spcBef>
                <a:spcPts val="0"/>
              </a:spcBef>
              <a:spcAft>
                <a:spcPts val="0"/>
              </a:spcAft>
              <a:buClr>
                <a:schemeClr val="dk2"/>
              </a:buClr>
              <a:buSzPts val="2000"/>
              <a:buFont typeface="Calibri"/>
              <a:buChar char="●"/>
            </a:pPr>
            <a:r>
              <a:rPr b="0" i="0" lang="en-US" sz="2000" u="none" cap="none" strike="noStrike">
                <a:solidFill>
                  <a:schemeClr val="dk2"/>
                </a:solidFill>
                <a:latin typeface="Calibri"/>
                <a:ea typeface="Calibri"/>
                <a:cs typeface="Calibri"/>
                <a:sym typeface="Calibri"/>
              </a:rPr>
              <a:t>Analyzing SPP/APR data </a:t>
            </a:r>
            <a:endParaRPr b="0" i="0" sz="1800" u="none" cap="none" strike="noStrike">
              <a:solidFill>
                <a:schemeClr val="dk2"/>
              </a:solidFill>
              <a:latin typeface="Calibri"/>
              <a:ea typeface="Calibri"/>
              <a:cs typeface="Calibri"/>
              <a:sym typeface="Calibri"/>
            </a:endParaRPr>
          </a:p>
          <a:p>
            <a:pPr indent="-355600" lvl="0" marL="457200" marR="0" rtl="0" algn="l">
              <a:lnSpc>
                <a:spcPct val="90000"/>
              </a:lnSpc>
              <a:spcBef>
                <a:spcPts val="0"/>
              </a:spcBef>
              <a:spcAft>
                <a:spcPts val="0"/>
              </a:spcAft>
              <a:buClr>
                <a:schemeClr val="dk2"/>
              </a:buClr>
              <a:buSzPts val="2000"/>
              <a:buFont typeface="Calibri"/>
              <a:buChar char="●"/>
            </a:pPr>
            <a:r>
              <a:rPr b="0" i="0" lang="en-US" sz="2000" u="none" cap="none" strike="noStrike">
                <a:solidFill>
                  <a:schemeClr val="dk2"/>
                </a:solidFill>
                <a:latin typeface="Calibri"/>
                <a:ea typeface="Calibri"/>
                <a:cs typeface="Calibri"/>
                <a:sym typeface="Calibri"/>
              </a:rPr>
              <a:t>Providing strategies for improving outcomes for children and youth with disabilities,  </a:t>
            </a:r>
            <a:endParaRPr b="0" i="0" sz="1800" u="none" cap="none" strike="noStrike">
              <a:solidFill>
                <a:schemeClr val="dk2"/>
              </a:solidFill>
              <a:latin typeface="Calibri"/>
              <a:ea typeface="Calibri"/>
              <a:cs typeface="Calibri"/>
              <a:sym typeface="Calibri"/>
            </a:endParaRPr>
          </a:p>
          <a:p>
            <a:pPr indent="-355600" lvl="0" marL="457200" marR="0" rtl="0" algn="l">
              <a:lnSpc>
                <a:spcPct val="90000"/>
              </a:lnSpc>
              <a:spcBef>
                <a:spcPts val="0"/>
              </a:spcBef>
              <a:spcAft>
                <a:spcPts val="0"/>
              </a:spcAft>
              <a:buClr>
                <a:schemeClr val="dk2"/>
              </a:buClr>
              <a:buSzPts val="2000"/>
              <a:buFont typeface="Calibri"/>
              <a:buChar char="●"/>
            </a:pPr>
            <a:r>
              <a:rPr b="0" i="0" lang="en-US" sz="2000" u="none" cap="none" strike="noStrike">
                <a:solidFill>
                  <a:schemeClr val="dk2"/>
                </a:solidFill>
                <a:latin typeface="Calibri"/>
                <a:ea typeface="Calibri"/>
                <a:cs typeface="Calibri"/>
                <a:sym typeface="Calibri"/>
              </a:rPr>
              <a:t> Evaluated the progress the State is making</a:t>
            </a:r>
            <a:endParaRPr b="0" i="0" sz="2000" u="none" cap="none" strike="noStrike">
              <a:solidFill>
                <a:schemeClr val="dk2"/>
              </a:solidFill>
              <a:latin typeface="Calibri"/>
              <a:ea typeface="Calibri"/>
              <a:cs typeface="Calibri"/>
              <a:sym typeface="Calibri"/>
            </a:endParaRPr>
          </a:p>
        </p:txBody>
      </p:sp>
      <p:sp>
        <p:nvSpPr>
          <p:cNvPr id="353" name="Google Shape;353;p47"/>
          <p:cNvSpPr txBox="1"/>
          <p:nvPr/>
        </p:nvSpPr>
        <p:spPr>
          <a:xfrm>
            <a:off x="918475" y="1780275"/>
            <a:ext cx="4711500" cy="793800"/>
          </a:xfrm>
          <a:prstGeom prst="rect">
            <a:avLst/>
          </a:prstGeom>
          <a:solidFill>
            <a:srgbClr val="1D7E75"/>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chemeClr val="lt2"/>
                </a:solidFill>
                <a:latin typeface="Calibri"/>
                <a:ea typeface="Calibri"/>
                <a:cs typeface="Calibri"/>
                <a:sym typeface="Calibri"/>
              </a:rPr>
              <a:t>Meeting Goals and Objectives</a:t>
            </a:r>
            <a:endParaRPr b="1" i="0" sz="2600" u="none" cap="none" strike="noStrike">
              <a:solidFill>
                <a:schemeClr val="lt2"/>
              </a:solidFill>
              <a:latin typeface="Calibri"/>
              <a:ea typeface="Calibri"/>
              <a:cs typeface="Calibri"/>
              <a:sym typeface="Calibri"/>
            </a:endParaRPr>
          </a:p>
        </p:txBody>
      </p:sp>
      <p:sp>
        <p:nvSpPr>
          <p:cNvPr id="354" name="Google Shape;354;p47"/>
          <p:cNvSpPr txBox="1"/>
          <p:nvPr/>
        </p:nvSpPr>
        <p:spPr>
          <a:xfrm>
            <a:off x="6026550" y="1780275"/>
            <a:ext cx="4711500" cy="793800"/>
          </a:xfrm>
          <a:prstGeom prst="rect">
            <a:avLst/>
          </a:prstGeom>
          <a:solidFill>
            <a:srgbClr val="FF9900"/>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333333"/>
                </a:solidFill>
                <a:latin typeface="Calibri"/>
                <a:ea typeface="Calibri"/>
                <a:cs typeface="Calibri"/>
                <a:sym typeface="Calibri"/>
              </a:rPr>
              <a:t>By the End of Today’s Meeting</a:t>
            </a:r>
            <a:endParaRPr b="1" i="0" sz="2700" u="none" cap="none" strike="noStrike">
              <a:solidFill>
                <a:srgbClr val="333333"/>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4" name="Shape 1034"/>
        <p:cNvGrpSpPr/>
        <p:nvPr/>
      </p:nvGrpSpPr>
      <p:grpSpPr>
        <a:xfrm>
          <a:off x="0" y="0"/>
          <a:ext cx="0" cy="0"/>
          <a:chOff x="0" y="0"/>
          <a:chExt cx="0" cy="0"/>
        </a:xfrm>
      </p:grpSpPr>
      <p:sp>
        <p:nvSpPr>
          <p:cNvPr id="1035" name="Google Shape;1035;p110"/>
          <p:cNvSpPr txBox="1"/>
          <p:nvPr>
            <p:ph type="title"/>
          </p:nvPr>
        </p:nvSpPr>
        <p:spPr>
          <a:xfrm>
            <a:off x="162232" y="243609"/>
            <a:ext cx="11901949" cy="10368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b="1" lang="en-US" sz="3600"/>
              <a:t>Questions</a:t>
            </a:r>
            <a:endParaRPr b="1" sz="3600"/>
          </a:p>
        </p:txBody>
      </p:sp>
      <p:pic>
        <p:nvPicPr>
          <p:cNvPr id="1036" name="Google Shape;1036;p110"/>
          <p:cNvPicPr preferRelativeResize="0"/>
          <p:nvPr/>
        </p:nvPicPr>
        <p:blipFill rotWithShape="1">
          <a:blip r:embed="rId3">
            <a:alphaModFix/>
          </a:blip>
          <a:srcRect b="0" l="0" r="0" t="0"/>
          <a:stretch/>
        </p:blipFill>
        <p:spPr>
          <a:xfrm>
            <a:off x="2974350" y="1921000"/>
            <a:ext cx="6243300" cy="3904613"/>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sp>
        <p:nvSpPr>
          <p:cNvPr id="1037" name="Google Shape;1037;p11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2" name="Shape 1042"/>
        <p:cNvGrpSpPr/>
        <p:nvPr/>
      </p:nvGrpSpPr>
      <p:grpSpPr>
        <a:xfrm>
          <a:off x="0" y="0"/>
          <a:ext cx="0" cy="0"/>
          <a:chOff x="0" y="0"/>
          <a:chExt cx="0" cy="0"/>
        </a:xfrm>
      </p:grpSpPr>
      <p:sp>
        <p:nvSpPr>
          <p:cNvPr id="1043" name="Google Shape;1043;p111"/>
          <p:cNvSpPr txBox="1"/>
          <p:nvPr>
            <p:ph idx="1" type="body"/>
          </p:nvPr>
        </p:nvSpPr>
        <p:spPr>
          <a:xfrm>
            <a:off x="1295400" y="1828800"/>
            <a:ext cx="9601200" cy="43434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1800"/>
              </a:spcBef>
              <a:spcAft>
                <a:spcPts val="0"/>
              </a:spcAft>
              <a:buSzPts val="1800"/>
              <a:buNone/>
            </a:pPr>
            <a:r>
              <a:rPr b="1" lang="en-US" sz="7600"/>
              <a:t>Graphs and Tables</a:t>
            </a:r>
            <a:endParaRPr b="1" sz="7600"/>
          </a:p>
        </p:txBody>
      </p:sp>
      <p:sp>
        <p:nvSpPr>
          <p:cNvPr id="1044" name="Google Shape;1044;p11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8" name="Shape 1048"/>
        <p:cNvGrpSpPr/>
        <p:nvPr/>
      </p:nvGrpSpPr>
      <p:grpSpPr>
        <a:xfrm>
          <a:off x="0" y="0"/>
          <a:ext cx="0" cy="0"/>
          <a:chOff x="0" y="0"/>
          <a:chExt cx="0" cy="0"/>
        </a:xfrm>
      </p:grpSpPr>
      <p:sp>
        <p:nvSpPr>
          <p:cNvPr id="1049" name="Google Shape;1049;p112"/>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Graduation Rates (Indicator 1)</a:t>
            </a:r>
            <a:endParaRPr/>
          </a:p>
        </p:txBody>
      </p:sp>
      <p:sp>
        <p:nvSpPr>
          <p:cNvPr id="1050" name="Google Shape;1050;p11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051" name="Google Shape;1051;p112" title="Chart"/>
          <p:cNvPicPr preferRelativeResize="0"/>
          <p:nvPr/>
        </p:nvPicPr>
        <p:blipFill rotWithShape="1">
          <a:blip r:embed="rId3">
            <a:alphaModFix/>
          </a:blip>
          <a:srcRect b="0" l="0" r="0" t="0"/>
          <a:stretch/>
        </p:blipFill>
        <p:spPr>
          <a:xfrm>
            <a:off x="1740475" y="2367750"/>
            <a:ext cx="8402352" cy="4281449"/>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5" name="Shape 1055"/>
        <p:cNvGrpSpPr/>
        <p:nvPr/>
      </p:nvGrpSpPr>
      <p:grpSpPr>
        <a:xfrm>
          <a:off x="0" y="0"/>
          <a:ext cx="0" cy="0"/>
          <a:chOff x="0" y="0"/>
          <a:chExt cx="0" cy="0"/>
        </a:xfrm>
      </p:grpSpPr>
      <p:sp>
        <p:nvSpPr>
          <p:cNvPr id="1056" name="Google Shape;1056;p113"/>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Graduation Rates (Indicator 2)</a:t>
            </a:r>
            <a:endParaRPr/>
          </a:p>
        </p:txBody>
      </p:sp>
      <p:sp>
        <p:nvSpPr>
          <p:cNvPr id="1057" name="Google Shape;1057;p11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58" name="Google Shape;1058;p11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059" name="Google Shape;1059;p113" title="Chart"/>
          <p:cNvPicPr preferRelativeResize="0"/>
          <p:nvPr/>
        </p:nvPicPr>
        <p:blipFill rotWithShape="1">
          <a:blip r:embed="rId3">
            <a:alphaModFix/>
          </a:blip>
          <a:srcRect b="0" l="0" r="0" t="0"/>
          <a:stretch/>
        </p:blipFill>
        <p:spPr>
          <a:xfrm>
            <a:off x="2522525" y="1756300"/>
            <a:ext cx="7459727" cy="4618700"/>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4" name="Shape 1064"/>
        <p:cNvGrpSpPr/>
        <p:nvPr/>
      </p:nvGrpSpPr>
      <p:grpSpPr>
        <a:xfrm>
          <a:off x="0" y="0"/>
          <a:ext cx="0" cy="0"/>
          <a:chOff x="0" y="0"/>
          <a:chExt cx="0" cy="0"/>
        </a:xfrm>
      </p:grpSpPr>
      <p:sp>
        <p:nvSpPr>
          <p:cNvPr id="1065" name="Google Shape;1065;p11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1, 2</a:t>
            </a:r>
            <a:endParaRPr/>
          </a:p>
        </p:txBody>
      </p:sp>
      <p:sp>
        <p:nvSpPr>
          <p:cNvPr id="1066" name="Google Shape;1066;p11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067" name="Google Shape;1067;p114"/>
          <p:cNvGraphicFramePr/>
          <p:nvPr/>
        </p:nvGraphicFramePr>
        <p:xfrm>
          <a:off x="1366200" y="2266450"/>
          <a:ext cx="3000000" cy="3000000"/>
        </p:xfrm>
        <a:graphic>
          <a:graphicData uri="http://schemas.openxmlformats.org/drawingml/2006/table">
            <a:tbl>
              <a:tblPr>
                <a:noFill/>
                <a:tableStyleId>{DE4229C6-5EA3-422D-A6AA-D7E92D4942A1}</a:tableStyleId>
              </a:tblPr>
              <a:tblGrid>
                <a:gridCol w="1165825"/>
                <a:gridCol w="1628725"/>
                <a:gridCol w="1628725"/>
                <a:gridCol w="1628725"/>
                <a:gridCol w="1628725"/>
                <a:gridCol w="1628725"/>
              </a:tblGrid>
              <a:tr h="228600">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38125">
                <a:tc>
                  <a:txBody>
                    <a:bodyPr/>
                    <a:lstStyle/>
                    <a:p>
                      <a:pPr indent="0" lvl="0" marL="0" marR="0" rtl="0" algn="l">
                        <a:lnSpc>
                          <a:spcPct val="115000"/>
                        </a:lnSpc>
                        <a:spcBef>
                          <a:spcPts val="0"/>
                        </a:spcBef>
                        <a:spcAft>
                          <a:spcPts val="0"/>
                        </a:spcAft>
                        <a:buClr>
                          <a:srgbClr val="000000"/>
                        </a:buClr>
                        <a:buSzPts val="2000"/>
                        <a:buFont typeface="Arial"/>
                        <a:buNone/>
                      </a:pPr>
                      <a:r>
                        <a:rPr lang="en-US" sz="2000" u="none" cap="none" strike="noStrike"/>
                        <a:t>Target &gt;=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74.83%</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76.33%</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78.33%</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80.83%</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graphicFrame>
        <p:nvGraphicFramePr>
          <p:cNvPr id="1068" name="Google Shape;1068;p114"/>
          <p:cNvGraphicFramePr/>
          <p:nvPr/>
        </p:nvGraphicFramePr>
        <p:xfrm>
          <a:off x="1366175" y="4451225"/>
          <a:ext cx="3000000" cy="3000000"/>
        </p:xfrm>
        <a:graphic>
          <a:graphicData uri="http://schemas.openxmlformats.org/drawingml/2006/table">
            <a:tbl>
              <a:tblPr>
                <a:noFill/>
                <a:tableStyleId>{DE4229C6-5EA3-422D-A6AA-D7E92D4942A1}</a:tableStyleId>
              </a:tblPr>
              <a:tblGrid>
                <a:gridCol w="1165825"/>
                <a:gridCol w="1628725"/>
                <a:gridCol w="1628725"/>
                <a:gridCol w="1628725"/>
                <a:gridCol w="1628750"/>
                <a:gridCol w="1628750"/>
              </a:tblGrid>
              <a:tr h="513025">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722700">
                <a:tc>
                  <a:txBody>
                    <a:bodyPr/>
                    <a:lstStyle/>
                    <a:p>
                      <a:pPr indent="0" lvl="0" marL="0" marR="0" rtl="0" algn="l">
                        <a:lnSpc>
                          <a:spcPct val="115000"/>
                        </a:lnSpc>
                        <a:spcBef>
                          <a:spcPts val="0"/>
                        </a:spcBef>
                        <a:spcAft>
                          <a:spcPts val="0"/>
                        </a:spcAft>
                        <a:buClr>
                          <a:schemeClr val="dk2"/>
                        </a:buClr>
                        <a:buSzPts val="1100"/>
                        <a:buFont typeface="Arial"/>
                        <a:buNone/>
                      </a:pPr>
                      <a:r>
                        <a:rPr lang="en-US" sz="2000" u="none" cap="none" strike="noStrike">
                          <a:solidFill>
                            <a:schemeClr val="dk2"/>
                          </a:solidFill>
                        </a:rPr>
                        <a:t>Target &gt;=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21.75%</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20.75%</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19.75%</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18.75%</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1069" name="Google Shape;1069;p114"/>
          <p:cNvSpPr txBox="1"/>
          <p:nvPr/>
        </p:nvSpPr>
        <p:spPr>
          <a:xfrm>
            <a:off x="1338025" y="1757600"/>
            <a:ext cx="2109000" cy="430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3A3D4B"/>
                </a:solidFill>
                <a:latin typeface="Calibri"/>
                <a:ea typeface="Calibri"/>
                <a:cs typeface="Calibri"/>
                <a:sym typeface="Calibri"/>
              </a:rPr>
              <a:t>Indicator 1:</a:t>
            </a:r>
            <a:endParaRPr b="1" i="0" sz="2400" u="none" cap="none" strike="noStrike">
              <a:solidFill>
                <a:srgbClr val="3A3D4B"/>
              </a:solidFill>
              <a:latin typeface="Calibri"/>
              <a:ea typeface="Calibri"/>
              <a:cs typeface="Calibri"/>
              <a:sym typeface="Calibri"/>
            </a:endParaRPr>
          </a:p>
        </p:txBody>
      </p:sp>
      <p:sp>
        <p:nvSpPr>
          <p:cNvPr id="1070" name="Google Shape;1070;p114"/>
          <p:cNvSpPr txBox="1"/>
          <p:nvPr/>
        </p:nvSpPr>
        <p:spPr>
          <a:xfrm>
            <a:off x="1338025" y="3894375"/>
            <a:ext cx="2109000" cy="430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3A3D4B"/>
                </a:solidFill>
                <a:latin typeface="Calibri"/>
                <a:ea typeface="Calibri"/>
                <a:cs typeface="Calibri"/>
                <a:sym typeface="Calibri"/>
              </a:rPr>
              <a:t>Indicator 2:</a:t>
            </a:r>
            <a:endParaRPr b="1" i="0" sz="2400" u="none" cap="none" strike="noStrike">
              <a:solidFill>
                <a:srgbClr val="3A3D4B"/>
              </a:solidFill>
              <a:latin typeface="Calibri"/>
              <a:ea typeface="Calibri"/>
              <a:cs typeface="Calibri"/>
              <a:sym typeface="Calibri"/>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4" name="Shape 1074"/>
        <p:cNvGrpSpPr/>
        <p:nvPr/>
      </p:nvGrpSpPr>
      <p:grpSpPr>
        <a:xfrm>
          <a:off x="0" y="0"/>
          <a:ext cx="0" cy="0"/>
          <a:chOff x="0" y="0"/>
          <a:chExt cx="0" cy="0"/>
        </a:xfrm>
      </p:grpSpPr>
      <p:sp>
        <p:nvSpPr>
          <p:cNvPr id="1075" name="Google Shape;1075;p115"/>
          <p:cNvSpPr txBox="1"/>
          <p:nvPr>
            <p:ph type="title"/>
          </p:nvPr>
        </p:nvSpPr>
        <p:spPr>
          <a:xfrm>
            <a:off x="999067"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14A)</a:t>
            </a:r>
            <a:endParaRPr/>
          </a:p>
        </p:txBody>
      </p:sp>
      <p:sp>
        <p:nvSpPr>
          <p:cNvPr id="1076" name="Google Shape;1076;p11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077" name="Google Shape;1077;p115"/>
          <p:cNvSpPr txBox="1"/>
          <p:nvPr/>
        </p:nvSpPr>
        <p:spPr>
          <a:xfrm>
            <a:off x="908951" y="6213754"/>
            <a:ext cx="10058400" cy="716400"/>
          </a:xfrm>
          <a:prstGeom prst="rect">
            <a:avLst/>
          </a:prstGeom>
          <a:noFill/>
          <a:ln>
            <a:noFill/>
          </a:ln>
        </p:spPr>
        <p:txBody>
          <a:bodyPr anchorCtr="0" anchor="t" bIns="45700" lIns="91425" spcFirstLastPara="1" rIns="91425" wrap="square" tIns="45700">
            <a:normAutofit lnSpcReduction="10000"/>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Re-established targets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pic>
        <p:nvPicPr>
          <p:cNvPr id="1078" name="Google Shape;1078;p115" title="Chart"/>
          <p:cNvPicPr preferRelativeResize="0"/>
          <p:nvPr/>
        </p:nvPicPr>
        <p:blipFill rotWithShape="1">
          <a:blip r:embed="rId3">
            <a:alphaModFix/>
          </a:blip>
          <a:srcRect b="0" l="0" r="0" t="0"/>
          <a:stretch/>
        </p:blipFill>
        <p:spPr>
          <a:xfrm>
            <a:off x="1954775" y="1666676"/>
            <a:ext cx="8941824" cy="4601906"/>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2" name="Shape 1082"/>
        <p:cNvGrpSpPr/>
        <p:nvPr/>
      </p:nvGrpSpPr>
      <p:grpSpPr>
        <a:xfrm>
          <a:off x="0" y="0"/>
          <a:ext cx="0" cy="0"/>
          <a:chOff x="0" y="0"/>
          <a:chExt cx="0" cy="0"/>
        </a:xfrm>
      </p:grpSpPr>
      <p:sp>
        <p:nvSpPr>
          <p:cNvPr id="1083" name="Google Shape;1083;p116"/>
          <p:cNvSpPr txBox="1"/>
          <p:nvPr>
            <p:ph type="title"/>
          </p:nvPr>
        </p:nvSpPr>
        <p:spPr>
          <a:xfrm>
            <a:off x="999067"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14B)</a:t>
            </a:r>
            <a:endParaRPr/>
          </a:p>
        </p:txBody>
      </p:sp>
      <p:sp>
        <p:nvSpPr>
          <p:cNvPr id="1084" name="Google Shape;1084;p11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085" name="Google Shape;1085;p116"/>
          <p:cNvSpPr txBox="1"/>
          <p:nvPr/>
        </p:nvSpPr>
        <p:spPr>
          <a:xfrm>
            <a:off x="424026" y="6170904"/>
            <a:ext cx="10058400" cy="716400"/>
          </a:xfrm>
          <a:prstGeom prst="rect">
            <a:avLst/>
          </a:prstGeom>
          <a:noFill/>
          <a:ln>
            <a:noFill/>
          </a:ln>
        </p:spPr>
        <p:txBody>
          <a:bodyPr anchorCtr="0" anchor="t" bIns="45700" lIns="91425" spcFirstLastPara="1" rIns="91425" wrap="square" tIns="45700">
            <a:normAutofit lnSpcReduction="10000"/>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Re-established targets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pic>
        <p:nvPicPr>
          <p:cNvPr id="1086" name="Google Shape;1086;p116" title="Chart"/>
          <p:cNvPicPr preferRelativeResize="0"/>
          <p:nvPr/>
        </p:nvPicPr>
        <p:blipFill rotWithShape="1">
          <a:blip r:embed="rId3">
            <a:alphaModFix/>
          </a:blip>
          <a:srcRect b="0" l="0" r="0" t="0"/>
          <a:stretch/>
        </p:blipFill>
        <p:spPr>
          <a:xfrm>
            <a:off x="1514775" y="1575700"/>
            <a:ext cx="8911898" cy="4595200"/>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0" name="Shape 1090"/>
        <p:cNvGrpSpPr/>
        <p:nvPr/>
      </p:nvGrpSpPr>
      <p:grpSpPr>
        <a:xfrm>
          <a:off x="0" y="0"/>
          <a:ext cx="0" cy="0"/>
          <a:chOff x="0" y="0"/>
          <a:chExt cx="0" cy="0"/>
        </a:xfrm>
      </p:grpSpPr>
      <p:sp>
        <p:nvSpPr>
          <p:cNvPr id="1091" name="Google Shape;1091;p117"/>
          <p:cNvSpPr txBox="1"/>
          <p:nvPr>
            <p:ph type="title"/>
          </p:nvPr>
        </p:nvSpPr>
        <p:spPr>
          <a:xfrm>
            <a:off x="999067"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14C)</a:t>
            </a:r>
            <a:endParaRPr/>
          </a:p>
        </p:txBody>
      </p:sp>
      <p:sp>
        <p:nvSpPr>
          <p:cNvPr id="1092" name="Google Shape;1092;p11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093" name="Google Shape;1093;p117"/>
          <p:cNvSpPr txBox="1"/>
          <p:nvPr/>
        </p:nvSpPr>
        <p:spPr>
          <a:xfrm>
            <a:off x="447126" y="6100904"/>
            <a:ext cx="10058400" cy="716400"/>
          </a:xfrm>
          <a:prstGeom prst="rect">
            <a:avLst/>
          </a:prstGeom>
          <a:noFill/>
          <a:ln>
            <a:noFill/>
          </a:ln>
        </p:spPr>
        <p:txBody>
          <a:bodyPr anchorCtr="0" anchor="t" bIns="45700" lIns="91425" spcFirstLastPara="1" rIns="91425" wrap="square" tIns="45700">
            <a:normAutofit lnSpcReduction="10000"/>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Re-established targets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pic>
        <p:nvPicPr>
          <p:cNvPr id="1094" name="Google Shape;1094;p117" title="Chart"/>
          <p:cNvPicPr preferRelativeResize="0"/>
          <p:nvPr/>
        </p:nvPicPr>
        <p:blipFill rotWithShape="1">
          <a:blip r:embed="rId3">
            <a:alphaModFix/>
          </a:blip>
          <a:srcRect b="0" l="0" r="0" t="0"/>
          <a:stretch/>
        </p:blipFill>
        <p:spPr>
          <a:xfrm>
            <a:off x="322738" y="1605100"/>
            <a:ext cx="11546516" cy="4262300"/>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9" name="Shape 1099"/>
        <p:cNvGrpSpPr/>
        <p:nvPr/>
      </p:nvGrpSpPr>
      <p:grpSpPr>
        <a:xfrm>
          <a:off x="0" y="0"/>
          <a:ext cx="0" cy="0"/>
          <a:chOff x="0" y="0"/>
          <a:chExt cx="0" cy="0"/>
        </a:xfrm>
      </p:grpSpPr>
      <p:sp>
        <p:nvSpPr>
          <p:cNvPr id="1100" name="Google Shape;1100;p118"/>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14</a:t>
            </a:r>
            <a:endParaRPr/>
          </a:p>
        </p:txBody>
      </p:sp>
      <p:sp>
        <p:nvSpPr>
          <p:cNvPr id="1101" name="Google Shape;1101;p118"/>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SzPts val="1800"/>
              <a:buNone/>
            </a:pPr>
            <a:r>
              <a:t/>
            </a:r>
            <a:endParaRPr/>
          </a:p>
          <a:p>
            <a:pPr indent="0" lvl="0" marL="0" rtl="0" algn="l">
              <a:lnSpc>
                <a:spcPct val="90000"/>
              </a:lnSpc>
              <a:spcBef>
                <a:spcPts val="1800"/>
              </a:spcBef>
              <a:spcAft>
                <a:spcPts val="0"/>
              </a:spcAft>
              <a:buSzPts val="1800"/>
              <a:buNone/>
            </a:pPr>
            <a:r>
              <a:t/>
            </a:r>
            <a:endParaRPr/>
          </a:p>
        </p:txBody>
      </p:sp>
      <p:sp>
        <p:nvSpPr>
          <p:cNvPr id="1102" name="Google Shape;1102;p11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103" name="Google Shape;1103;p118"/>
          <p:cNvGraphicFramePr/>
          <p:nvPr/>
        </p:nvGraphicFramePr>
        <p:xfrm>
          <a:off x="952500" y="2667000"/>
          <a:ext cx="3000000" cy="3000000"/>
        </p:xfrm>
        <a:graphic>
          <a:graphicData uri="http://schemas.openxmlformats.org/drawingml/2006/table">
            <a:tbl>
              <a:tblPr>
                <a:noFill/>
                <a:tableStyleId>{7B0EDB8E-7157-4C1E-A350-DAB03A15CBC2}</a:tableStyleId>
              </a:tblPr>
              <a:tblGrid>
                <a:gridCol w="1716850"/>
                <a:gridCol w="1716850"/>
                <a:gridCol w="1716850"/>
                <a:gridCol w="1730900"/>
                <a:gridCol w="1702775"/>
                <a:gridCol w="1702775"/>
              </a:tblGrid>
              <a:tr h="381000">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marR="0" rtl="0" algn="l">
                        <a:lnSpc>
                          <a:spcPct val="115000"/>
                        </a:lnSpc>
                        <a:spcBef>
                          <a:spcPts val="0"/>
                        </a:spcBef>
                        <a:spcAft>
                          <a:spcPts val="0"/>
                        </a:spcAft>
                        <a:buClr>
                          <a:srgbClr val="000000"/>
                        </a:buClr>
                        <a:buSzPts val="2000"/>
                        <a:buFont typeface="Arial"/>
                        <a:buNone/>
                      </a:pPr>
                      <a:r>
                        <a:rPr lang="en-US" sz="2000" u="none" cap="none" strike="noStrike"/>
                        <a:t>Target A&gt;=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61.56%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62.56%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63.06%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65.06%</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marR="0" rtl="0" algn="l">
                        <a:lnSpc>
                          <a:spcPct val="115000"/>
                        </a:lnSpc>
                        <a:spcBef>
                          <a:spcPts val="0"/>
                        </a:spcBef>
                        <a:spcAft>
                          <a:spcPts val="0"/>
                        </a:spcAft>
                        <a:buClr>
                          <a:srgbClr val="000000"/>
                        </a:buClr>
                        <a:buSzPts val="2000"/>
                        <a:buFont typeface="Arial"/>
                        <a:buNone/>
                      </a:pPr>
                      <a:r>
                        <a:rPr lang="en-US" sz="2000" u="none" cap="none" strike="noStrike"/>
                        <a:t>Target B&gt;=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81.00%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82.50%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84.50%</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87.00%</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marR="0" rtl="0" algn="l">
                        <a:lnSpc>
                          <a:spcPct val="115000"/>
                        </a:lnSpc>
                        <a:spcBef>
                          <a:spcPts val="0"/>
                        </a:spcBef>
                        <a:spcAft>
                          <a:spcPts val="0"/>
                        </a:spcAft>
                        <a:buClr>
                          <a:srgbClr val="000000"/>
                        </a:buClr>
                        <a:buSzPts val="2000"/>
                        <a:buFont typeface="Arial"/>
                        <a:buNone/>
                      </a:pPr>
                      <a:r>
                        <a:rPr lang="en-US" sz="2000" u="none" cap="none" strike="noStrike"/>
                        <a:t>Target C&gt;=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77.91%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 78.91%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80.41%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82.41%</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119"/>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sp>
        <p:nvSpPr>
          <p:cNvPr id="1109" name="Google Shape;1109;p11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10" name="Google Shape;1110;p11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11" name="Google Shape;1111;p119" title="Chart"/>
          <p:cNvPicPr preferRelativeResize="0"/>
          <p:nvPr/>
        </p:nvPicPr>
        <p:blipFill rotWithShape="1">
          <a:blip r:embed="rId3">
            <a:alphaModFix/>
          </a:blip>
          <a:srcRect b="0" l="0" r="0" t="0"/>
          <a:stretch/>
        </p:blipFill>
        <p:spPr>
          <a:xfrm>
            <a:off x="6523775" y="1605100"/>
            <a:ext cx="5260535" cy="4698599"/>
          </a:xfrm>
          <a:prstGeom prst="rect">
            <a:avLst/>
          </a:prstGeom>
          <a:noFill/>
          <a:ln>
            <a:noFill/>
          </a:ln>
          <a:effectLst>
            <a:outerShdw blurRad="57150" rotWithShape="0" algn="bl" dir="5400000" dist="19050">
              <a:srgbClr val="000000">
                <a:alpha val="49019"/>
              </a:srgbClr>
            </a:outerShdw>
          </a:effectLst>
        </p:spPr>
      </p:pic>
      <p:pic>
        <p:nvPicPr>
          <p:cNvPr id="1112" name="Google Shape;1112;p119" title="Chart"/>
          <p:cNvPicPr preferRelativeResize="0"/>
          <p:nvPr/>
        </p:nvPicPr>
        <p:blipFill rotWithShape="1">
          <a:blip r:embed="rId4">
            <a:alphaModFix/>
          </a:blip>
          <a:srcRect b="0" l="0" r="0" t="0"/>
          <a:stretch/>
        </p:blipFill>
        <p:spPr>
          <a:xfrm>
            <a:off x="323625" y="1605100"/>
            <a:ext cx="5389965" cy="4698600"/>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48"/>
          <p:cNvSpPr/>
          <p:nvPr/>
        </p:nvSpPr>
        <p:spPr>
          <a:xfrm>
            <a:off x="797225" y="1715875"/>
            <a:ext cx="10684500" cy="47157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60" name="Google Shape;360;p48"/>
          <p:cNvSpPr txBox="1"/>
          <p:nvPr>
            <p:ph type="title"/>
          </p:nvPr>
        </p:nvSpPr>
        <p:spPr>
          <a:xfrm>
            <a:off x="918519" y="57708"/>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Today’s Agenda</a:t>
            </a:r>
            <a:endParaRPr/>
          </a:p>
        </p:txBody>
      </p:sp>
      <p:sp>
        <p:nvSpPr>
          <p:cNvPr id="361" name="Google Shape;361;p48"/>
          <p:cNvSpPr txBox="1"/>
          <p:nvPr>
            <p:ph idx="4294967295"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62" name="Google Shape;362;p4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363" name="Google Shape;363;p48"/>
          <p:cNvSpPr txBox="1"/>
          <p:nvPr>
            <p:ph idx="1" type="body"/>
          </p:nvPr>
        </p:nvSpPr>
        <p:spPr>
          <a:xfrm>
            <a:off x="1053250" y="1429303"/>
            <a:ext cx="10709100" cy="4659000"/>
          </a:xfrm>
          <a:prstGeom prst="rect">
            <a:avLst/>
          </a:prstGeom>
          <a:noFill/>
          <a:ln>
            <a:noFill/>
          </a:ln>
        </p:spPr>
        <p:txBody>
          <a:bodyPr anchorCtr="0" anchor="t" bIns="45700" lIns="91425" spcFirstLastPara="1" rIns="91425" wrap="square" tIns="45700">
            <a:normAutofit fontScale="25000" lnSpcReduction="20000"/>
          </a:bodyPr>
          <a:lstStyle/>
          <a:p>
            <a:pPr indent="0" lvl="0" marL="114300" rtl="0" algn="l">
              <a:lnSpc>
                <a:spcPct val="90000"/>
              </a:lnSpc>
              <a:spcBef>
                <a:spcPts val="1800"/>
              </a:spcBef>
              <a:spcAft>
                <a:spcPts val="0"/>
              </a:spcAft>
              <a:buClr>
                <a:srgbClr val="3A3D4B"/>
              </a:buClr>
              <a:buSzPct val="81080"/>
              <a:buNone/>
            </a:pPr>
            <a:r>
              <a:t/>
            </a:r>
            <a:endParaRPr/>
          </a:p>
          <a:p>
            <a:pPr indent="0" lvl="0" marL="114300" rtl="0" algn="l">
              <a:lnSpc>
                <a:spcPct val="90000"/>
              </a:lnSpc>
              <a:spcBef>
                <a:spcPts val="1800"/>
              </a:spcBef>
              <a:spcAft>
                <a:spcPts val="0"/>
              </a:spcAft>
              <a:buClr>
                <a:srgbClr val="3A3D4B"/>
              </a:buClr>
              <a:buSzPts val="486"/>
              <a:buNone/>
            </a:pPr>
            <a:r>
              <a:rPr b="1" lang="en-US" sz="9128"/>
              <a:t>Review Data and receive Stakeholder Feedback on each area below:</a:t>
            </a:r>
            <a:endParaRPr b="1" sz="9128"/>
          </a:p>
          <a:p>
            <a:pPr indent="0" lvl="0" marL="114300" rtl="0" algn="l">
              <a:lnSpc>
                <a:spcPct val="90000"/>
              </a:lnSpc>
              <a:spcBef>
                <a:spcPts val="1800"/>
              </a:spcBef>
              <a:spcAft>
                <a:spcPts val="0"/>
              </a:spcAft>
              <a:buClr>
                <a:srgbClr val="3A3D4B"/>
              </a:buClr>
              <a:buSzPts val="486"/>
              <a:buNone/>
            </a:pPr>
            <a:r>
              <a:t/>
            </a:r>
            <a:endParaRPr b="1" sz="9128"/>
          </a:p>
          <a:p>
            <a:pPr indent="-374135" lvl="0" marL="457200" rtl="0" algn="l">
              <a:lnSpc>
                <a:spcPct val="100000"/>
              </a:lnSpc>
              <a:spcBef>
                <a:spcPts val="0"/>
              </a:spcBef>
              <a:spcAft>
                <a:spcPts val="0"/>
              </a:spcAft>
              <a:buClr>
                <a:srgbClr val="3A3D4B"/>
              </a:buClr>
              <a:buSzPct val="100000"/>
              <a:buChar char="•"/>
            </a:pPr>
            <a:r>
              <a:rPr lang="en-US" sz="8000"/>
              <a:t>Graduation, Dropout and Post-School Outcomes – Lizana (Liz) Schweiger</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SzPct val="90000"/>
              <a:buNone/>
            </a:pPr>
            <a:r>
              <a:t/>
            </a:r>
            <a:endParaRPr sz="8000"/>
          </a:p>
          <a:p>
            <a:pPr indent="-374135" lvl="0" marL="457200" rtl="0" algn="l">
              <a:lnSpc>
                <a:spcPct val="100000"/>
              </a:lnSpc>
              <a:spcBef>
                <a:spcPts val="0"/>
              </a:spcBef>
              <a:spcAft>
                <a:spcPts val="0"/>
              </a:spcAft>
              <a:buClr>
                <a:srgbClr val="3A3D4B"/>
              </a:buClr>
              <a:buSzPct val="100000"/>
              <a:buChar char="•"/>
            </a:pPr>
            <a:r>
              <a:rPr lang="en-US" sz="8000"/>
              <a:t>Assessment Participation and Outcomes and Learning Environments (Ages 5 in Kinder to </a:t>
            </a:r>
            <a:r>
              <a:rPr lang="en-US" sz="8000"/>
              <a:t>21</a:t>
            </a:r>
            <a:r>
              <a:rPr lang="en-US" sz="8000"/>
              <a:t>) – Trudy</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SzPct val="90000"/>
              <a:buNone/>
            </a:pPr>
            <a:r>
              <a:t/>
            </a:r>
            <a:endParaRPr sz="8000"/>
          </a:p>
          <a:p>
            <a:pPr indent="-374135" lvl="0" marL="457200" rtl="0" algn="l">
              <a:lnSpc>
                <a:spcPct val="100000"/>
              </a:lnSpc>
              <a:spcBef>
                <a:spcPts val="0"/>
              </a:spcBef>
              <a:spcAft>
                <a:spcPts val="0"/>
              </a:spcAft>
              <a:buClr>
                <a:srgbClr val="3A3D4B"/>
              </a:buClr>
              <a:buSzPct val="100000"/>
              <a:buChar char="•"/>
            </a:pPr>
            <a:r>
              <a:rPr lang="en-US" sz="8000"/>
              <a:t>Preschool Learning Environments, Preschool Outcomes (Ages 3-5 in Preschool) and Parent Involvement – Tammy Burkett</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SzPct val="90000"/>
              <a:buNone/>
            </a:pPr>
            <a:r>
              <a:t/>
            </a:r>
            <a:endParaRPr sz="8000"/>
          </a:p>
          <a:p>
            <a:pPr indent="-374135" lvl="0" marL="457200" rtl="0" algn="l">
              <a:lnSpc>
                <a:spcPct val="100000"/>
              </a:lnSpc>
              <a:spcBef>
                <a:spcPts val="0"/>
              </a:spcBef>
              <a:spcAft>
                <a:spcPts val="0"/>
              </a:spcAft>
              <a:buClr>
                <a:srgbClr val="3A3D4B"/>
              </a:buClr>
              <a:buSzPct val="100000"/>
              <a:buChar char="•"/>
            </a:pPr>
            <a:r>
              <a:rPr lang="en-US" sz="8000"/>
              <a:t>Suspensions/Expulsions – Tammy Burkett </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SzPct val="90000"/>
              <a:buNone/>
            </a:pPr>
            <a:r>
              <a:t/>
            </a:r>
            <a:endParaRPr sz="8000"/>
          </a:p>
          <a:p>
            <a:pPr indent="-374135" lvl="0" marL="457200" rtl="0" algn="l">
              <a:lnSpc>
                <a:spcPct val="100000"/>
              </a:lnSpc>
              <a:spcBef>
                <a:spcPts val="0"/>
              </a:spcBef>
              <a:spcAft>
                <a:spcPts val="0"/>
              </a:spcAft>
              <a:buClr>
                <a:srgbClr val="3A3D4B"/>
              </a:buClr>
              <a:buSzPct val="100000"/>
              <a:buChar char="•"/>
            </a:pPr>
            <a:r>
              <a:rPr lang="en-US" sz="8000"/>
              <a:t>Resolution Sessions and Mediations – Natalie Campbell</a:t>
            </a:r>
            <a:endParaRPr sz="8000"/>
          </a:p>
          <a:p>
            <a:pPr indent="-355600" lvl="1" marL="914400" rtl="0" algn="l">
              <a:lnSpc>
                <a:spcPct val="100000"/>
              </a:lnSpc>
              <a:spcBef>
                <a:spcPts val="0"/>
              </a:spcBef>
              <a:spcAft>
                <a:spcPts val="0"/>
              </a:spcAft>
              <a:buSzPct val="100000"/>
              <a:buChar char="•"/>
            </a:pPr>
            <a:r>
              <a:rPr lang="en-US" sz="8000"/>
              <a:t>Final feedback </a:t>
            </a:r>
            <a:endParaRPr sz="8000"/>
          </a:p>
          <a:p>
            <a:pPr indent="0" lvl="0" marL="0" rtl="0" algn="l">
              <a:lnSpc>
                <a:spcPct val="90000"/>
              </a:lnSpc>
              <a:spcBef>
                <a:spcPts val="1800"/>
              </a:spcBef>
              <a:spcAft>
                <a:spcPts val="0"/>
              </a:spcAft>
              <a:buSzPct val="300000"/>
              <a:buNone/>
            </a:pPr>
            <a:r>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p120"/>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Reading Proficiency Rate</a:t>
            </a:r>
            <a:br>
              <a:rPr lang="en-US"/>
            </a:br>
            <a:r>
              <a:rPr lang="en-US"/>
              <a:t>(Indicator 3B)</a:t>
            </a:r>
            <a:endParaRPr/>
          </a:p>
        </p:txBody>
      </p:sp>
      <p:sp>
        <p:nvSpPr>
          <p:cNvPr id="1118" name="Google Shape;1118;p12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19" name="Google Shape;1119;p120" title="Chart"/>
          <p:cNvPicPr preferRelativeResize="0"/>
          <p:nvPr/>
        </p:nvPicPr>
        <p:blipFill rotWithShape="1">
          <a:blip r:embed="rId3">
            <a:alphaModFix/>
          </a:blip>
          <a:srcRect b="0" l="0" r="0" t="0"/>
          <a:stretch/>
        </p:blipFill>
        <p:spPr>
          <a:xfrm>
            <a:off x="152400" y="1607300"/>
            <a:ext cx="5294400" cy="5095650"/>
          </a:xfrm>
          <a:prstGeom prst="rect">
            <a:avLst/>
          </a:prstGeom>
          <a:noFill/>
          <a:ln>
            <a:noFill/>
          </a:ln>
          <a:effectLst>
            <a:outerShdw blurRad="57150" rotWithShape="0" algn="bl" dir="5400000" dist="19050">
              <a:srgbClr val="000000">
                <a:alpha val="49019"/>
              </a:srgbClr>
            </a:outerShdw>
          </a:effectLst>
        </p:spPr>
      </p:pic>
      <p:pic>
        <p:nvPicPr>
          <p:cNvPr id="1120" name="Google Shape;1120;p120" title="Chart"/>
          <p:cNvPicPr preferRelativeResize="0"/>
          <p:nvPr/>
        </p:nvPicPr>
        <p:blipFill rotWithShape="1">
          <a:blip r:embed="rId4">
            <a:alphaModFix/>
          </a:blip>
          <a:srcRect b="0" l="0" r="0" t="0"/>
          <a:stretch/>
        </p:blipFill>
        <p:spPr>
          <a:xfrm>
            <a:off x="5599200" y="1607300"/>
            <a:ext cx="6440402" cy="5091938"/>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4" name="Shape 1124"/>
        <p:cNvGrpSpPr/>
        <p:nvPr/>
      </p:nvGrpSpPr>
      <p:grpSpPr>
        <a:xfrm>
          <a:off x="0" y="0"/>
          <a:ext cx="0" cy="0"/>
          <a:chOff x="0" y="0"/>
          <a:chExt cx="0" cy="0"/>
        </a:xfrm>
      </p:grpSpPr>
      <p:sp>
        <p:nvSpPr>
          <p:cNvPr id="1125" name="Google Shape;1125;p12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26" name="Google Shape;1126;p12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127" name="Google Shape;1127;p121"/>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vs. Alternate Assessment Proficiency (Indicator 3C)</a:t>
            </a:r>
            <a:endParaRPr/>
          </a:p>
        </p:txBody>
      </p:sp>
      <p:pic>
        <p:nvPicPr>
          <p:cNvPr id="1128" name="Google Shape;1128;p121" title="Chart"/>
          <p:cNvPicPr preferRelativeResize="0"/>
          <p:nvPr/>
        </p:nvPicPr>
        <p:blipFill rotWithShape="1">
          <a:blip r:embed="rId3">
            <a:alphaModFix/>
          </a:blip>
          <a:srcRect b="0" l="0" r="0" t="0"/>
          <a:stretch/>
        </p:blipFill>
        <p:spPr>
          <a:xfrm>
            <a:off x="413750" y="1607300"/>
            <a:ext cx="5398501" cy="4418851"/>
          </a:xfrm>
          <a:prstGeom prst="rect">
            <a:avLst/>
          </a:prstGeom>
          <a:noFill/>
          <a:ln>
            <a:noFill/>
          </a:ln>
          <a:effectLst>
            <a:outerShdw blurRad="57150" rotWithShape="0" algn="bl" dir="5400000" dist="19050">
              <a:srgbClr val="000000">
                <a:alpha val="49019"/>
              </a:srgbClr>
            </a:outerShdw>
          </a:effectLst>
        </p:spPr>
      </p:pic>
      <p:pic>
        <p:nvPicPr>
          <p:cNvPr id="1129" name="Google Shape;1129;p121" title="Chart"/>
          <p:cNvPicPr preferRelativeResize="0"/>
          <p:nvPr/>
        </p:nvPicPr>
        <p:blipFill rotWithShape="1">
          <a:blip r:embed="rId4">
            <a:alphaModFix/>
          </a:blip>
          <a:srcRect b="0" l="0" r="0" t="0"/>
          <a:stretch/>
        </p:blipFill>
        <p:spPr>
          <a:xfrm>
            <a:off x="6578675" y="1607300"/>
            <a:ext cx="5226426" cy="4418850"/>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3" name="Shape 1133"/>
        <p:cNvGrpSpPr/>
        <p:nvPr/>
      </p:nvGrpSpPr>
      <p:grpSpPr>
        <a:xfrm>
          <a:off x="0" y="0"/>
          <a:ext cx="0" cy="0"/>
          <a:chOff x="0" y="0"/>
          <a:chExt cx="0" cy="0"/>
        </a:xfrm>
      </p:grpSpPr>
      <p:sp>
        <p:nvSpPr>
          <p:cNvPr id="1134" name="Google Shape;1134;p12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35" name="Google Shape;1135;p12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136" name="Google Shape;1136;p122"/>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Achievement Gap SWDs vs. All Students(Indicator 3D)</a:t>
            </a:r>
            <a:endParaRPr/>
          </a:p>
        </p:txBody>
      </p:sp>
      <p:pic>
        <p:nvPicPr>
          <p:cNvPr id="1137" name="Google Shape;1137;p122" title="Chart"/>
          <p:cNvPicPr preferRelativeResize="0"/>
          <p:nvPr/>
        </p:nvPicPr>
        <p:blipFill rotWithShape="1">
          <a:blip r:embed="rId3">
            <a:alphaModFix/>
          </a:blip>
          <a:srcRect b="0" l="0" r="0" t="0"/>
          <a:stretch/>
        </p:blipFill>
        <p:spPr>
          <a:xfrm>
            <a:off x="152400" y="1607301"/>
            <a:ext cx="6207844" cy="4615297"/>
          </a:xfrm>
          <a:prstGeom prst="rect">
            <a:avLst/>
          </a:prstGeom>
          <a:noFill/>
          <a:ln>
            <a:noFill/>
          </a:ln>
          <a:effectLst>
            <a:outerShdw blurRad="57150" rotWithShape="0" algn="bl" dir="5400000" dist="19050">
              <a:srgbClr val="000000">
                <a:alpha val="49019"/>
              </a:srgbClr>
            </a:outerShdw>
          </a:effectLst>
        </p:spPr>
      </p:pic>
      <p:pic>
        <p:nvPicPr>
          <p:cNvPr id="1138" name="Google Shape;1138;p122" title="Chart"/>
          <p:cNvPicPr preferRelativeResize="0"/>
          <p:nvPr/>
        </p:nvPicPr>
        <p:blipFill rotWithShape="1">
          <a:blip r:embed="rId4">
            <a:alphaModFix/>
          </a:blip>
          <a:srcRect b="0" l="0" r="0" t="0"/>
          <a:stretch/>
        </p:blipFill>
        <p:spPr>
          <a:xfrm>
            <a:off x="6512650" y="1607300"/>
            <a:ext cx="5526949" cy="4615299"/>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3" name="Shape 1143"/>
        <p:cNvGrpSpPr/>
        <p:nvPr/>
      </p:nvGrpSpPr>
      <p:grpSpPr>
        <a:xfrm>
          <a:off x="0" y="0"/>
          <a:ext cx="0" cy="0"/>
          <a:chOff x="0" y="0"/>
          <a:chExt cx="0" cy="0"/>
        </a:xfrm>
      </p:grpSpPr>
      <p:sp>
        <p:nvSpPr>
          <p:cNvPr id="1144" name="Google Shape;1144;p12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3</a:t>
            </a:r>
            <a:endParaRPr/>
          </a:p>
        </p:txBody>
      </p:sp>
      <p:sp>
        <p:nvSpPr>
          <p:cNvPr id="1145" name="Google Shape;1145;p123"/>
          <p:cNvSpPr txBox="1"/>
          <p:nvPr>
            <p:ph idx="1" type="body"/>
          </p:nvPr>
        </p:nvSpPr>
        <p:spPr>
          <a:xfrm>
            <a:off x="1430200" y="2031600"/>
            <a:ext cx="9601200" cy="43434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SzPts val="1800"/>
              <a:buNone/>
            </a:pPr>
            <a:r>
              <a:t/>
            </a:r>
            <a:endParaRPr/>
          </a:p>
          <a:p>
            <a:pPr indent="0" lvl="0" marL="0" rtl="0" algn="l">
              <a:lnSpc>
                <a:spcPct val="90000"/>
              </a:lnSpc>
              <a:spcBef>
                <a:spcPts val="1800"/>
              </a:spcBef>
              <a:spcAft>
                <a:spcPts val="0"/>
              </a:spcAft>
              <a:buSzPts val="1800"/>
              <a:buNone/>
            </a:pPr>
            <a:r>
              <a:t/>
            </a:r>
            <a:endParaRPr/>
          </a:p>
        </p:txBody>
      </p:sp>
      <p:sp>
        <p:nvSpPr>
          <p:cNvPr id="1146" name="Google Shape;1146;p12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147" name="Google Shape;1147;p123"/>
          <p:cNvGraphicFramePr/>
          <p:nvPr/>
        </p:nvGraphicFramePr>
        <p:xfrm>
          <a:off x="637813" y="1658325"/>
          <a:ext cx="3000000" cy="3000000"/>
        </p:xfrm>
        <a:graphic>
          <a:graphicData uri="http://schemas.openxmlformats.org/drawingml/2006/table">
            <a:tbl>
              <a:tblPr>
                <a:noFill/>
                <a:tableStyleId>{DE4229C6-5EA3-422D-A6AA-D7E92D4942A1}</a:tableStyleId>
              </a:tblPr>
              <a:tblGrid>
                <a:gridCol w="1027700"/>
                <a:gridCol w="824075"/>
                <a:gridCol w="1337925"/>
                <a:gridCol w="1522125"/>
                <a:gridCol w="1522125"/>
                <a:gridCol w="1522125"/>
                <a:gridCol w="1522125"/>
                <a:gridCol w="1522125"/>
              </a:tblGrid>
              <a:tr h="190500">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Subject</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Group</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Group Name</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2022</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2023</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2024</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2025</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2026</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Reading</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A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38.97</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38.52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38.07</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37.62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Reading</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B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8</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30.82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30.37</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29.92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29.47</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Reading</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C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HS</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39.00</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38.55</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38.10</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37.65</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Math</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A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10.74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10.33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9.92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9.51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Math</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B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8</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9.66</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9.25</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8.84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8.43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Math</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C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HS</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28.45</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28.04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27.63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27.22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1" name="Shape 1151"/>
        <p:cNvGrpSpPr/>
        <p:nvPr/>
      </p:nvGrpSpPr>
      <p:grpSpPr>
        <a:xfrm>
          <a:off x="0" y="0"/>
          <a:ext cx="0" cy="0"/>
          <a:chOff x="0" y="0"/>
          <a:chExt cx="0" cy="0"/>
        </a:xfrm>
      </p:grpSpPr>
      <p:sp>
        <p:nvSpPr>
          <p:cNvPr id="1152" name="Google Shape;1152;p124"/>
          <p:cNvSpPr txBox="1"/>
          <p:nvPr>
            <p:ph type="title"/>
          </p:nvPr>
        </p:nvSpPr>
        <p:spPr>
          <a:xfrm>
            <a:off x="1143000" y="96798"/>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5A</a:t>
            </a:r>
            <a:endParaRPr/>
          </a:p>
        </p:txBody>
      </p:sp>
      <p:sp>
        <p:nvSpPr>
          <p:cNvPr id="1153" name="Google Shape;1153;p124"/>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54" name="Google Shape;1154;p12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55" name="Google Shape;1155;p124" title="Chart"/>
          <p:cNvPicPr preferRelativeResize="0"/>
          <p:nvPr/>
        </p:nvPicPr>
        <p:blipFill rotWithShape="1">
          <a:blip r:embed="rId3">
            <a:alphaModFix/>
          </a:blip>
          <a:srcRect b="0" l="0" r="0" t="0"/>
          <a:stretch/>
        </p:blipFill>
        <p:spPr>
          <a:xfrm>
            <a:off x="2306225" y="1710923"/>
            <a:ext cx="7438834" cy="4601801"/>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9" name="Shape 1159"/>
        <p:cNvGrpSpPr/>
        <p:nvPr/>
      </p:nvGrpSpPr>
      <p:grpSpPr>
        <a:xfrm>
          <a:off x="0" y="0"/>
          <a:ext cx="0" cy="0"/>
          <a:chOff x="0" y="0"/>
          <a:chExt cx="0" cy="0"/>
        </a:xfrm>
      </p:grpSpPr>
      <p:sp>
        <p:nvSpPr>
          <p:cNvPr id="1160" name="Google Shape;1160;p125"/>
          <p:cNvSpPr txBox="1"/>
          <p:nvPr>
            <p:ph type="title"/>
          </p:nvPr>
        </p:nvSpPr>
        <p:spPr>
          <a:xfrm>
            <a:off x="1066800" y="113523"/>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5B</a:t>
            </a:r>
            <a:endParaRPr/>
          </a:p>
        </p:txBody>
      </p:sp>
      <p:sp>
        <p:nvSpPr>
          <p:cNvPr id="1161" name="Google Shape;1161;p12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62" name="Google Shape;1162;p125" title="Chart"/>
          <p:cNvPicPr preferRelativeResize="0"/>
          <p:nvPr/>
        </p:nvPicPr>
        <p:blipFill rotWithShape="1">
          <a:blip r:embed="rId3">
            <a:alphaModFix/>
          </a:blip>
          <a:srcRect b="0" l="0" r="0" t="0"/>
          <a:stretch/>
        </p:blipFill>
        <p:spPr>
          <a:xfrm>
            <a:off x="2513225" y="1569150"/>
            <a:ext cx="7486252" cy="5228326"/>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6" name="Shape 1166"/>
        <p:cNvGrpSpPr/>
        <p:nvPr/>
      </p:nvGrpSpPr>
      <p:grpSpPr>
        <a:xfrm>
          <a:off x="0" y="0"/>
          <a:ext cx="0" cy="0"/>
          <a:chOff x="0" y="0"/>
          <a:chExt cx="0" cy="0"/>
        </a:xfrm>
      </p:grpSpPr>
      <p:sp>
        <p:nvSpPr>
          <p:cNvPr id="1167" name="Google Shape;1167;p126"/>
          <p:cNvSpPr txBox="1"/>
          <p:nvPr>
            <p:ph type="title"/>
          </p:nvPr>
        </p:nvSpPr>
        <p:spPr>
          <a:xfrm>
            <a:off x="1066800" y="17853"/>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5C</a:t>
            </a:r>
            <a:endParaRPr/>
          </a:p>
        </p:txBody>
      </p:sp>
      <p:sp>
        <p:nvSpPr>
          <p:cNvPr id="1168" name="Google Shape;1168;p12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69" name="Google Shape;1169;p12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70" name="Google Shape;1170;p126" title="Chart"/>
          <p:cNvPicPr preferRelativeResize="0"/>
          <p:nvPr/>
        </p:nvPicPr>
        <p:blipFill rotWithShape="1">
          <a:blip r:embed="rId3">
            <a:alphaModFix/>
          </a:blip>
          <a:srcRect b="0" l="0" r="0" t="0"/>
          <a:stretch/>
        </p:blipFill>
        <p:spPr>
          <a:xfrm>
            <a:off x="2872463" y="1595928"/>
            <a:ext cx="6447068" cy="4680748"/>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5" name="Shape 1175"/>
        <p:cNvGrpSpPr/>
        <p:nvPr/>
      </p:nvGrpSpPr>
      <p:grpSpPr>
        <a:xfrm>
          <a:off x="0" y="0"/>
          <a:ext cx="0" cy="0"/>
          <a:chOff x="0" y="0"/>
          <a:chExt cx="0" cy="0"/>
        </a:xfrm>
      </p:grpSpPr>
      <p:sp>
        <p:nvSpPr>
          <p:cNvPr id="1176" name="Google Shape;1176;p12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5</a:t>
            </a:r>
            <a:endParaRPr/>
          </a:p>
        </p:txBody>
      </p:sp>
      <p:sp>
        <p:nvSpPr>
          <p:cNvPr id="1177" name="Google Shape;1177;p127"/>
          <p:cNvSpPr txBox="1"/>
          <p:nvPr>
            <p:ph idx="1" type="body"/>
          </p:nvPr>
        </p:nvSpPr>
        <p:spPr>
          <a:xfrm>
            <a:off x="1430200" y="2031600"/>
            <a:ext cx="9601200" cy="43434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SzPts val="1800"/>
              <a:buNone/>
            </a:pPr>
            <a:r>
              <a:t/>
            </a:r>
            <a:endParaRPr/>
          </a:p>
          <a:p>
            <a:pPr indent="0" lvl="0" marL="0" rtl="0" algn="l">
              <a:lnSpc>
                <a:spcPct val="90000"/>
              </a:lnSpc>
              <a:spcBef>
                <a:spcPts val="1800"/>
              </a:spcBef>
              <a:spcAft>
                <a:spcPts val="0"/>
              </a:spcAft>
              <a:buSzPts val="1800"/>
              <a:buNone/>
            </a:pPr>
            <a:r>
              <a:t/>
            </a:r>
            <a:endParaRPr/>
          </a:p>
        </p:txBody>
      </p:sp>
      <p:sp>
        <p:nvSpPr>
          <p:cNvPr id="1178" name="Google Shape;1178;p127"/>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179" name="Google Shape;1179;p127"/>
          <p:cNvGraphicFramePr/>
          <p:nvPr/>
        </p:nvGraphicFramePr>
        <p:xfrm>
          <a:off x="1430188" y="1961175"/>
          <a:ext cx="3000000" cy="3000000"/>
        </p:xfrm>
        <a:graphic>
          <a:graphicData uri="http://schemas.openxmlformats.org/drawingml/2006/table">
            <a:tbl>
              <a:tblPr>
                <a:noFill/>
                <a:tableStyleId>{DE4229C6-5EA3-422D-A6AA-D7E92D4942A1}</a:tableStyleId>
              </a:tblPr>
              <a:tblGrid>
                <a:gridCol w="709525"/>
                <a:gridCol w="1778350"/>
                <a:gridCol w="1778350"/>
                <a:gridCol w="1778350"/>
                <a:gridCol w="1778350"/>
                <a:gridCol w="1778350"/>
              </a:tblGrid>
              <a:tr h="190500">
                <a:tc>
                  <a:txBody>
                    <a:bodyPr/>
                    <a:lstStyle/>
                    <a:p>
                      <a:pPr indent="0" lvl="0" marL="0" marR="0" rtl="0" algn="ctr">
                        <a:lnSpc>
                          <a:spcPct val="115000"/>
                        </a:lnSpc>
                        <a:spcBef>
                          <a:spcPts val="0"/>
                        </a:spcBef>
                        <a:spcAft>
                          <a:spcPts val="0"/>
                        </a:spcAft>
                        <a:buClr>
                          <a:srgbClr val="000000"/>
                        </a:buClr>
                        <a:buSzPts val="2000"/>
                        <a:buFont typeface="Arial"/>
                        <a:buNone/>
                      </a:pPr>
                      <a:r>
                        <a:rPr b="1" lang="en-US" sz="2000" u="none" cap="none" strike="noStrike"/>
                        <a:t>FFY</a:t>
                      </a:r>
                      <a:endParaRPr b="1"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71475">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A &gt;=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51.83%</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51.98%</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52.13%</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52.28%</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71475">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B &lt;=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15.57%</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15.06%</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14.55%</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14.04%</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71475">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C &lt;=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0.37%</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0.36%</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0.35%</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0.34%</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3" name="Shape 1183"/>
        <p:cNvGrpSpPr/>
        <p:nvPr/>
      </p:nvGrpSpPr>
      <p:grpSpPr>
        <a:xfrm>
          <a:off x="0" y="0"/>
          <a:ext cx="0" cy="0"/>
          <a:chOff x="0" y="0"/>
          <a:chExt cx="0" cy="0"/>
        </a:xfrm>
      </p:grpSpPr>
      <p:sp>
        <p:nvSpPr>
          <p:cNvPr id="1184" name="Google Shape;1184;p128"/>
          <p:cNvSpPr txBox="1"/>
          <p:nvPr>
            <p:ph type="title"/>
          </p:nvPr>
        </p:nvSpPr>
        <p:spPr>
          <a:xfrm>
            <a:off x="1066800" y="83128"/>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6A</a:t>
            </a:r>
            <a:endParaRPr/>
          </a:p>
        </p:txBody>
      </p:sp>
      <p:sp>
        <p:nvSpPr>
          <p:cNvPr id="1185" name="Google Shape;1185;p12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86" name="Google Shape;1186;p128" title="Chart"/>
          <p:cNvPicPr preferRelativeResize="0"/>
          <p:nvPr/>
        </p:nvPicPr>
        <p:blipFill rotWithShape="1">
          <a:blip r:embed="rId3">
            <a:alphaModFix/>
          </a:blip>
          <a:srcRect b="0" l="0" r="0" t="0"/>
          <a:stretch/>
        </p:blipFill>
        <p:spPr>
          <a:xfrm>
            <a:off x="1812637" y="1574800"/>
            <a:ext cx="8566724" cy="4982499"/>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0" name="Shape 1190"/>
        <p:cNvGrpSpPr/>
        <p:nvPr/>
      </p:nvGrpSpPr>
      <p:grpSpPr>
        <a:xfrm>
          <a:off x="0" y="0"/>
          <a:ext cx="0" cy="0"/>
          <a:chOff x="0" y="0"/>
          <a:chExt cx="0" cy="0"/>
        </a:xfrm>
      </p:grpSpPr>
      <p:sp>
        <p:nvSpPr>
          <p:cNvPr id="1191" name="Google Shape;1191;p129"/>
          <p:cNvSpPr txBox="1"/>
          <p:nvPr>
            <p:ph type="title"/>
          </p:nvPr>
        </p:nvSpPr>
        <p:spPr>
          <a:xfrm>
            <a:off x="1066800" y="99119"/>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6B</a:t>
            </a:r>
            <a:endParaRPr/>
          </a:p>
        </p:txBody>
      </p:sp>
      <p:sp>
        <p:nvSpPr>
          <p:cNvPr id="1192" name="Google Shape;1192;p12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93" name="Google Shape;1193;p129" title="Chart"/>
          <p:cNvPicPr preferRelativeResize="0"/>
          <p:nvPr/>
        </p:nvPicPr>
        <p:blipFill rotWithShape="1">
          <a:blip r:embed="rId3">
            <a:alphaModFix/>
          </a:blip>
          <a:srcRect b="3947" l="0" r="3947" t="0"/>
          <a:stretch/>
        </p:blipFill>
        <p:spPr>
          <a:xfrm>
            <a:off x="2457288" y="1566719"/>
            <a:ext cx="7277413" cy="5082483"/>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49"/>
          <p:cNvSpPr/>
          <p:nvPr/>
        </p:nvSpPr>
        <p:spPr>
          <a:xfrm>
            <a:off x="1084800" y="2954100"/>
            <a:ext cx="5011200" cy="24822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0" name="Google Shape;370;p49"/>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ICE BREAKER</a:t>
            </a:r>
            <a:endParaRPr/>
          </a:p>
        </p:txBody>
      </p:sp>
      <p:sp>
        <p:nvSpPr>
          <p:cNvPr id="371" name="Google Shape;371;p49"/>
          <p:cNvSpPr txBox="1"/>
          <p:nvPr>
            <p:ph idx="1" type="body"/>
          </p:nvPr>
        </p:nvSpPr>
        <p:spPr>
          <a:xfrm>
            <a:off x="1569625" y="2954100"/>
            <a:ext cx="4854900" cy="434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4800"/>
              <a:t>In the chat:</a:t>
            </a:r>
            <a:endParaRPr sz="4800"/>
          </a:p>
          <a:p>
            <a:pPr indent="0" lvl="0" marL="0" rtl="0" algn="l">
              <a:lnSpc>
                <a:spcPct val="90000"/>
              </a:lnSpc>
              <a:spcBef>
                <a:spcPts val="1800"/>
              </a:spcBef>
              <a:spcAft>
                <a:spcPts val="0"/>
              </a:spcAft>
              <a:buSzPts val="1800"/>
              <a:buNone/>
            </a:pPr>
            <a:r>
              <a:rPr lang="en-US" sz="4800"/>
              <a:t>Please introduce yourself.</a:t>
            </a:r>
            <a:endParaRPr sz="4800"/>
          </a:p>
          <a:p>
            <a:pPr indent="0" lvl="0" marL="0" rtl="0" algn="l">
              <a:lnSpc>
                <a:spcPct val="90000"/>
              </a:lnSpc>
              <a:spcBef>
                <a:spcPts val="1800"/>
              </a:spcBef>
              <a:spcAft>
                <a:spcPts val="0"/>
              </a:spcAft>
              <a:buSzPts val="1800"/>
              <a:buNone/>
            </a:pPr>
            <a:r>
              <a:t/>
            </a:r>
            <a:endParaRPr/>
          </a:p>
        </p:txBody>
      </p:sp>
      <p:sp>
        <p:nvSpPr>
          <p:cNvPr id="372" name="Google Shape;372;p4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373" name="Google Shape;373;p49"/>
          <p:cNvPicPr preferRelativeResize="0"/>
          <p:nvPr/>
        </p:nvPicPr>
        <p:blipFill rotWithShape="1">
          <a:blip r:embed="rId3">
            <a:alphaModFix/>
          </a:blip>
          <a:srcRect b="0" l="0" r="0" t="0"/>
          <a:stretch/>
        </p:blipFill>
        <p:spPr>
          <a:xfrm>
            <a:off x="7417450" y="1746302"/>
            <a:ext cx="4227600" cy="4439949"/>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sp>
        <p:nvSpPr>
          <p:cNvPr id="1198" name="Google Shape;1198;p130"/>
          <p:cNvSpPr txBox="1"/>
          <p:nvPr>
            <p:ph type="title"/>
          </p:nvPr>
        </p:nvSpPr>
        <p:spPr>
          <a:xfrm>
            <a:off x="1093381" y="446770"/>
            <a:ext cx="10005300" cy="10368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SzPct val="111111"/>
              <a:buNone/>
            </a:pPr>
            <a:br>
              <a:rPr b="1" lang="en-US"/>
            </a:br>
            <a:r>
              <a:rPr lang="en-US"/>
              <a:t>Indicator 6C</a:t>
            </a:r>
            <a:endParaRPr/>
          </a:p>
        </p:txBody>
      </p:sp>
      <p:sp>
        <p:nvSpPr>
          <p:cNvPr id="1199" name="Google Shape;1199;p130"/>
          <p:cNvSpPr txBox="1"/>
          <p:nvPr>
            <p:ph idx="1" type="body"/>
          </p:nvPr>
        </p:nvSpPr>
        <p:spPr>
          <a:xfrm>
            <a:off x="1295399" y="1690576"/>
            <a:ext cx="10209000" cy="5582100"/>
          </a:xfrm>
          <a:prstGeom prst="rect">
            <a:avLst/>
          </a:prstGeom>
          <a:noFill/>
          <a:ln>
            <a:noFill/>
          </a:ln>
        </p:spPr>
        <p:txBody>
          <a:bodyPr anchorCtr="0" anchor="t" bIns="45700" lIns="91425" spcFirstLastPara="1" rIns="91425" wrap="square" tIns="45700">
            <a:normAutofit/>
          </a:bodyPr>
          <a:lstStyle/>
          <a:p>
            <a:pPr indent="-228600" lvl="0" marL="457200" rtl="0" algn="l">
              <a:lnSpc>
                <a:spcPct val="90000"/>
              </a:lnSpc>
              <a:spcBef>
                <a:spcPts val="1800"/>
              </a:spcBef>
              <a:spcAft>
                <a:spcPts val="0"/>
              </a:spcAft>
              <a:buClr>
                <a:srgbClr val="3A3D4B"/>
              </a:buClr>
              <a:buSzPts val="1800"/>
              <a:buNone/>
            </a:pPr>
            <a:r>
              <a:t/>
            </a:r>
            <a:endParaRPr/>
          </a:p>
          <a:p>
            <a:pPr indent="0" lvl="2" marL="594360" rtl="0" algn="l">
              <a:lnSpc>
                <a:spcPct val="90000"/>
              </a:lnSpc>
              <a:spcBef>
                <a:spcPts val="800"/>
              </a:spcBef>
              <a:spcAft>
                <a:spcPts val="0"/>
              </a:spcAft>
              <a:buSzPts val="1800"/>
              <a:buNone/>
            </a:pPr>
            <a:r>
              <a:t/>
            </a:r>
            <a:endParaRPr/>
          </a:p>
        </p:txBody>
      </p:sp>
      <p:sp>
        <p:nvSpPr>
          <p:cNvPr id="1200" name="Google Shape;1200;p13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01" name="Google Shape;1201;p130" title="Chart"/>
          <p:cNvPicPr preferRelativeResize="0"/>
          <p:nvPr/>
        </p:nvPicPr>
        <p:blipFill rotWithShape="1">
          <a:blip r:embed="rId3">
            <a:alphaModFix/>
          </a:blip>
          <a:srcRect b="0" l="0" r="0" t="0"/>
          <a:stretch/>
        </p:blipFill>
        <p:spPr>
          <a:xfrm>
            <a:off x="2637147" y="1777825"/>
            <a:ext cx="6917699" cy="5022450"/>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6" name="Shape 1206"/>
        <p:cNvGrpSpPr/>
        <p:nvPr/>
      </p:nvGrpSpPr>
      <p:grpSpPr>
        <a:xfrm>
          <a:off x="0" y="0"/>
          <a:ext cx="0" cy="0"/>
          <a:chOff x="0" y="0"/>
          <a:chExt cx="0" cy="0"/>
        </a:xfrm>
      </p:grpSpPr>
      <p:sp>
        <p:nvSpPr>
          <p:cNvPr id="1207" name="Google Shape;1207;p13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6</a:t>
            </a:r>
            <a:endParaRPr/>
          </a:p>
        </p:txBody>
      </p:sp>
      <p:sp>
        <p:nvSpPr>
          <p:cNvPr id="1208" name="Google Shape;1208;p131"/>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209" name="Google Shape;1209;p131"/>
          <p:cNvGraphicFramePr/>
          <p:nvPr/>
        </p:nvGraphicFramePr>
        <p:xfrm>
          <a:off x="1211138" y="2103275"/>
          <a:ext cx="3000000" cy="3000000"/>
        </p:xfrm>
        <a:graphic>
          <a:graphicData uri="http://schemas.openxmlformats.org/drawingml/2006/table">
            <a:tbl>
              <a:tblPr>
                <a:noFill/>
                <a:tableStyleId>{DE4229C6-5EA3-422D-A6AA-D7E92D4942A1}</a:tableStyleId>
              </a:tblPr>
              <a:tblGrid>
                <a:gridCol w="1281150"/>
                <a:gridCol w="1692025"/>
                <a:gridCol w="1692025"/>
                <a:gridCol w="1692025"/>
                <a:gridCol w="1622000"/>
                <a:gridCol w="1622000"/>
              </a:tblGrid>
              <a:tr h="603325">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93450">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A &gt;=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54.08%</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55.58%</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57.58%</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60.08%</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93450">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B &lt;=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30.83%</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29.33%</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27.33%</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24.83%</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9345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C &lt;=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23.00%</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21.50%</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19.50%</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17.00%</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210" name="Google Shape;1210;p131"/>
          <p:cNvSpPr txBox="1"/>
          <p:nvPr/>
        </p:nvSpPr>
        <p:spPr>
          <a:xfrm>
            <a:off x="1158950" y="1687150"/>
            <a:ext cx="9705600" cy="1008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0"/>
              </a:spcAft>
              <a:buClr>
                <a:schemeClr val="dk2"/>
              </a:buClr>
              <a:buSzPts val="1100"/>
              <a:buFont typeface="Arial"/>
              <a:buNone/>
            </a:pPr>
            <a:r>
              <a:rPr b="1" i="0" lang="en-US" sz="1700" u="none" cap="none" strike="noStrike">
                <a:solidFill>
                  <a:schemeClr val="dk2"/>
                </a:solidFill>
                <a:latin typeface="Arial"/>
                <a:ea typeface="Arial"/>
                <a:cs typeface="Arial"/>
                <a:sym typeface="Arial"/>
              </a:rPr>
              <a:t>Targets – 6A, 6B, 6C:</a:t>
            </a:r>
            <a:endParaRPr b="1" i="0" sz="1700" u="none" cap="none" strike="noStrike">
              <a:solidFill>
                <a:schemeClr val="dk2"/>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132"/>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17" name="Google Shape;1217;p132" title="Chart"/>
          <p:cNvPicPr preferRelativeResize="0"/>
          <p:nvPr/>
        </p:nvPicPr>
        <p:blipFill rotWithShape="1">
          <a:blip r:embed="rId3">
            <a:alphaModFix/>
          </a:blip>
          <a:srcRect b="0" l="0" r="0" t="0"/>
          <a:stretch/>
        </p:blipFill>
        <p:spPr>
          <a:xfrm>
            <a:off x="0" y="0"/>
            <a:ext cx="7576003" cy="6857998"/>
          </a:xfrm>
          <a:prstGeom prst="rect">
            <a:avLst/>
          </a:prstGeom>
          <a:noFill/>
          <a:ln>
            <a:noFill/>
          </a:ln>
          <a:effectLst>
            <a:outerShdw blurRad="57150" rotWithShape="0" algn="bl" dir="5400000" dist="19050">
              <a:srgbClr val="000000">
                <a:alpha val="49019"/>
              </a:srgbClr>
            </a:outerShdw>
          </a:effectLst>
        </p:spPr>
      </p:pic>
      <p:sp>
        <p:nvSpPr>
          <p:cNvPr id="1218" name="Google Shape;1218;p132"/>
          <p:cNvSpPr txBox="1"/>
          <p:nvPr>
            <p:ph idx="4294967295" type="title"/>
          </p:nvPr>
        </p:nvSpPr>
        <p:spPr>
          <a:xfrm>
            <a:off x="8159475" y="888675"/>
            <a:ext cx="3549300" cy="2994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7 -</a:t>
            </a:r>
            <a:endParaRPr/>
          </a:p>
          <a:p>
            <a:pPr indent="0" lvl="0" marL="0" rtl="0" algn="ctr">
              <a:lnSpc>
                <a:spcPct val="90000"/>
              </a:lnSpc>
              <a:spcBef>
                <a:spcPts val="0"/>
              </a:spcBef>
              <a:spcAft>
                <a:spcPts val="0"/>
              </a:spcAft>
              <a:buSzPts val="4000"/>
              <a:buNone/>
            </a:pPr>
            <a:r>
              <a:rPr lang="en-US"/>
              <a:t> A1, B1, C1</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3" name="Shape 1223"/>
        <p:cNvGrpSpPr/>
        <p:nvPr/>
      </p:nvGrpSpPr>
      <p:grpSpPr>
        <a:xfrm>
          <a:off x="0" y="0"/>
          <a:ext cx="0" cy="0"/>
          <a:chOff x="0" y="0"/>
          <a:chExt cx="0" cy="0"/>
        </a:xfrm>
      </p:grpSpPr>
      <p:sp>
        <p:nvSpPr>
          <p:cNvPr id="1224" name="Google Shape;1224;p133"/>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225" name="Google Shape;1225;p133"/>
          <p:cNvSpPr txBox="1"/>
          <p:nvPr>
            <p:ph idx="4294967295" type="title"/>
          </p:nvPr>
        </p:nvSpPr>
        <p:spPr>
          <a:xfrm>
            <a:off x="8159475" y="888675"/>
            <a:ext cx="3549300" cy="2994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7 -</a:t>
            </a:r>
            <a:endParaRPr/>
          </a:p>
          <a:p>
            <a:pPr indent="0" lvl="0" marL="0" rtl="0" algn="ctr">
              <a:lnSpc>
                <a:spcPct val="90000"/>
              </a:lnSpc>
              <a:spcBef>
                <a:spcPts val="0"/>
              </a:spcBef>
              <a:spcAft>
                <a:spcPts val="0"/>
              </a:spcAft>
              <a:buSzPts val="4000"/>
              <a:buNone/>
            </a:pPr>
            <a:r>
              <a:rPr lang="en-US"/>
              <a:t> A2, B2, C2</a:t>
            </a:r>
            <a:endParaRPr/>
          </a:p>
        </p:txBody>
      </p:sp>
      <p:pic>
        <p:nvPicPr>
          <p:cNvPr id="1226" name="Google Shape;1226;p133" title="Chart"/>
          <p:cNvPicPr preferRelativeResize="0"/>
          <p:nvPr/>
        </p:nvPicPr>
        <p:blipFill rotWithShape="1">
          <a:blip r:embed="rId3">
            <a:alphaModFix/>
          </a:blip>
          <a:srcRect b="0" l="0" r="0" t="0"/>
          <a:stretch/>
        </p:blipFill>
        <p:spPr>
          <a:xfrm>
            <a:off x="152400" y="152400"/>
            <a:ext cx="6236277" cy="6553199"/>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1" name="Shape 1231"/>
        <p:cNvGrpSpPr/>
        <p:nvPr/>
      </p:nvGrpSpPr>
      <p:grpSpPr>
        <a:xfrm>
          <a:off x="0" y="0"/>
          <a:ext cx="0" cy="0"/>
          <a:chOff x="0" y="0"/>
          <a:chExt cx="0" cy="0"/>
        </a:xfrm>
      </p:grpSpPr>
      <p:sp>
        <p:nvSpPr>
          <p:cNvPr id="1232" name="Google Shape;1232;p13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7</a:t>
            </a:r>
            <a:endParaRPr/>
          </a:p>
        </p:txBody>
      </p:sp>
      <p:sp>
        <p:nvSpPr>
          <p:cNvPr id="1233" name="Google Shape;1233;p134"/>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234" name="Google Shape;1234;p134"/>
          <p:cNvGraphicFramePr/>
          <p:nvPr/>
        </p:nvGraphicFramePr>
        <p:xfrm>
          <a:off x="1408775" y="1528700"/>
          <a:ext cx="3000000" cy="3000000"/>
        </p:xfrm>
        <a:graphic>
          <a:graphicData uri="http://schemas.openxmlformats.org/drawingml/2006/table">
            <a:tbl>
              <a:tblPr>
                <a:noFill/>
                <a:tableStyleId>{DE4229C6-5EA3-422D-A6AA-D7E92D4942A1}</a:tableStyleId>
              </a:tblPr>
              <a:tblGrid>
                <a:gridCol w="1467750"/>
                <a:gridCol w="1669825"/>
                <a:gridCol w="1669825"/>
                <a:gridCol w="1669825"/>
                <a:gridCol w="1669825"/>
                <a:gridCol w="1669825"/>
              </a:tblGrid>
              <a:tr h="675925">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FFY</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2022</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2023</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2024</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2025</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2026</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A1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70.01%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71.01%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72.51%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74.51%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A2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42.92%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43.92%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45.42%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47.42%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B1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70.03%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71.03%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72.53%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74.53%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B2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38.09%</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39.09%</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40.59%</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42.59%</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C1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69.91%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70.91%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72.41%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74.41%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45025">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C2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50.76%</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51.76%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53.26%</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55.26%</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8" name="Shape 1238"/>
        <p:cNvGrpSpPr/>
        <p:nvPr/>
      </p:nvGrpSpPr>
      <p:grpSpPr>
        <a:xfrm>
          <a:off x="0" y="0"/>
          <a:ext cx="0" cy="0"/>
          <a:chOff x="0" y="0"/>
          <a:chExt cx="0" cy="0"/>
        </a:xfrm>
      </p:grpSpPr>
      <p:sp>
        <p:nvSpPr>
          <p:cNvPr id="1239" name="Google Shape;1239;p135"/>
          <p:cNvSpPr txBox="1"/>
          <p:nvPr>
            <p:ph type="title"/>
          </p:nvPr>
        </p:nvSpPr>
        <p:spPr>
          <a:xfrm>
            <a:off x="10668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Parent Involvement (Indicator 8)</a:t>
            </a:r>
            <a:endParaRPr/>
          </a:p>
        </p:txBody>
      </p:sp>
      <p:sp>
        <p:nvSpPr>
          <p:cNvPr id="1240" name="Google Shape;1240;p13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41" name="Google Shape;1241;p135" title="Chart"/>
          <p:cNvPicPr preferRelativeResize="0"/>
          <p:nvPr/>
        </p:nvPicPr>
        <p:blipFill rotWithShape="1">
          <a:blip r:embed="rId3">
            <a:alphaModFix/>
          </a:blip>
          <a:srcRect b="0" l="0" r="0" t="0"/>
          <a:stretch/>
        </p:blipFill>
        <p:spPr>
          <a:xfrm>
            <a:off x="1738125" y="1595575"/>
            <a:ext cx="8715762" cy="5181599"/>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6" name="Shape 1246"/>
        <p:cNvGrpSpPr/>
        <p:nvPr/>
      </p:nvGrpSpPr>
      <p:grpSpPr>
        <a:xfrm>
          <a:off x="0" y="0"/>
          <a:ext cx="0" cy="0"/>
          <a:chOff x="0" y="0"/>
          <a:chExt cx="0" cy="0"/>
        </a:xfrm>
      </p:grpSpPr>
      <p:sp>
        <p:nvSpPr>
          <p:cNvPr id="1247" name="Google Shape;1247;p13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8</a:t>
            </a:r>
            <a:endParaRPr/>
          </a:p>
        </p:txBody>
      </p:sp>
      <p:sp>
        <p:nvSpPr>
          <p:cNvPr id="1248" name="Google Shape;1248;p136"/>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249" name="Google Shape;1249;p136"/>
          <p:cNvGraphicFramePr/>
          <p:nvPr/>
        </p:nvGraphicFramePr>
        <p:xfrm>
          <a:off x="1578200" y="2014800"/>
          <a:ext cx="3000000" cy="3000000"/>
        </p:xfrm>
        <a:graphic>
          <a:graphicData uri="http://schemas.openxmlformats.org/drawingml/2006/table">
            <a:tbl>
              <a:tblPr>
                <a:noFill/>
                <a:tableStyleId>{DE4229C6-5EA3-422D-A6AA-D7E92D4942A1}</a:tableStyleId>
              </a:tblPr>
              <a:tblGrid>
                <a:gridCol w="827625"/>
                <a:gridCol w="1514675"/>
                <a:gridCol w="1514675"/>
                <a:gridCol w="1514675"/>
                <a:gridCol w="1514675"/>
                <a:gridCol w="1514675"/>
              </a:tblGrid>
              <a:tr h="1054175">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14325">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Target &gt;=</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82.12%</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82.76%</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83.40%</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84.04%</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3" name="Shape 1253"/>
        <p:cNvGrpSpPr/>
        <p:nvPr/>
      </p:nvGrpSpPr>
      <p:grpSpPr>
        <a:xfrm>
          <a:off x="0" y="0"/>
          <a:ext cx="0" cy="0"/>
          <a:chOff x="0" y="0"/>
          <a:chExt cx="0" cy="0"/>
        </a:xfrm>
      </p:grpSpPr>
      <p:sp>
        <p:nvSpPr>
          <p:cNvPr id="1254" name="Google Shape;1254;p137"/>
          <p:cNvSpPr txBox="1"/>
          <p:nvPr>
            <p:ph type="title"/>
          </p:nvPr>
        </p:nvSpPr>
        <p:spPr>
          <a:xfrm>
            <a:off x="1066800" y="109782"/>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Suspension/Expulsion Rates (Indicator 4A)</a:t>
            </a:r>
            <a:endParaRPr/>
          </a:p>
        </p:txBody>
      </p:sp>
      <p:sp>
        <p:nvSpPr>
          <p:cNvPr id="1255" name="Google Shape;1255;p13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256" name="Google Shape;1256;p13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57" name="Google Shape;1257;p137" title="Chart"/>
          <p:cNvPicPr preferRelativeResize="0"/>
          <p:nvPr/>
        </p:nvPicPr>
        <p:blipFill rotWithShape="1">
          <a:blip r:embed="rId3">
            <a:alphaModFix/>
          </a:blip>
          <a:srcRect b="0" l="0" r="0" t="0"/>
          <a:stretch/>
        </p:blipFill>
        <p:spPr>
          <a:xfrm>
            <a:off x="722250" y="1633782"/>
            <a:ext cx="10747492" cy="4588817"/>
          </a:xfrm>
          <a:prstGeom prst="rect">
            <a:avLst/>
          </a:prstGeom>
          <a:noFill/>
          <a:ln>
            <a:noFill/>
          </a:ln>
          <a:effectLst>
            <a:outerShdw blurRad="57150" rotWithShape="0" algn="bl" dir="5400000" dist="19050">
              <a:srgbClr val="000000">
                <a:alpha val="49019"/>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2" name="Shape 1262"/>
        <p:cNvGrpSpPr/>
        <p:nvPr/>
      </p:nvGrpSpPr>
      <p:grpSpPr>
        <a:xfrm>
          <a:off x="0" y="0"/>
          <a:ext cx="0" cy="0"/>
          <a:chOff x="0" y="0"/>
          <a:chExt cx="0" cy="0"/>
        </a:xfrm>
      </p:grpSpPr>
      <p:sp>
        <p:nvSpPr>
          <p:cNvPr id="1263" name="Google Shape;1263;p138"/>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4a</a:t>
            </a:r>
            <a:endParaRPr/>
          </a:p>
        </p:txBody>
      </p:sp>
      <p:sp>
        <p:nvSpPr>
          <p:cNvPr id="1264" name="Google Shape;1264;p138"/>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265" name="Google Shape;1265;p138"/>
          <p:cNvGraphicFramePr/>
          <p:nvPr/>
        </p:nvGraphicFramePr>
        <p:xfrm>
          <a:off x="1668900" y="2865250"/>
          <a:ext cx="3000000" cy="3000000"/>
        </p:xfrm>
        <a:graphic>
          <a:graphicData uri="http://schemas.openxmlformats.org/drawingml/2006/table">
            <a:tbl>
              <a:tblPr>
                <a:noFill/>
                <a:tableStyleId>{DE4229C6-5EA3-422D-A6AA-D7E92D4942A1}</a:tableStyleId>
              </a:tblPr>
              <a:tblGrid>
                <a:gridCol w="827625"/>
                <a:gridCol w="1514675"/>
                <a:gridCol w="1514675"/>
                <a:gridCol w="1514675"/>
                <a:gridCol w="1514675"/>
                <a:gridCol w="1514675"/>
              </a:tblGrid>
              <a:tr h="190500">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14325">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Target &gt;=</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12.14%</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12.10%</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12.05%</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12.00%</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9" name="Shape 1269"/>
        <p:cNvGrpSpPr/>
        <p:nvPr/>
      </p:nvGrpSpPr>
      <p:grpSpPr>
        <a:xfrm>
          <a:off x="0" y="0"/>
          <a:ext cx="0" cy="0"/>
          <a:chOff x="0" y="0"/>
          <a:chExt cx="0" cy="0"/>
        </a:xfrm>
      </p:grpSpPr>
      <p:sp>
        <p:nvSpPr>
          <p:cNvPr id="1270" name="Google Shape;1270;p139"/>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All Targeted Areas   </a:t>
            </a:r>
            <a:endParaRPr/>
          </a:p>
        </p:txBody>
      </p:sp>
      <p:graphicFrame>
        <p:nvGraphicFramePr>
          <p:cNvPr id="1271" name="Google Shape;1271;p139"/>
          <p:cNvGraphicFramePr/>
          <p:nvPr/>
        </p:nvGraphicFramePr>
        <p:xfrm>
          <a:off x="119600" y="1536900"/>
          <a:ext cx="3000000" cy="3000000"/>
        </p:xfrm>
        <a:graphic>
          <a:graphicData uri="http://schemas.openxmlformats.org/drawingml/2006/table">
            <a:tbl>
              <a:tblPr>
                <a:noFill/>
                <a:tableStyleId>{7B0EDB8E-7157-4C1E-A350-DAB03A15CBC2}</a:tableStyleId>
              </a:tblPr>
              <a:tblGrid>
                <a:gridCol w="5918725"/>
                <a:gridCol w="5918725"/>
              </a:tblGrid>
              <a:tr h="449900">
                <a:tc>
                  <a:txBody>
                    <a:bodyPr/>
                    <a:lstStyle/>
                    <a:p>
                      <a:pPr indent="0" lvl="0" marL="0" marR="0" rtl="0" algn="ctr">
                        <a:lnSpc>
                          <a:spcPct val="100000"/>
                        </a:lnSpc>
                        <a:spcBef>
                          <a:spcPts val="0"/>
                        </a:spcBef>
                        <a:spcAft>
                          <a:spcPts val="0"/>
                        </a:spcAft>
                        <a:buClr>
                          <a:srgbClr val="000000"/>
                        </a:buClr>
                        <a:buSzPts val="1900"/>
                        <a:buFont typeface="Arial"/>
                        <a:buNone/>
                      </a:pPr>
                      <a:r>
                        <a:rPr b="1" lang="en-US" sz="1900" u="none" cap="none" strike="noStrike"/>
                        <a:t>Areas of Improvement</a:t>
                      </a:r>
                      <a:endParaRPr b="1" sz="1900" u="none" cap="none" strike="noStrike"/>
                    </a:p>
                  </a:txBody>
                  <a:tcPr marT="0" marB="0" marR="121900" marL="121900">
                    <a:solidFill>
                      <a:srgbClr val="D0E2E5"/>
                    </a:solidFill>
                  </a:tcPr>
                </a:tc>
                <a:tc>
                  <a:txBody>
                    <a:bodyPr/>
                    <a:lstStyle/>
                    <a:p>
                      <a:pPr indent="0" lvl="0" marL="0" marR="0" rtl="0" algn="ctr">
                        <a:lnSpc>
                          <a:spcPct val="100000"/>
                        </a:lnSpc>
                        <a:spcBef>
                          <a:spcPts val="0"/>
                        </a:spcBef>
                        <a:spcAft>
                          <a:spcPts val="0"/>
                        </a:spcAft>
                        <a:buClr>
                          <a:srgbClr val="000000"/>
                        </a:buClr>
                        <a:buSzPts val="1900"/>
                        <a:buFont typeface="Arial"/>
                        <a:buNone/>
                      </a:pPr>
                      <a:r>
                        <a:rPr b="1" lang="en-US" sz="1900" u="none" cap="none" strike="noStrike"/>
                        <a:t>Slippage</a:t>
                      </a:r>
                      <a:endParaRPr b="1" sz="1900" u="none" cap="none" strike="noStrike"/>
                    </a:p>
                  </a:txBody>
                  <a:tcPr marT="0" marB="0" marR="121900" marL="121900">
                    <a:solidFill>
                      <a:srgbClr val="FCE5CD"/>
                    </a:solidFill>
                  </a:tcPr>
                </a:tc>
              </a:tr>
              <a:tr h="4568625">
                <a:tc>
                  <a:txBody>
                    <a:bodyPr/>
                    <a:lstStyle/>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1:</a:t>
                      </a:r>
                      <a:r>
                        <a:rPr lang="en-US" sz="1500" u="none" cap="none" strike="noStrike"/>
                        <a:t> Graduation</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2:</a:t>
                      </a:r>
                      <a:r>
                        <a:rPr lang="en-US" sz="1500" u="none" cap="none" strike="noStrike"/>
                        <a:t> Dropout</a:t>
                      </a:r>
                      <a:endParaRPr sz="15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500" u="none" cap="none" strike="noStrike"/>
                        <a:t>Indicator 3A(</a:t>
                      </a:r>
                      <a:r>
                        <a:rPr b="1" lang="en-US" sz="1200" u="none" cap="none" strike="noStrike"/>
                        <a:t>Participation rate</a:t>
                      </a:r>
                      <a:r>
                        <a:rPr b="1" lang="en-US" sz="1500" u="none" cap="none" strike="noStrike"/>
                        <a:t>):</a:t>
                      </a:r>
                      <a:r>
                        <a:rPr lang="en-US" sz="1500" u="none" cap="none" strike="noStrike"/>
                        <a:t> Reading in grades 4, and HS</a:t>
                      </a:r>
                      <a:endParaRPr sz="15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500" u="none" cap="none" strike="noStrike"/>
                        <a:t>Indicator 3B (</a:t>
                      </a:r>
                      <a:r>
                        <a:rPr b="1" lang="en-US" sz="1200" u="none" cap="none" strike="noStrike"/>
                        <a:t>Proficiency rate-Grade Level Standards</a:t>
                      </a:r>
                      <a:r>
                        <a:rPr b="1" lang="en-US" sz="1500" u="none" cap="none" strike="noStrike"/>
                        <a:t>):</a:t>
                      </a:r>
                      <a:r>
                        <a:rPr lang="en-US" sz="1500" u="none" cap="none" strike="noStrike"/>
                        <a:t> Reading and Math in grades 4,8, and HS</a:t>
                      </a:r>
                      <a:endParaRPr sz="15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500" u="none" cap="none" strike="noStrike"/>
                        <a:t>Indicator 3C (</a:t>
                      </a:r>
                      <a:r>
                        <a:rPr b="1" lang="en-US" sz="1200" u="none" cap="none" strike="noStrike"/>
                        <a:t>Proficiency rate- Alternate Standards</a:t>
                      </a:r>
                      <a:r>
                        <a:rPr b="1" lang="en-US" sz="1500" u="none" cap="none" strike="noStrike"/>
                        <a:t>):</a:t>
                      </a:r>
                      <a:r>
                        <a:rPr lang="en-US" sz="1500" u="none" cap="none" strike="noStrike"/>
                        <a:t> Math HS</a:t>
                      </a:r>
                      <a:endParaRPr sz="15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500" u="none" cap="none" strike="noStrike"/>
                        <a:t>Indicator 3D (</a:t>
                      </a:r>
                      <a:r>
                        <a:rPr b="1" lang="en-US" sz="900" u="none" cap="none" strike="noStrike"/>
                        <a:t>Gap in Proficiency rates for children with disabilities and all students against grade level standards</a:t>
                      </a:r>
                      <a:r>
                        <a:rPr b="1" lang="en-US" sz="1500" u="none" cap="none" strike="noStrike"/>
                        <a:t>):</a:t>
                      </a:r>
                      <a:r>
                        <a:rPr lang="en-US" sz="1500" u="none" cap="none" strike="noStrike"/>
                        <a:t> Reading and Math in grades 4,8, and HS</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4A:</a:t>
                      </a:r>
                      <a:r>
                        <a:rPr lang="en-US" sz="1500" u="none" cap="none" strike="noStrike"/>
                        <a:t> Suspension/Expulsion- Significant Discrepancy</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4B:</a:t>
                      </a:r>
                      <a:r>
                        <a:rPr lang="en-US" sz="1500" u="none" cap="none" strike="noStrike"/>
                        <a:t> Suspension/Expulsion- Significant Discrepancy by race/ethnicity</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5:</a:t>
                      </a:r>
                      <a:r>
                        <a:rPr lang="en-US" sz="1500" u="none" cap="none" strike="noStrike"/>
                        <a:t> Educational Environments (School Age) A, B, and C</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6:</a:t>
                      </a:r>
                      <a:r>
                        <a:rPr lang="en-US" sz="1500" u="none" cap="none" strike="noStrike"/>
                        <a:t> Educational Environments (Preschool) A and B</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7:</a:t>
                      </a:r>
                      <a:r>
                        <a:rPr lang="en-US" sz="1500" u="none" cap="none" strike="noStrike"/>
                        <a:t> Preschool Outcomes: A1, C1,C2</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14: </a:t>
                      </a:r>
                      <a:r>
                        <a:rPr lang="en-US" sz="1500" u="none" cap="none" strike="noStrike"/>
                        <a:t>Post School Outcomes</a:t>
                      </a:r>
                      <a:r>
                        <a:rPr b="1" lang="en-US" sz="1500" u="none" cap="none" strike="noStrike"/>
                        <a:t> </a:t>
                      </a:r>
                      <a:r>
                        <a:rPr lang="en-US" sz="1500" u="none" cap="none" strike="noStrike"/>
                        <a:t>A, B, and C</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17: </a:t>
                      </a:r>
                      <a:r>
                        <a:rPr lang="en-US" sz="1500" u="none" cap="none" strike="noStrike"/>
                        <a:t>State Systemic Improvement Plan (SSIP)</a:t>
                      </a:r>
                      <a:endParaRPr sz="1500" u="none" cap="none" strike="noStrike">
                        <a:highlight>
                          <a:srgbClr val="FFFF00"/>
                        </a:highlight>
                      </a:endParaRPr>
                    </a:p>
                  </a:txBody>
                  <a:tcPr marT="121900" marB="121900" marR="121900" marL="121900">
                    <a:solidFill>
                      <a:srgbClr val="D0E2E5"/>
                    </a:solidFill>
                  </a:tcPr>
                </a:tc>
                <a:tc>
                  <a:txBody>
                    <a:bodyPr/>
                    <a:lstStyle/>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solidFill>
                            <a:schemeClr val="dk2"/>
                          </a:solidFill>
                        </a:rPr>
                        <a:t>Indicator 3C (</a:t>
                      </a:r>
                      <a:r>
                        <a:rPr b="1" lang="en-US" sz="1500" u="none" cap="none" strike="noStrike">
                          <a:solidFill>
                            <a:schemeClr val="dk2"/>
                          </a:solidFill>
                        </a:rPr>
                        <a:t>Proficiency rate- Alternate Standards</a:t>
                      </a:r>
                      <a:r>
                        <a:rPr b="1" lang="en-US" sz="1700" u="none" cap="none" strike="noStrike">
                          <a:solidFill>
                            <a:schemeClr val="dk2"/>
                          </a:solidFill>
                        </a:rPr>
                        <a:t>):</a:t>
                      </a:r>
                      <a:r>
                        <a:rPr b="1" lang="en-US" sz="1700" u="none" cap="none" strike="noStrike"/>
                        <a:t>- </a:t>
                      </a:r>
                      <a:r>
                        <a:rPr lang="en-US" sz="1700" u="none" cap="none" strike="noStrike"/>
                        <a:t>Reading High School </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12:Early Childhood Transitions</a:t>
                      </a:r>
                      <a:endParaRPr b="1"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b="1"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b="1" sz="1700" u="none" cap="none" strike="noStrike"/>
                    </a:p>
                  </a:txBody>
                  <a:tcPr marT="121900" marB="121900" marR="121900" marL="121900">
                    <a:solidFill>
                      <a:srgbClr val="FCE5CD"/>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theme/theme1.xml><?xml version="1.0" encoding="utf-8"?>
<a:theme xmlns:a="http://schemas.openxmlformats.org/drawingml/2006/main" xmlns:r="http://schemas.openxmlformats.org/officeDocument/2006/relationships"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15868C"/>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