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99" r:id="rId4"/>
    <p:sldMasterId id="2147483719" r:id="rId5"/>
  </p:sldMasterIdLst>
  <p:notesMasterIdLst>
    <p:notesMasterId r:id="rId27"/>
  </p:notesMasterIdLst>
  <p:handoutMasterIdLst>
    <p:handoutMasterId r:id="rId28"/>
  </p:handoutMasterIdLst>
  <p:sldIdLst>
    <p:sldId id="1837" r:id="rId6"/>
    <p:sldId id="1835" r:id="rId7"/>
    <p:sldId id="1830" r:id="rId8"/>
    <p:sldId id="1841" r:id="rId9"/>
    <p:sldId id="1973" r:id="rId10"/>
    <p:sldId id="1833" r:id="rId11"/>
    <p:sldId id="1834" r:id="rId12"/>
    <p:sldId id="1982" r:id="rId13"/>
    <p:sldId id="1769" r:id="rId14"/>
    <p:sldId id="380" r:id="rId15"/>
    <p:sldId id="1838" r:id="rId16"/>
    <p:sldId id="1984" r:id="rId17"/>
    <p:sldId id="384" r:id="rId18"/>
    <p:sldId id="1976" r:id="rId19"/>
    <p:sldId id="1983" r:id="rId20"/>
    <p:sldId id="1977" r:id="rId21"/>
    <p:sldId id="387" r:id="rId22"/>
    <p:sldId id="1979" r:id="rId23"/>
    <p:sldId id="1980" r:id="rId24"/>
    <p:sldId id="1839" r:id="rId25"/>
    <p:sldId id="331" r:id="rId26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B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5" autoAdjust="0"/>
    <p:restoredTop sz="93830" autoAdjust="0"/>
  </p:normalViewPr>
  <p:slideViewPr>
    <p:cSldViewPr snapToGrid="0">
      <p:cViewPr varScale="1">
        <p:scale>
          <a:sx n="105" d="100"/>
          <a:sy n="105" d="100"/>
        </p:scale>
        <p:origin x="71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684" y="4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120519-1084-48E3-9678-EDF7D35CF6F0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F85CD336-73FE-4F6F-B2E8-4F21E54F8739}">
      <dgm:prSet phldrT="[Text]" custT="1"/>
      <dgm:spPr>
        <a:solidFill>
          <a:srgbClr val="5B9BD5">
            <a:shade val="50000"/>
            <a:hueOff val="222839"/>
            <a:satOff val="5970"/>
            <a:lumOff val="26302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68359" tIns="0" rIns="168359" bIns="0" numCol="1" spcCol="1270" anchor="ctr" anchorCtr="0"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2023-24: EDI Wave 1</a:t>
          </a:r>
        </a:p>
      </dgm:t>
    </dgm:pt>
    <dgm:pt modelId="{A50BF8C5-BB1B-41F8-AFED-4F7500001BCC}" type="parTrans" cxnId="{225CB878-68E6-451B-9E7C-8A1E58467C59}">
      <dgm:prSet/>
      <dgm:spPr/>
      <dgm:t>
        <a:bodyPr/>
        <a:lstStyle/>
        <a:p>
          <a:endParaRPr lang="en-US"/>
        </a:p>
      </dgm:t>
    </dgm:pt>
    <dgm:pt modelId="{395D25EA-3691-4722-A641-B9C46B7AE8B2}" type="sibTrans" cxnId="{225CB878-68E6-451B-9E7C-8A1E58467C59}">
      <dgm:prSet/>
      <dgm:spPr/>
      <dgm:t>
        <a:bodyPr/>
        <a:lstStyle/>
        <a:p>
          <a:endParaRPr lang="en-US"/>
        </a:p>
      </dgm:t>
    </dgm:pt>
    <dgm:pt modelId="{5DD1F6F0-9CBF-4D88-A3FE-DC1EE7726E7B}">
      <dgm:prSet phldrT="[Text]" custT="1"/>
      <dgm:spPr/>
      <dgm:t>
        <a:bodyPr/>
        <a:lstStyle/>
        <a:p>
          <a:r>
            <a:rPr lang="en-US" sz="2400" b="1" dirty="0">
              <a:latin typeface="Montserrat" panose="00000500000000000000" pitchFamily="2" charset="0"/>
            </a:rPr>
            <a:t>2024-25: CHEQ Wave 1</a:t>
          </a:r>
        </a:p>
      </dgm:t>
    </dgm:pt>
    <dgm:pt modelId="{EC968D4E-63FB-4514-99FD-6285A842E5C8}" type="parTrans" cxnId="{4AC2D8E7-4958-4AF9-83E6-1D002EBB6D08}">
      <dgm:prSet/>
      <dgm:spPr/>
      <dgm:t>
        <a:bodyPr/>
        <a:lstStyle/>
        <a:p>
          <a:endParaRPr lang="en-US"/>
        </a:p>
      </dgm:t>
    </dgm:pt>
    <dgm:pt modelId="{8B7178CF-FE51-4E08-A94D-0C4878814E67}" type="sibTrans" cxnId="{4AC2D8E7-4958-4AF9-83E6-1D002EBB6D08}">
      <dgm:prSet/>
      <dgm:spPr/>
      <dgm:t>
        <a:bodyPr/>
        <a:lstStyle/>
        <a:p>
          <a:endParaRPr lang="en-US"/>
        </a:p>
      </dgm:t>
    </dgm:pt>
    <dgm:pt modelId="{7C129885-2A1D-4C85-A95F-03387E3072F1}">
      <dgm:prSet phldrT="[Text]" custT="1"/>
      <dgm:spPr>
        <a:solidFill>
          <a:srgbClr val="5B9BD5">
            <a:shade val="5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68359" tIns="0" rIns="168359" bIns="0" numCol="1" spcCol="1270" anchor="ctr" anchorCtr="0"/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prstClr val="white"/>
              </a:solidFill>
              <a:latin typeface="Montserrat "/>
              <a:ea typeface="+mn-ea"/>
              <a:cs typeface="+mn-cs"/>
            </a:rPr>
            <a:t>2025-26: EDI &amp; CHEQ Wave 2</a:t>
          </a:r>
        </a:p>
      </dgm:t>
    </dgm:pt>
    <dgm:pt modelId="{0CF84D38-C1E9-4501-9F54-07DB92B5669C}" type="parTrans" cxnId="{79FAF2C4-71B5-4EA7-805A-40A74D675E60}">
      <dgm:prSet/>
      <dgm:spPr/>
      <dgm:t>
        <a:bodyPr/>
        <a:lstStyle/>
        <a:p>
          <a:endParaRPr lang="en-US"/>
        </a:p>
      </dgm:t>
    </dgm:pt>
    <dgm:pt modelId="{B91C8526-B810-4FB7-BF41-0CAC129791D8}" type="sibTrans" cxnId="{79FAF2C4-71B5-4EA7-805A-40A74D675E60}">
      <dgm:prSet/>
      <dgm:spPr/>
      <dgm:t>
        <a:bodyPr/>
        <a:lstStyle/>
        <a:p>
          <a:endParaRPr lang="en-US"/>
        </a:p>
      </dgm:t>
    </dgm:pt>
    <dgm:pt modelId="{E826BF2C-B3BC-4FE2-B5DB-4D5A58336D62}" type="pres">
      <dgm:prSet presAssocID="{0C120519-1084-48E3-9678-EDF7D35CF6F0}" presName="linear" presStyleCnt="0">
        <dgm:presLayoutVars>
          <dgm:dir/>
          <dgm:animLvl val="lvl"/>
          <dgm:resizeHandles val="exact"/>
        </dgm:presLayoutVars>
      </dgm:prSet>
      <dgm:spPr/>
    </dgm:pt>
    <dgm:pt modelId="{DE4B3A3E-B82B-44EA-B93D-B1A9101272B6}" type="pres">
      <dgm:prSet presAssocID="{F85CD336-73FE-4F6F-B2E8-4F21E54F8739}" presName="parentLin" presStyleCnt="0"/>
      <dgm:spPr/>
    </dgm:pt>
    <dgm:pt modelId="{BC974E00-7347-4321-837B-289F6B76802A}" type="pres">
      <dgm:prSet presAssocID="{F85CD336-73FE-4F6F-B2E8-4F21E54F8739}" presName="parentLeftMargin" presStyleLbl="node1" presStyleIdx="0" presStyleCnt="3"/>
      <dgm:spPr/>
    </dgm:pt>
    <dgm:pt modelId="{76492250-87F3-4024-9C51-714479A0E1A5}" type="pres">
      <dgm:prSet presAssocID="{F85CD336-73FE-4F6F-B2E8-4F21E54F8739}" presName="parentText" presStyleLbl="node1" presStyleIdx="0" presStyleCnt="3" custScaleX="123089">
        <dgm:presLayoutVars>
          <dgm:chMax val="0"/>
          <dgm:bulletEnabled val="1"/>
        </dgm:presLayoutVars>
      </dgm:prSet>
      <dgm:spPr>
        <a:xfrm>
          <a:off x="318158" y="39193"/>
          <a:ext cx="5482645" cy="1003680"/>
        </a:xfrm>
        <a:prstGeom prst="roundRect">
          <a:avLst/>
        </a:prstGeom>
      </dgm:spPr>
    </dgm:pt>
    <dgm:pt modelId="{45199AE3-7253-48C9-AEEA-00580D8313B4}" type="pres">
      <dgm:prSet presAssocID="{F85CD336-73FE-4F6F-B2E8-4F21E54F8739}" presName="negativeSpace" presStyleCnt="0"/>
      <dgm:spPr/>
    </dgm:pt>
    <dgm:pt modelId="{2958E628-849C-4A0E-8A23-A8ACC1C1F3D6}" type="pres">
      <dgm:prSet presAssocID="{F85CD336-73FE-4F6F-B2E8-4F21E54F8739}" presName="childText" presStyleLbl="conFgAcc1" presStyleIdx="0" presStyleCnt="3">
        <dgm:presLayoutVars>
          <dgm:bulletEnabled val="1"/>
        </dgm:presLayoutVars>
      </dgm:prSet>
      <dgm:spPr/>
    </dgm:pt>
    <dgm:pt modelId="{87D2F2DB-260D-4531-824E-E4A9AB587396}" type="pres">
      <dgm:prSet presAssocID="{395D25EA-3691-4722-A641-B9C46B7AE8B2}" presName="spaceBetweenRectangles" presStyleCnt="0"/>
      <dgm:spPr/>
    </dgm:pt>
    <dgm:pt modelId="{D2219DA2-5EBB-4309-B58B-B15AB8E0C3B1}" type="pres">
      <dgm:prSet presAssocID="{5DD1F6F0-9CBF-4D88-A3FE-DC1EE7726E7B}" presName="parentLin" presStyleCnt="0"/>
      <dgm:spPr/>
    </dgm:pt>
    <dgm:pt modelId="{EB9BEAA0-0B21-4748-B439-D73B2AE15A25}" type="pres">
      <dgm:prSet presAssocID="{5DD1F6F0-9CBF-4D88-A3FE-DC1EE7726E7B}" presName="parentLeftMargin" presStyleLbl="node1" presStyleIdx="0" presStyleCnt="3"/>
      <dgm:spPr/>
    </dgm:pt>
    <dgm:pt modelId="{01337494-B65A-4139-807B-A3EB204BCC38}" type="pres">
      <dgm:prSet presAssocID="{5DD1F6F0-9CBF-4D88-A3FE-DC1EE7726E7B}" presName="parentText" presStyleLbl="node1" presStyleIdx="1" presStyleCnt="3" custScaleX="123089">
        <dgm:presLayoutVars>
          <dgm:chMax val="0"/>
          <dgm:bulletEnabled val="1"/>
        </dgm:presLayoutVars>
      </dgm:prSet>
      <dgm:spPr/>
    </dgm:pt>
    <dgm:pt modelId="{0A0D0E8B-CB75-491C-9349-54322A635879}" type="pres">
      <dgm:prSet presAssocID="{5DD1F6F0-9CBF-4D88-A3FE-DC1EE7726E7B}" presName="negativeSpace" presStyleCnt="0"/>
      <dgm:spPr/>
    </dgm:pt>
    <dgm:pt modelId="{A0843127-5ABF-4647-BDF5-01999327448A}" type="pres">
      <dgm:prSet presAssocID="{5DD1F6F0-9CBF-4D88-A3FE-DC1EE7726E7B}" presName="childText" presStyleLbl="conFgAcc1" presStyleIdx="1" presStyleCnt="3" custLinFactNeighborY="48466">
        <dgm:presLayoutVars>
          <dgm:bulletEnabled val="1"/>
        </dgm:presLayoutVars>
      </dgm:prSet>
      <dgm:spPr/>
    </dgm:pt>
    <dgm:pt modelId="{0F4953B1-8AE3-4B51-B5A1-3370D59D39D0}" type="pres">
      <dgm:prSet presAssocID="{8B7178CF-FE51-4E08-A94D-0C4878814E67}" presName="spaceBetweenRectangles" presStyleCnt="0"/>
      <dgm:spPr/>
    </dgm:pt>
    <dgm:pt modelId="{158F0089-8B62-4E25-8BD0-A9CD2559D3A8}" type="pres">
      <dgm:prSet presAssocID="{7C129885-2A1D-4C85-A95F-03387E3072F1}" presName="parentLin" presStyleCnt="0"/>
      <dgm:spPr/>
    </dgm:pt>
    <dgm:pt modelId="{4FBFB42D-C078-4846-8624-8BE948962A61}" type="pres">
      <dgm:prSet presAssocID="{7C129885-2A1D-4C85-A95F-03387E3072F1}" presName="parentLeftMargin" presStyleLbl="node1" presStyleIdx="1" presStyleCnt="3"/>
      <dgm:spPr/>
    </dgm:pt>
    <dgm:pt modelId="{41BBB44D-6DE4-4C76-BB17-8251E0AE6FF6}" type="pres">
      <dgm:prSet presAssocID="{7C129885-2A1D-4C85-A95F-03387E3072F1}" presName="parentText" presStyleLbl="node1" presStyleIdx="2" presStyleCnt="3" custScaleX="123089">
        <dgm:presLayoutVars>
          <dgm:chMax val="0"/>
          <dgm:bulletEnabled val="1"/>
        </dgm:presLayoutVars>
      </dgm:prSet>
      <dgm:spPr>
        <a:xfrm>
          <a:off x="318158" y="3123672"/>
          <a:ext cx="5482645" cy="1003680"/>
        </a:xfrm>
        <a:prstGeom prst="roundRect">
          <a:avLst/>
        </a:prstGeom>
      </dgm:spPr>
    </dgm:pt>
    <dgm:pt modelId="{B869B1D0-848C-44FE-AFDF-0661785588E6}" type="pres">
      <dgm:prSet presAssocID="{7C129885-2A1D-4C85-A95F-03387E3072F1}" presName="negativeSpace" presStyleCnt="0"/>
      <dgm:spPr/>
    </dgm:pt>
    <dgm:pt modelId="{A754C890-A566-4E22-B715-933B42E39972}" type="pres">
      <dgm:prSet presAssocID="{7C129885-2A1D-4C85-A95F-03387E3072F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30CBF07-AF67-4BD9-8DA0-85F2B5793002}" type="presOf" srcId="{F85CD336-73FE-4F6F-B2E8-4F21E54F8739}" destId="{BC974E00-7347-4321-837B-289F6B76802A}" srcOrd="0" destOrd="0" presId="urn:microsoft.com/office/officeart/2005/8/layout/list1"/>
    <dgm:cxn modelId="{1F639C39-A32D-4E7C-BAD3-339D002B6C66}" type="presOf" srcId="{0C120519-1084-48E3-9678-EDF7D35CF6F0}" destId="{E826BF2C-B3BC-4FE2-B5DB-4D5A58336D62}" srcOrd="0" destOrd="0" presId="urn:microsoft.com/office/officeart/2005/8/layout/list1"/>
    <dgm:cxn modelId="{F4D3505D-085F-4B3E-88E4-9B316ED4A559}" type="presOf" srcId="{F85CD336-73FE-4F6F-B2E8-4F21E54F8739}" destId="{76492250-87F3-4024-9C51-714479A0E1A5}" srcOrd="1" destOrd="0" presId="urn:microsoft.com/office/officeart/2005/8/layout/list1"/>
    <dgm:cxn modelId="{225CB878-68E6-451B-9E7C-8A1E58467C59}" srcId="{0C120519-1084-48E3-9678-EDF7D35CF6F0}" destId="{F85CD336-73FE-4F6F-B2E8-4F21E54F8739}" srcOrd="0" destOrd="0" parTransId="{A50BF8C5-BB1B-41F8-AFED-4F7500001BCC}" sibTransId="{395D25EA-3691-4722-A641-B9C46B7AE8B2}"/>
    <dgm:cxn modelId="{7B70327B-74EB-46C9-8325-4E75DEFBF63E}" type="presOf" srcId="{7C129885-2A1D-4C85-A95F-03387E3072F1}" destId="{4FBFB42D-C078-4846-8624-8BE948962A61}" srcOrd="0" destOrd="0" presId="urn:microsoft.com/office/officeart/2005/8/layout/list1"/>
    <dgm:cxn modelId="{26B92DAA-7CC1-4784-BC79-8ED5042C1DF9}" type="presOf" srcId="{7C129885-2A1D-4C85-A95F-03387E3072F1}" destId="{41BBB44D-6DE4-4C76-BB17-8251E0AE6FF6}" srcOrd="1" destOrd="0" presId="urn:microsoft.com/office/officeart/2005/8/layout/list1"/>
    <dgm:cxn modelId="{79FAF2C4-71B5-4EA7-805A-40A74D675E60}" srcId="{0C120519-1084-48E3-9678-EDF7D35CF6F0}" destId="{7C129885-2A1D-4C85-A95F-03387E3072F1}" srcOrd="2" destOrd="0" parTransId="{0CF84D38-C1E9-4501-9F54-07DB92B5669C}" sibTransId="{B91C8526-B810-4FB7-BF41-0CAC129791D8}"/>
    <dgm:cxn modelId="{01CDADC6-44C5-45FB-9CCC-543A0C8EA6A5}" type="presOf" srcId="{5DD1F6F0-9CBF-4D88-A3FE-DC1EE7726E7B}" destId="{EB9BEAA0-0B21-4748-B439-D73B2AE15A25}" srcOrd="0" destOrd="0" presId="urn:microsoft.com/office/officeart/2005/8/layout/list1"/>
    <dgm:cxn modelId="{4AC2D8E7-4958-4AF9-83E6-1D002EBB6D08}" srcId="{0C120519-1084-48E3-9678-EDF7D35CF6F0}" destId="{5DD1F6F0-9CBF-4D88-A3FE-DC1EE7726E7B}" srcOrd="1" destOrd="0" parTransId="{EC968D4E-63FB-4514-99FD-6285A842E5C8}" sibTransId="{8B7178CF-FE51-4E08-A94D-0C4878814E67}"/>
    <dgm:cxn modelId="{01D28AEE-9352-4979-9E4D-29C38EC46F7D}" type="presOf" srcId="{5DD1F6F0-9CBF-4D88-A3FE-DC1EE7726E7B}" destId="{01337494-B65A-4139-807B-A3EB204BCC38}" srcOrd="1" destOrd="0" presId="urn:microsoft.com/office/officeart/2005/8/layout/list1"/>
    <dgm:cxn modelId="{D84FC6F1-529E-4830-A857-3070E3DA135E}" type="presParOf" srcId="{E826BF2C-B3BC-4FE2-B5DB-4D5A58336D62}" destId="{DE4B3A3E-B82B-44EA-B93D-B1A9101272B6}" srcOrd="0" destOrd="0" presId="urn:microsoft.com/office/officeart/2005/8/layout/list1"/>
    <dgm:cxn modelId="{DF9E72AF-BB09-4314-8B88-E4F879797016}" type="presParOf" srcId="{DE4B3A3E-B82B-44EA-B93D-B1A9101272B6}" destId="{BC974E00-7347-4321-837B-289F6B76802A}" srcOrd="0" destOrd="0" presId="urn:microsoft.com/office/officeart/2005/8/layout/list1"/>
    <dgm:cxn modelId="{BBFC9614-2101-4FB1-A69F-2D78FE3FE309}" type="presParOf" srcId="{DE4B3A3E-B82B-44EA-B93D-B1A9101272B6}" destId="{76492250-87F3-4024-9C51-714479A0E1A5}" srcOrd="1" destOrd="0" presId="urn:microsoft.com/office/officeart/2005/8/layout/list1"/>
    <dgm:cxn modelId="{6AE39D3A-54D4-4135-B9D8-3F48D7C1CE95}" type="presParOf" srcId="{E826BF2C-B3BC-4FE2-B5DB-4D5A58336D62}" destId="{45199AE3-7253-48C9-AEEA-00580D8313B4}" srcOrd="1" destOrd="0" presId="urn:microsoft.com/office/officeart/2005/8/layout/list1"/>
    <dgm:cxn modelId="{D21ACF18-A2B4-4702-9BB6-A9F21827DEED}" type="presParOf" srcId="{E826BF2C-B3BC-4FE2-B5DB-4D5A58336D62}" destId="{2958E628-849C-4A0E-8A23-A8ACC1C1F3D6}" srcOrd="2" destOrd="0" presId="urn:microsoft.com/office/officeart/2005/8/layout/list1"/>
    <dgm:cxn modelId="{9361B3B4-BE94-496A-A1FC-8B0BEF162BE8}" type="presParOf" srcId="{E826BF2C-B3BC-4FE2-B5DB-4D5A58336D62}" destId="{87D2F2DB-260D-4531-824E-E4A9AB587396}" srcOrd="3" destOrd="0" presId="urn:microsoft.com/office/officeart/2005/8/layout/list1"/>
    <dgm:cxn modelId="{7AA71A68-0369-4C79-BB50-F95BFAF374B3}" type="presParOf" srcId="{E826BF2C-B3BC-4FE2-B5DB-4D5A58336D62}" destId="{D2219DA2-5EBB-4309-B58B-B15AB8E0C3B1}" srcOrd="4" destOrd="0" presId="urn:microsoft.com/office/officeart/2005/8/layout/list1"/>
    <dgm:cxn modelId="{338A2174-E620-43AC-A6DF-B98A12E3D7E4}" type="presParOf" srcId="{D2219DA2-5EBB-4309-B58B-B15AB8E0C3B1}" destId="{EB9BEAA0-0B21-4748-B439-D73B2AE15A25}" srcOrd="0" destOrd="0" presId="urn:microsoft.com/office/officeart/2005/8/layout/list1"/>
    <dgm:cxn modelId="{0FA34ECB-E449-49CA-B879-F87C8AB7C6FD}" type="presParOf" srcId="{D2219DA2-5EBB-4309-B58B-B15AB8E0C3B1}" destId="{01337494-B65A-4139-807B-A3EB204BCC38}" srcOrd="1" destOrd="0" presId="urn:microsoft.com/office/officeart/2005/8/layout/list1"/>
    <dgm:cxn modelId="{75E09C27-716C-4589-BA28-96FB9D5CA505}" type="presParOf" srcId="{E826BF2C-B3BC-4FE2-B5DB-4D5A58336D62}" destId="{0A0D0E8B-CB75-491C-9349-54322A635879}" srcOrd="5" destOrd="0" presId="urn:microsoft.com/office/officeart/2005/8/layout/list1"/>
    <dgm:cxn modelId="{AC08AAC0-002B-46DC-B3E0-7EF67440F81D}" type="presParOf" srcId="{E826BF2C-B3BC-4FE2-B5DB-4D5A58336D62}" destId="{A0843127-5ABF-4647-BDF5-01999327448A}" srcOrd="6" destOrd="0" presId="urn:microsoft.com/office/officeart/2005/8/layout/list1"/>
    <dgm:cxn modelId="{601DA57E-7265-4C1F-95F9-8FE3DDE80641}" type="presParOf" srcId="{E826BF2C-B3BC-4FE2-B5DB-4D5A58336D62}" destId="{0F4953B1-8AE3-4B51-B5A1-3370D59D39D0}" srcOrd="7" destOrd="0" presId="urn:microsoft.com/office/officeart/2005/8/layout/list1"/>
    <dgm:cxn modelId="{DC78F742-D0CD-42A8-965C-5A558B1594F9}" type="presParOf" srcId="{E826BF2C-B3BC-4FE2-B5DB-4D5A58336D62}" destId="{158F0089-8B62-4E25-8BD0-A9CD2559D3A8}" srcOrd="8" destOrd="0" presId="urn:microsoft.com/office/officeart/2005/8/layout/list1"/>
    <dgm:cxn modelId="{3371B412-02A4-4B22-9333-1B5A3888AC27}" type="presParOf" srcId="{158F0089-8B62-4E25-8BD0-A9CD2559D3A8}" destId="{4FBFB42D-C078-4846-8624-8BE948962A61}" srcOrd="0" destOrd="0" presId="urn:microsoft.com/office/officeart/2005/8/layout/list1"/>
    <dgm:cxn modelId="{9627513D-0E8B-4601-BB2B-3B9766388B4E}" type="presParOf" srcId="{158F0089-8B62-4E25-8BD0-A9CD2559D3A8}" destId="{41BBB44D-6DE4-4C76-BB17-8251E0AE6FF6}" srcOrd="1" destOrd="0" presId="urn:microsoft.com/office/officeart/2005/8/layout/list1"/>
    <dgm:cxn modelId="{5D835E96-C62D-464D-B70E-2AAB7CE8A5D3}" type="presParOf" srcId="{E826BF2C-B3BC-4FE2-B5DB-4D5A58336D62}" destId="{B869B1D0-848C-44FE-AFDF-0661785588E6}" srcOrd="9" destOrd="0" presId="urn:microsoft.com/office/officeart/2005/8/layout/list1"/>
    <dgm:cxn modelId="{9E4E834B-5D4C-4B69-8726-8D4B9BF8016A}" type="presParOf" srcId="{E826BF2C-B3BC-4FE2-B5DB-4D5A58336D62}" destId="{A754C890-A566-4E22-B715-933B42E39972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43C515-9794-4138-84B0-419ECCDE5E1D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ACFEB5C8-D2B5-49ED-A9D7-29CD6B1E21C3}">
      <dgm:prSet phldrT="[Text]" phldr="0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>
              <a:solidFill>
                <a:schemeClr val="bg1"/>
              </a:solidFill>
              <a:latin typeface="Montserrat" panose="00000500000000000000" pitchFamily="2" charset="0"/>
            </a:rPr>
            <a:t>Many</a:t>
          </a:r>
        </a:p>
      </dgm:t>
    </dgm:pt>
    <dgm:pt modelId="{8C2A068A-E19E-43FE-83A0-9A4436C610DD}" type="parTrans" cxnId="{6CFA441A-558C-483C-95BC-23E6A48CDB8C}">
      <dgm:prSet/>
      <dgm:spPr/>
      <dgm:t>
        <a:bodyPr/>
        <a:lstStyle/>
        <a:p>
          <a:endParaRPr lang="en-US"/>
        </a:p>
      </dgm:t>
    </dgm:pt>
    <dgm:pt modelId="{23EED513-4F71-4F5A-9E77-E7A558EA939A}" type="sibTrans" cxnId="{6CFA441A-558C-483C-95BC-23E6A48CDB8C}">
      <dgm:prSet/>
      <dgm:spPr/>
      <dgm:t>
        <a:bodyPr/>
        <a:lstStyle/>
        <a:p>
          <a:endParaRPr lang="en-US"/>
        </a:p>
      </dgm:t>
    </dgm:pt>
    <dgm:pt modelId="{3180BFC8-8C3D-4B34-B5FF-98FB46ECA743}">
      <dgm:prSet phldrT="[Text]" phldr="0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>
              <a:solidFill>
                <a:schemeClr val="tx1"/>
              </a:solidFill>
              <a:latin typeface="Montserrat" panose="00000500000000000000" pitchFamily="2" charset="0"/>
            </a:rPr>
            <a:t>Some</a:t>
          </a:r>
        </a:p>
      </dgm:t>
    </dgm:pt>
    <dgm:pt modelId="{634BA630-D0EA-4959-A30B-5BF96B17621E}" type="parTrans" cxnId="{0FC02E73-8C9D-4144-B9CC-E1D06DA28360}">
      <dgm:prSet/>
      <dgm:spPr/>
      <dgm:t>
        <a:bodyPr/>
        <a:lstStyle/>
        <a:p>
          <a:endParaRPr lang="en-US"/>
        </a:p>
      </dgm:t>
    </dgm:pt>
    <dgm:pt modelId="{6A1B07A3-4A64-4FB7-BB49-0FBD4462AA2B}" type="sibTrans" cxnId="{0FC02E73-8C9D-4144-B9CC-E1D06DA28360}">
      <dgm:prSet/>
      <dgm:spPr/>
      <dgm:t>
        <a:bodyPr/>
        <a:lstStyle/>
        <a:p>
          <a:endParaRPr lang="en-US"/>
        </a:p>
      </dgm:t>
    </dgm:pt>
    <dgm:pt modelId="{C62577CA-0A5E-47C3-9B79-438B66AA944A}">
      <dgm:prSet phldr="0"/>
      <dgm:spPr>
        <a:solidFill>
          <a:schemeClr val="accent5"/>
        </a:solidFill>
      </dgm:spPr>
      <dgm:t>
        <a:bodyPr/>
        <a:lstStyle/>
        <a:p>
          <a:r>
            <a:rPr lang="en-US">
              <a:solidFill>
                <a:schemeClr val="bg1"/>
              </a:solidFill>
              <a:latin typeface="Montserrat" panose="00000500000000000000" pitchFamily="2" charset="0"/>
            </a:rPr>
            <a:t>Few</a:t>
          </a:r>
        </a:p>
      </dgm:t>
    </dgm:pt>
    <dgm:pt modelId="{F2FB37A0-10B0-44AF-ABAD-3DB683520150}" type="parTrans" cxnId="{61049112-09DA-435D-BE8A-27DC9F982AC8}">
      <dgm:prSet/>
      <dgm:spPr/>
      <dgm:t>
        <a:bodyPr/>
        <a:lstStyle/>
        <a:p>
          <a:endParaRPr lang="en-US"/>
        </a:p>
      </dgm:t>
    </dgm:pt>
    <dgm:pt modelId="{C922A5A4-8206-4D8D-A344-D8D1DD3F5158}" type="sibTrans" cxnId="{61049112-09DA-435D-BE8A-27DC9F982AC8}">
      <dgm:prSet/>
      <dgm:spPr/>
      <dgm:t>
        <a:bodyPr/>
        <a:lstStyle/>
        <a:p>
          <a:endParaRPr lang="en-US"/>
        </a:p>
      </dgm:t>
    </dgm:pt>
    <dgm:pt modelId="{9207BEF1-D225-4D96-81F8-39860EA876D4}" type="pres">
      <dgm:prSet presAssocID="{5C43C515-9794-4138-84B0-419ECCDE5E1D}" presName="Name0" presStyleCnt="0">
        <dgm:presLayoutVars>
          <dgm:dir/>
          <dgm:resizeHandles val="exact"/>
        </dgm:presLayoutVars>
      </dgm:prSet>
      <dgm:spPr/>
    </dgm:pt>
    <dgm:pt modelId="{D4E5A4B3-2F8D-4973-B8E6-DD4E9DFFBD1F}" type="pres">
      <dgm:prSet presAssocID="{ACFEB5C8-D2B5-49ED-A9D7-29CD6B1E21C3}" presName="parTxOnly" presStyleLbl="node1" presStyleIdx="0" presStyleCnt="3">
        <dgm:presLayoutVars>
          <dgm:bulletEnabled val="1"/>
        </dgm:presLayoutVars>
      </dgm:prSet>
      <dgm:spPr/>
    </dgm:pt>
    <dgm:pt modelId="{5B25B80F-4BF1-4F4A-8563-EDA28072B373}" type="pres">
      <dgm:prSet presAssocID="{23EED513-4F71-4F5A-9E77-E7A558EA939A}" presName="parSpace" presStyleCnt="0"/>
      <dgm:spPr/>
    </dgm:pt>
    <dgm:pt modelId="{CA82B46D-A116-4576-8868-6883CA936D07}" type="pres">
      <dgm:prSet presAssocID="{3180BFC8-8C3D-4B34-B5FF-98FB46ECA743}" presName="parTxOnly" presStyleLbl="node1" presStyleIdx="1" presStyleCnt="3">
        <dgm:presLayoutVars>
          <dgm:bulletEnabled val="1"/>
        </dgm:presLayoutVars>
      </dgm:prSet>
      <dgm:spPr/>
    </dgm:pt>
    <dgm:pt modelId="{46B25003-E923-4D57-9E5E-DA3F48AD3341}" type="pres">
      <dgm:prSet presAssocID="{6A1B07A3-4A64-4FB7-BB49-0FBD4462AA2B}" presName="parSpace" presStyleCnt="0"/>
      <dgm:spPr/>
    </dgm:pt>
    <dgm:pt modelId="{AEFA814A-0EFE-438D-B88C-8FF2A427B0EA}" type="pres">
      <dgm:prSet presAssocID="{C62577CA-0A5E-47C3-9B79-438B66AA944A}" presName="parTxOnly" presStyleLbl="node1" presStyleIdx="2" presStyleCnt="3">
        <dgm:presLayoutVars>
          <dgm:bulletEnabled val="1"/>
        </dgm:presLayoutVars>
      </dgm:prSet>
      <dgm:spPr/>
    </dgm:pt>
  </dgm:ptLst>
  <dgm:cxnLst>
    <dgm:cxn modelId="{755BED08-65C2-4AF9-9DD4-2C578753A0EF}" type="presOf" srcId="{ACFEB5C8-D2B5-49ED-A9D7-29CD6B1E21C3}" destId="{D4E5A4B3-2F8D-4973-B8E6-DD4E9DFFBD1F}" srcOrd="0" destOrd="0" presId="urn:microsoft.com/office/officeart/2005/8/layout/hChevron3"/>
    <dgm:cxn modelId="{61049112-09DA-435D-BE8A-27DC9F982AC8}" srcId="{5C43C515-9794-4138-84B0-419ECCDE5E1D}" destId="{C62577CA-0A5E-47C3-9B79-438B66AA944A}" srcOrd="2" destOrd="0" parTransId="{F2FB37A0-10B0-44AF-ABAD-3DB683520150}" sibTransId="{C922A5A4-8206-4D8D-A344-D8D1DD3F5158}"/>
    <dgm:cxn modelId="{6CFA441A-558C-483C-95BC-23E6A48CDB8C}" srcId="{5C43C515-9794-4138-84B0-419ECCDE5E1D}" destId="{ACFEB5C8-D2B5-49ED-A9D7-29CD6B1E21C3}" srcOrd="0" destOrd="0" parTransId="{8C2A068A-E19E-43FE-83A0-9A4436C610DD}" sibTransId="{23EED513-4F71-4F5A-9E77-E7A558EA939A}"/>
    <dgm:cxn modelId="{29856425-F8BC-4EDE-95FC-53734411AA1C}" type="presOf" srcId="{3180BFC8-8C3D-4B34-B5FF-98FB46ECA743}" destId="{CA82B46D-A116-4576-8868-6883CA936D07}" srcOrd="0" destOrd="0" presId="urn:microsoft.com/office/officeart/2005/8/layout/hChevron3"/>
    <dgm:cxn modelId="{0FC02E73-8C9D-4144-B9CC-E1D06DA28360}" srcId="{5C43C515-9794-4138-84B0-419ECCDE5E1D}" destId="{3180BFC8-8C3D-4B34-B5FF-98FB46ECA743}" srcOrd="1" destOrd="0" parTransId="{634BA630-D0EA-4959-A30B-5BF96B17621E}" sibTransId="{6A1B07A3-4A64-4FB7-BB49-0FBD4462AA2B}"/>
    <dgm:cxn modelId="{5FDAC09F-8DB9-49DF-BD59-3D91A36DEBBC}" type="presOf" srcId="{5C43C515-9794-4138-84B0-419ECCDE5E1D}" destId="{9207BEF1-D225-4D96-81F8-39860EA876D4}" srcOrd="0" destOrd="0" presId="urn:microsoft.com/office/officeart/2005/8/layout/hChevron3"/>
    <dgm:cxn modelId="{177536C3-7871-47FA-9429-F4AAB8147550}" type="presOf" srcId="{C62577CA-0A5E-47C3-9B79-438B66AA944A}" destId="{AEFA814A-0EFE-438D-B88C-8FF2A427B0EA}" srcOrd="0" destOrd="0" presId="urn:microsoft.com/office/officeart/2005/8/layout/hChevron3"/>
    <dgm:cxn modelId="{F5FF50BE-76E5-4526-8897-DB022A8E7D7F}" type="presParOf" srcId="{9207BEF1-D225-4D96-81F8-39860EA876D4}" destId="{D4E5A4B3-2F8D-4973-B8E6-DD4E9DFFBD1F}" srcOrd="0" destOrd="0" presId="urn:microsoft.com/office/officeart/2005/8/layout/hChevron3"/>
    <dgm:cxn modelId="{77121499-A513-4052-B11D-C0D9050AE22A}" type="presParOf" srcId="{9207BEF1-D225-4D96-81F8-39860EA876D4}" destId="{5B25B80F-4BF1-4F4A-8563-EDA28072B373}" srcOrd="1" destOrd="0" presId="urn:microsoft.com/office/officeart/2005/8/layout/hChevron3"/>
    <dgm:cxn modelId="{33106842-78E6-429F-813B-6D81457A259C}" type="presParOf" srcId="{9207BEF1-D225-4D96-81F8-39860EA876D4}" destId="{CA82B46D-A116-4576-8868-6883CA936D07}" srcOrd="2" destOrd="0" presId="urn:microsoft.com/office/officeart/2005/8/layout/hChevron3"/>
    <dgm:cxn modelId="{66468B14-921A-4525-8A70-2D48D4FDA90D}" type="presParOf" srcId="{9207BEF1-D225-4D96-81F8-39860EA876D4}" destId="{46B25003-E923-4D57-9E5E-DA3F48AD3341}" srcOrd="3" destOrd="0" presId="urn:microsoft.com/office/officeart/2005/8/layout/hChevron3"/>
    <dgm:cxn modelId="{915AF7A2-CC4E-4744-8586-2B0A556F7FA3}" type="presParOf" srcId="{9207BEF1-D225-4D96-81F8-39860EA876D4}" destId="{AEFA814A-0EFE-438D-B88C-8FF2A427B0EA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46B137-C4CC-4561-9C55-4A249AC093F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6DA0E3-475A-48C8-ABDD-C8C6E7750D5D}">
      <dgm:prSet phldrT="[Text]" phldr="0" custT="1"/>
      <dgm:spPr/>
      <dgm:t>
        <a:bodyPr/>
        <a:lstStyle/>
        <a:p>
          <a:pPr rtl="0"/>
          <a:r>
            <a:rPr lang="en-US" sz="1400" b="1">
              <a:latin typeface="Montserrat" panose="00000500000000000000" pitchFamily="2" charset="0"/>
            </a:rPr>
            <a:t>Nutrition &amp; Sleep</a:t>
          </a:r>
        </a:p>
      </dgm:t>
    </dgm:pt>
    <dgm:pt modelId="{550828E8-5220-4C0A-A8E5-3F357C68B27A}" type="parTrans" cxnId="{FC24CAD4-B530-44B0-8BDF-E7A605FB1481}">
      <dgm:prSet/>
      <dgm:spPr/>
      <dgm:t>
        <a:bodyPr/>
        <a:lstStyle/>
        <a:p>
          <a:endParaRPr lang="en-US" sz="2000"/>
        </a:p>
      </dgm:t>
    </dgm:pt>
    <dgm:pt modelId="{2BD5E755-A901-4795-A4C8-28ACAE7E5A30}" type="sibTrans" cxnId="{FC24CAD4-B530-44B0-8BDF-E7A605FB1481}">
      <dgm:prSet/>
      <dgm:spPr/>
      <dgm:t>
        <a:bodyPr/>
        <a:lstStyle/>
        <a:p>
          <a:endParaRPr lang="en-US" sz="2000"/>
        </a:p>
      </dgm:t>
    </dgm:pt>
    <dgm:pt modelId="{FDF6FA91-9047-4300-A88E-F01430BEEE0B}">
      <dgm:prSet phldrT="[Text]" phldr="0" custT="1"/>
      <dgm:spPr/>
      <dgm:t>
        <a:bodyPr/>
        <a:lstStyle/>
        <a:p>
          <a:pPr rtl="0">
            <a:buNone/>
          </a:pPr>
          <a:r>
            <a:rPr lang="en-US" sz="1400">
              <a:latin typeface="Montserrat" panose="00000500000000000000" pitchFamily="2" charset="0"/>
            </a:rPr>
            <a:t>Whether children are eating breakfast regularly, eating a meal with family, and getting enough sleep.</a:t>
          </a:r>
        </a:p>
      </dgm:t>
    </dgm:pt>
    <dgm:pt modelId="{012D6B25-94AF-416D-A395-1DEE57A222A1}" type="parTrans" cxnId="{937EE3B0-E528-49B2-9F74-E41C91817524}">
      <dgm:prSet/>
      <dgm:spPr/>
      <dgm:t>
        <a:bodyPr/>
        <a:lstStyle/>
        <a:p>
          <a:endParaRPr lang="en-US" sz="2000"/>
        </a:p>
      </dgm:t>
    </dgm:pt>
    <dgm:pt modelId="{BFC7098F-6863-4EA2-BF1E-C6FD6656235E}" type="sibTrans" cxnId="{937EE3B0-E528-49B2-9F74-E41C91817524}">
      <dgm:prSet/>
      <dgm:spPr/>
      <dgm:t>
        <a:bodyPr/>
        <a:lstStyle/>
        <a:p>
          <a:endParaRPr lang="en-US" sz="2000"/>
        </a:p>
      </dgm:t>
    </dgm:pt>
    <dgm:pt modelId="{C5D80C9D-12A1-48F3-930C-90F58E9C7FAF}">
      <dgm:prSet phldrT="[Text]" phldr="0" custT="1"/>
      <dgm:spPr/>
      <dgm:t>
        <a:bodyPr/>
        <a:lstStyle/>
        <a:p>
          <a:pPr rtl="0"/>
          <a:r>
            <a:rPr lang="en-US" sz="1400" b="1">
              <a:latin typeface="Montserrat" panose="00000500000000000000" pitchFamily="2" charset="0"/>
            </a:rPr>
            <a:t>Physical Activity </a:t>
          </a:r>
        </a:p>
      </dgm:t>
    </dgm:pt>
    <dgm:pt modelId="{C173E103-9CC5-4268-972E-A74725BBFE7C}" type="parTrans" cxnId="{EB5DA648-9F57-47A7-A049-6FB7B0FBE406}">
      <dgm:prSet/>
      <dgm:spPr/>
      <dgm:t>
        <a:bodyPr/>
        <a:lstStyle/>
        <a:p>
          <a:endParaRPr lang="en-US" sz="2000"/>
        </a:p>
      </dgm:t>
    </dgm:pt>
    <dgm:pt modelId="{5703B7C9-BE85-4506-8A37-CF92B87F2B7F}" type="sibTrans" cxnId="{EB5DA648-9F57-47A7-A049-6FB7B0FBE406}">
      <dgm:prSet/>
      <dgm:spPr/>
      <dgm:t>
        <a:bodyPr/>
        <a:lstStyle/>
        <a:p>
          <a:endParaRPr lang="en-US" sz="2000"/>
        </a:p>
      </dgm:t>
    </dgm:pt>
    <dgm:pt modelId="{CAB807C9-CD5D-4C1D-9CD4-2F9364CE7CC4}">
      <dgm:prSet phldrT="[Text]" phldr="0" custT="1"/>
      <dgm:spPr/>
      <dgm:t>
        <a:bodyPr/>
        <a:lstStyle/>
        <a:p>
          <a:pPr rtl="0">
            <a:buNone/>
          </a:pPr>
          <a:r>
            <a:rPr lang="en-US" sz="1400">
              <a:latin typeface="Montserrat" panose="00000500000000000000" pitchFamily="2" charset="0"/>
            </a:rPr>
            <a:t>Children’s typical weekly experiences in organized physical activity (e.g. swimming lessons or gymnastic lessons) and unorganized physical activity (e.g. riding a bike or scooter, attending a drop-in gym program.)</a:t>
          </a:r>
        </a:p>
      </dgm:t>
    </dgm:pt>
    <dgm:pt modelId="{ABE0EFDA-2351-4F6F-9D90-EA16DE482027}" type="parTrans" cxnId="{0C4DB799-C6B6-45C6-9CA5-90D96D876798}">
      <dgm:prSet/>
      <dgm:spPr/>
      <dgm:t>
        <a:bodyPr/>
        <a:lstStyle/>
        <a:p>
          <a:endParaRPr lang="en-US" sz="2000"/>
        </a:p>
      </dgm:t>
    </dgm:pt>
    <dgm:pt modelId="{3FE34FF2-9D93-45C3-95AA-3FAD09369355}" type="sibTrans" cxnId="{0C4DB799-C6B6-45C6-9CA5-90D96D876798}">
      <dgm:prSet/>
      <dgm:spPr/>
      <dgm:t>
        <a:bodyPr/>
        <a:lstStyle/>
        <a:p>
          <a:endParaRPr lang="en-US" sz="2000"/>
        </a:p>
      </dgm:t>
    </dgm:pt>
    <dgm:pt modelId="{5FEB54CC-448E-4DCB-8CAD-95F19616D336}">
      <dgm:prSet phldrT="[Text]" phldr="0" custT="1"/>
      <dgm:spPr/>
      <dgm:t>
        <a:bodyPr/>
        <a:lstStyle/>
        <a:p>
          <a:pPr rtl="0"/>
          <a:r>
            <a:rPr lang="en-US" sz="1400" b="1">
              <a:latin typeface="Montserrat" panose="00000500000000000000" pitchFamily="2" charset="0"/>
            </a:rPr>
            <a:t>Language &amp; Cognition</a:t>
          </a:r>
        </a:p>
      </dgm:t>
    </dgm:pt>
    <dgm:pt modelId="{A4C34AC2-A642-44C6-B58F-FEAAE68BB526}" type="parTrans" cxnId="{A99707C2-BA1A-4BF1-A651-C236EA831225}">
      <dgm:prSet/>
      <dgm:spPr/>
      <dgm:t>
        <a:bodyPr/>
        <a:lstStyle/>
        <a:p>
          <a:endParaRPr lang="en-US" sz="2000"/>
        </a:p>
      </dgm:t>
    </dgm:pt>
    <dgm:pt modelId="{9E071A39-D5DA-48EC-BA4C-8081ACEE6956}" type="sibTrans" cxnId="{A99707C2-BA1A-4BF1-A651-C236EA831225}">
      <dgm:prSet/>
      <dgm:spPr/>
      <dgm:t>
        <a:bodyPr/>
        <a:lstStyle/>
        <a:p>
          <a:endParaRPr lang="en-US" sz="2000"/>
        </a:p>
      </dgm:t>
    </dgm:pt>
    <dgm:pt modelId="{D635AA04-779A-4343-97C1-E475E95A0C32}">
      <dgm:prSet phldrT="[Text]" phldr="0" custT="1"/>
      <dgm:spPr/>
      <dgm:t>
        <a:bodyPr/>
        <a:lstStyle/>
        <a:p>
          <a:pPr rtl="0"/>
          <a:r>
            <a:rPr lang="en-US" sz="1400" b="1">
              <a:latin typeface="Montserrat" panose="00000500000000000000" pitchFamily="2" charset="0"/>
            </a:rPr>
            <a:t>Talking About Emotions</a:t>
          </a:r>
        </a:p>
      </dgm:t>
    </dgm:pt>
    <dgm:pt modelId="{97C22B3E-5623-445A-8E18-BDF198BF91C7}" type="parTrans" cxnId="{CAA30830-EC4D-4109-ABE6-D41508371EF6}">
      <dgm:prSet/>
      <dgm:spPr/>
      <dgm:t>
        <a:bodyPr/>
        <a:lstStyle/>
        <a:p>
          <a:endParaRPr lang="en-US" sz="2000"/>
        </a:p>
      </dgm:t>
    </dgm:pt>
    <dgm:pt modelId="{0CE4615E-D1DA-440D-A203-83105E806221}" type="sibTrans" cxnId="{CAA30830-EC4D-4109-ABE6-D41508371EF6}">
      <dgm:prSet/>
      <dgm:spPr/>
      <dgm:t>
        <a:bodyPr/>
        <a:lstStyle/>
        <a:p>
          <a:endParaRPr lang="en-US" sz="2000"/>
        </a:p>
      </dgm:t>
    </dgm:pt>
    <dgm:pt modelId="{4DC74477-63C5-471C-823C-C69ADA1AD42D}">
      <dgm:prSet phldr="0" custT="1"/>
      <dgm:spPr/>
      <dgm:t>
        <a:bodyPr/>
        <a:lstStyle/>
        <a:p>
          <a:pPr rtl="0"/>
          <a:r>
            <a:rPr lang="en-US" sz="1400" b="1">
              <a:latin typeface="Montserrat" panose="00000500000000000000" pitchFamily="2" charset="0"/>
            </a:rPr>
            <a:t>Peer Experiences</a:t>
          </a:r>
        </a:p>
      </dgm:t>
    </dgm:pt>
    <dgm:pt modelId="{E40F494F-F0AE-48EA-B595-A949EFD6BDC3}" type="parTrans" cxnId="{CB376FAD-041C-4802-B378-C98D502C139E}">
      <dgm:prSet/>
      <dgm:spPr/>
      <dgm:t>
        <a:bodyPr/>
        <a:lstStyle/>
        <a:p>
          <a:endParaRPr lang="en-US" sz="2000"/>
        </a:p>
      </dgm:t>
    </dgm:pt>
    <dgm:pt modelId="{1DDCA3BA-48F2-468D-AACA-959AF6C675F7}" type="sibTrans" cxnId="{CB376FAD-041C-4802-B378-C98D502C139E}">
      <dgm:prSet/>
      <dgm:spPr/>
      <dgm:t>
        <a:bodyPr/>
        <a:lstStyle/>
        <a:p>
          <a:endParaRPr lang="en-US" sz="2000"/>
        </a:p>
      </dgm:t>
    </dgm:pt>
    <dgm:pt modelId="{8BBAE14A-9B18-4992-9CD0-38A5738D8386}">
      <dgm:prSet phldr="0" custT="1"/>
      <dgm:spPr/>
      <dgm:t>
        <a:bodyPr/>
        <a:lstStyle/>
        <a:p>
          <a:pPr rtl="0">
            <a:buNone/>
          </a:pPr>
          <a:r>
            <a:rPr lang="en-US" sz="1400">
              <a:latin typeface="Montserrat" panose="00000500000000000000" pitchFamily="2" charset="0"/>
            </a:rPr>
            <a:t> Amount of time per week children engage in activities such as reading, storytelling, conversations, pretend play, rhyming, drawing, painting, counting, sorting, and more.  </a:t>
          </a:r>
        </a:p>
      </dgm:t>
    </dgm:pt>
    <dgm:pt modelId="{B5B1B8C6-E36B-4107-9799-43B37514EBE4}" type="parTrans" cxnId="{BED7A591-9FD7-4463-92D0-B8F8570F56BA}">
      <dgm:prSet/>
      <dgm:spPr/>
      <dgm:t>
        <a:bodyPr/>
        <a:lstStyle/>
        <a:p>
          <a:endParaRPr lang="en-US" sz="2000"/>
        </a:p>
      </dgm:t>
    </dgm:pt>
    <dgm:pt modelId="{A25256FA-7992-4C6A-9967-09EB5B53B468}" type="sibTrans" cxnId="{BED7A591-9FD7-4463-92D0-B8F8570F56BA}">
      <dgm:prSet/>
      <dgm:spPr/>
      <dgm:t>
        <a:bodyPr/>
        <a:lstStyle/>
        <a:p>
          <a:endParaRPr lang="en-US" sz="2000"/>
        </a:p>
      </dgm:t>
    </dgm:pt>
    <dgm:pt modelId="{62C6B3BF-1B4E-4621-A8B2-61CC6F3BEB3D}">
      <dgm:prSet phldr="0" custT="1"/>
      <dgm:spPr/>
      <dgm:t>
        <a:bodyPr/>
        <a:lstStyle/>
        <a:p>
          <a:pPr rtl="0">
            <a:buNone/>
          </a:pPr>
          <a:r>
            <a:rPr lang="en-US" sz="1400">
              <a:latin typeface="Montserrat" panose="00000500000000000000" pitchFamily="2" charset="0"/>
            </a:rPr>
            <a:t>How much experience a child has had around peers and friends. </a:t>
          </a:r>
        </a:p>
      </dgm:t>
    </dgm:pt>
    <dgm:pt modelId="{A869B1F7-4901-4661-93A2-0B1F83F6451F}" type="parTrans" cxnId="{EA41D918-A124-4DB1-BD16-35D9E977AD1F}">
      <dgm:prSet/>
      <dgm:spPr/>
      <dgm:t>
        <a:bodyPr/>
        <a:lstStyle/>
        <a:p>
          <a:endParaRPr lang="en-US" sz="2000"/>
        </a:p>
      </dgm:t>
    </dgm:pt>
    <dgm:pt modelId="{553FEE2C-FB4E-4270-936B-144293900374}" type="sibTrans" cxnId="{EA41D918-A124-4DB1-BD16-35D9E977AD1F}">
      <dgm:prSet/>
      <dgm:spPr/>
      <dgm:t>
        <a:bodyPr/>
        <a:lstStyle/>
        <a:p>
          <a:endParaRPr lang="en-US" sz="2000"/>
        </a:p>
      </dgm:t>
    </dgm:pt>
    <dgm:pt modelId="{C2027515-B39C-460C-8351-2AB112EABE35}">
      <dgm:prSet phldr="0" custT="1"/>
      <dgm:spPr/>
      <dgm:t>
        <a:bodyPr/>
        <a:lstStyle/>
        <a:p>
          <a:pPr rtl="0">
            <a:buNone/>
          </a:pPr>
          <a:r>
            <a:rPr lang="en-US" sz="1400">
              <a:latin typeface="Montserrat" panose="00000500000000000000" pitchFamily="2" charset="0"/>
            </a:rPr>
            <a:t>How often children have had the chance to talk about different social experiences and emotions with their parent/caregiver. For example, their positive or negative interactions, and their emotions or feelings.  </a:t>
          </a:r>
        </a:p>
      </dgm:t>
    </dgm:pt>
    <dgm:pt modelId="{F57D18DD-D740-4251-9A19-E2E206322E20}" type="parTrans" cxnId="{895A6826-A587-43CF-83FB-64D79EDB0BF5}">
      <dgm:prSet/>
      <dgm:spPr/>
      <dgm:t>
        <a:bodyPr/>
        <a:lstStyle/>
        <a:p>
          <a:endParaRPr lang="en-US" sz="2000"/>
        </a:p>
      </dgm:t>
    </dgm:pt>
    <dgm:pt modelId="{5EBF14C6-EB59-42DD-B631-3A70E6D63F78}" type="sibTrans" cxnId="{895A6826-A587-43CF-83FB-64D79EDB0BF5}">
      <dgm:prSet/>
      <dgm:spPr/>
      <dgm:t>
        <a:bodyPr/>
        <a:lstStyle/>
        <a:p>
          <a:endParaRPr lang="en-US" sz="2000"/>
        </a:p>
      </dgm:t>
    </dgm:pt>
    <dgm:pt modelId="{71DA83F4-96DD-48F7-B00B-B41814E65F24}" type="pres">
      <dgm:prSet presAssocID="{6D46B137-C4CC-4561-9C55-4A249AC093F2}" presName="linear" presStyleCnt="0">
        <dgm:presLayoutVars>
          <dgm:dir/>
          <dgm:animLvl val="lvl"/>
          <dgm:resizeHandles val="exact"/>
        </dgm:presLayoutVars>
      </dgm:prSet>
      <dgm:spPr/>
    </dgm:pt>
    <dgm:pt modelId="{8C312E75-9FF0-4CB6-9B27-F408E6D299B8}" type="pres">
      <dgm:prSet presAssocID="{206DA0E3-475A-48C8-ABDD-C8C6E7750D5D}" presName="parentLin" presStyleCnt="0"/>
      <dgm:spPr/>
    </dgm:pt>
    <dgm:pt modelId="{400F8EF9-B896-477E-B8BB-8EAD78B9FB12}" type="pres">
      <dgm:prSet presAssocID="{206DA0E3-475A-48C8-ABDD-C8C6E7750D5D}" presName="parentLeftMargin" presStyleLbl="node1" presStyleIdx="0" presStyleCnt="5"/>
      <dgm:spPr/>
    </dgm:pt>
    <dgm:pt modelId="{40A3CF12-0FCB-49CB-90D4-67D5E72A8E41}" type="pres">
      <dgm:prSet presAssocID="{206DA0E3-475A-48C8-ABDD-C8C6E7750D5D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7BDE1F8-3010-4121-AF03-99F8AE287DCF}" type="pres">
      <dgm:prSet presAssocID="{206DA0E3-475A-48C8-ABDD-C8C6E7750D5D}" presName="negativeSpace" presStyleCnt="0"/>
      <dgm:spPr/>
    </dgm:pt>
    <dgm:pt modelId="{299855BB-9205-41EF-B99F-EAD1BBC5D143}" type="pres">
      <dgm:prSet presAssocID="{206DA0E3-475A-48C8-ABDD-C8C6E7750D5D}" presName="childText" presStyleLbl="conFgAcc1" presStyleIdx="0" presStyleCnt="5">
        <dgm:presLayoutVars>
          <dgm:bulletEnabled val="1"/>
        </dgm:presLayoutVars>
      </dgm:prSet>
      <dgm:spPr/>
    </dgm:pt>
    <dgm:pt modelId="{38FA16D6-2080-4B25-B299-7681A3D9FBC3}" type="pres">
      <dgm:prSet presAssocID="{2BD5E755-A901-4795-A4C8-28ACAE7E5A30}" presName="spaceBetweenRectangles" presStyleCnt="0"/>
      <dgm:spPr/>
    </dgm:pt>
    <dgm:pt modelId="{10CC192B-5CB3-4A14-A0A1-6EDE7A1BB230}" type="pres">
      <dgm:prSet presAssocID="{C5D80C9D-12A1-48F3-930C-90F58E9C7FAF}" presName="parentLin" presStyleCnt="0"/>
      <dgm:spPr/>
    </dgm:pt>
    <dgm:pt modelId="{671963A4-2C4B-4DBA-81BA-94F334C64140}" type="pres">
      <dgm:prSet presAssocID="{C5D80C9D-12A1-48F3-930C-90F58E9C7FAF}" presName="parentLeftMargin" presStyleLbl="node1" presStyleIdx="0" presStyleCnt="5"/>
      <dgm:spPr/>
    </dgm:pt>
    <dgm:pt modelId="{60C1476D-4887-4475-9ECC-7D07F475127F}" type="pres">
      <dgm:prSet presAssocID="{C5D80C9D-12A1-48F3-930C-90F58E9C7FAF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6AECDB5E-9806-4B70-B67C-0A15D62F996A}" type="pres">
      <dgm:prSet presAssocID="{C5D80C9D-12A1-48F3-930C-90F58E9C7FAF}" presName="negativeSpace" presStyleCnt="0"/>
      <dgm:spPr/>
    </dgm:pt>
    <dgm:pt modelId="{688C266F-2EE6-49DC-8C5B-44869BEDDB53}" type="pres">
      <dgm:prSet presAssocID="{C5D80C9D-12A1-48F3-930C-90F58E9C7FAF}" presName="childText" presStyleLbl="conFgAcc1" presStyleIdx="1" presStyleCnt="5">
        <dgm:presLayoutVars>
          <dgm:bulletEnabled val="1"/>
        </dgm:presLayoutVars>
      </dgm:prSet>
      <dgm:spPr/>
    </dgm:pt>
    <dgm:pt modelId="{F782CD46-43E8-4833-90EF-839401C8E07E}" type="pres">
      <dgm:prSet presAssocID="{5703B7C9-BE85-4506-8A37-CF92B87F2B7F}" presName="spaceBetweenRectangles" presStyleCnt="0"/>
      <dgm:spPr/>
    </dgm:pt>
    <dgm:pt modelId="{38A28976-D28F-4716-A058-96B249D48115}" type="pres">
      <dgm:prSet presAssocID="{5FEB54CC-448E-4DCB-8CAD-95F19616D336}" presName="parentLin" presStyleCnt="0"/>
      <dgm:spPr/>
    </dgm:pt>
    <dgm:pt modelId="{037E948C-5FE0-4BA8-BC19-89701B7861AF}" type="pres">
      <dgm:prSet presAssocID="{5FEB54CC-448E-4DCB-8CAD-95F19616D336}" presName="parentLeftMargin" presStyleLbl="node1" presStyleIdx="1" presStyleCnt="5"/>
      <dgm:spPr/>
    </dgm:pt>
    <dgm:pt modelId="{74D4066D-DF2A-4A9A-8E5D-C7DBA19EAC3E}" type="pres">
      <dgm:prSet presAssocID="{5FEB54CC-448E-4DCB-8CAD-95F19616D336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2D6FC019-DF86-4F8B-8328-D35053B88069}" type="pres">
      <dgm:prSet presAssocID="{5FEB54CC-448E-4DCB-8CAD-95F19616D336}" presName="negativeSpace" presStyleCnt="0"/>
      <dgm:spPr/>
    </dgm:pt>
    <dgm:pt modelId="{45420D3F-9EEF-4394-810D-B2C583A2D96E}" type="pres">
      <dgm:prSet presAssocID="{5FEB54CC-448E-4DCB-8CAD-95F19616D336}" presName="childText" presStyleLbl="conFgAcc1" presStyleIdx="2" presStyleCnt="5">
        <dgm:presLayoutVars>
          <dgm:bulletEnabled val="1"/>
        </dgm:presLayoutVars>
      </dgm:prSet>
      <dgm:spPr/>
    </dgm:pt>
    <dgm:pt modelId="{2F6E7C42-5667-4BAD-B5AC-858612F76F8C}" type="pres">
      <dgm:prSet presAssocID="{9E071A39-D5DA-48EC-BA4C-8081ACEE6956}" presName="spaceBetweenRectangles" presStyleCnt="0"/>
      <dgm:spPr/>
    </dgm:pt>
    <dgm:pt modelId="{21ECAF2D-2051-43A4-A865-01DC015D7C5F}" type="pres">
      <dgm:prSet presAssocID="{4DC74477-63C5-471C-823C-C69ADA1AD42D}" presName="parentLin" presStyleCnt="0"/>
      <dgm:spPr/>
    </dgm:pt>
    <dgm:pt modelId="{447CD070-F740-4B0F-A8E7-54D055C3F8A2}" type="pres">
      <dgm:prSet presAssocID="{4DC74477-63C5-471C-823C-C69ADA1AD42D}" presName="parentLeftMargin" presStyleLbl="node1" presStyleIdx="2" presStyleCnt="5"/>
      <dgm:spPr/>
    </dgm:pt>
    <dgm:pt modelId="{A524F804-3B5E-4AA5-810F-735518B58C82}" type="pres">
      <dgm:prSet presAssocID="{4DC74477-63C5-471C-823C-C69ADA1AD42D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382E1EC-0D5C-4392-87BE-6272B00C50AD}" type="pres">
      <dgm:prSet presAssocID="{4DC74477-63C5-471C-823C-C69ADA1AD42D}" presName="negativeSpace" presStyleCnt="0"/>
      <dgm:spPr/>
    </dgm:pt>
    <dgm:pt modelId="{988C36E1-177B-4D5C-A6D9-53D558B41229}" type="pres">
      <dgm:prSet presAssocID="{4DC74477-63C5-471C-823C-C69ADA1AD42D}" presName="childText" presStyleLbl="conFgAcc1" presStyleIdx="3" presStyleCnt="5">
        <dgm:presLayoutVars>
          <dgm:bulletEnabled val="1"/>
        </dgm:presLayoutVars>
      </dgm:prSet>
      <dgm:spPr/>
    </dgm:pt>
    <dgm:pt modelId="{F02348EE-C796-49C5-B709-A81E28DEBE27}" type="pres">
      <dgm:prSet presAssocID="{1DDCA3BA-48F2-468D-AACA-959AF6C675F7}" presName="spaceBetweenRectangles" presStyleCnt="0"/>
      <dgm:spPr/>
    </dgm:pt>
    <dgm:pt modelId="{229DA495-DB29-494D-A95F-9308BC20646E}" type="pres">
      <dgm:prSet presAssocID="{D635AA04-779A-4343-97C1-E475E95A0C32}" presName="parentLin" presStyleCnt="0"/>
      <dgm:spPr/>
    </dgm:pt>
    <dgm:pt modelId="{2A250ADD-2833-4E5A-AB04-209B4AE59F97}" type="pres">
      <dgm:prSet presAssocID="{D635AA04-779A-4343-97C1-E475E95A0C32}" presName="parentLeftMargin" presStyleLbl="node1" presStyleIdx="3" presStyleCnt="5"/>
      <dgm:spPr/>
    </dgm:pt>
    <dgm:pt modelId="{F768517F-8BC6-4F90-BC33-5EFF9A4012CE}" type="pres">
      <dgm:prSet presAssocID="{D635AA04-779A-4343-97C1-E475E95A0C32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023A4781-F04A-4BD1-B9FC-23E01064E429}" type="pres">
      <dgm:prSet presAssocID="{D635AA04-779A-4343-97C1-E475E95A0C32}" presName="negativeSpace" presStyleCnt="0"/>
      <dgm:spPr/>
    </dgm:pt>
    <dgm:pt modelId="{537FA158-0DDB-4EBA-B7B3-332AC3A716D9}" type="pres">
      <dgm:prSet presAssocID="{D635AA04-779A-4343-97C1-E475E95A0C32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431F806-730B-4E9A-A49F-8741AA3E6685}" type="presOf" srcId="{206DA0E3-475A-48C8-ABDD-C8C6E7750D5D}" destId="{40A3CF12-0FCB-49CB-90D4-67D5E72A8E41}" srcOrd="1" destOrd="0" presId="urn:microsoft.com/office/officeart/2005/8/layout/list1"/>
    <dgm:cxn modelId="{5B401010-7CBC-46E8-8910-CBE5760A4C75}" type="presOf" srcId="{62C6B3BF-1B4E-4621-A8B2-61CC6F3BEB3D}" destId="{988C36E1-177B-4D5C-A6D9-53D558B41229}" srcOrd="0" destOrd="0" presId="urn:microsoft.com/office/officeart/2005/8/layout/list1"/>
    <dgm:cxn modelId="{EA41D918-A124-4DB1-BD16-35D9E977AD1F}" srcId="{4DC74477-63C5-471C-823C-C69ADA1AD42D}" destId="{62C6B3BF-1B4E-4621-A8B2-61CC6F3BEB3D}" srcOrd="0" destOrd="0" parTransId="{A869B1F7-4901-4661-93A2-0B1F83F6451F}" sibTransId="{553FEE2C-FB4E-4270-936B-144293900374}"/>
    <dgm:cxn modelId="{AD866219-BC98-419F-BBA4-485CEC7E8D32}" type="presOf" srcId="{C2027515-B39C-460C-8351-2AB112EABE35}" destId="{537FA158-0DDB-4EBA-B7B3-332AC3A716D9}" srcOrd="0" destOrd="0" presId="urn:microsoft.com/office/officeart/2005/8/layout/list1"/>
    <dgm:cxn modelId="{895A6826-A587-43CF-83FB-64D79EDB0BF5}" srcId="{D635AA04-779A-4343-97C1-E475E95A0C32}" destId="{C2027515-B39C-460C-8351-2AB112EABE35}" srcOrd="0" destOrd="0" parTransId="{F57D18DD-D740-4251-9A19-E2E206322E20}" sibTransId="{5EBF14C6-EB59-42DD-B631-3A70E6D63F78}"/>
    <dgm:cxn modelId="{C68DFB2E-88C2-48C5-91AB-EA75814BBE43}" type="presOf" srcId="{8BBAE14A-9B18-4992-9CD0-38A5738D8386}" destId="{45420D3F-9EEF-4394-810D-B2C583A2D96E}" srcOrd="0" destOrd="0" presId="urn:microsoft.com/office/officeart/2005/8/layout/list1"/>
    <dgm:cxn modelId="{CAA30830-EC4D-4109-ABE6-D41508371EF6}" srcId="{6D46B137-C4CC-4561-9C55-4A249AC093F2}" destId="{D635AA04-779A-4343-97C1-E475E95A0C32}" srcOrd="4" destOrd="0" parTransId="{97C22B3E-5623-445A-8E18-BDF198BF91C7}" sibTransId="{0CE4615E-D1DA-440D-A203-83105E806221}"/>
    <dgm:cxn modelId="{6884953E-B3AB-423D-BB09-416087C1B474}" type="presOf" srcId="{5FEB54CC-448E-4DCB-8CAD-95F19616D336}" destId="{74D4066D-DF2A-4A9A-8E5D-C7DBA19EAC3E}" srcOrd="1" destOrd="0" presId="urn:microsoft.com/office/officeart/2005/8/layout/list1"/>
    <dgm:cxn modelId="{098FFB40-64A2-4A2B-92AB-E5C5562D4A90}" type="presOf" srcId="{D635AA04-779A-4343-97C1-E475E95A0C32}" destId="{2A250ADD-2833-4E5A-AB04-209B4AE59F97}" srcOrd="0" destOrd="0" presId="urn:microsoft.com/office/officeart/2005/8/layout/list1"/>
    <dgm:cxn modelId="{EB5DA648-9F57-47A7-A049-6FB7B0FBE406}" srcId="{6D46B137-C4CC-4561-9C55-4A249AC093F2}" destId="{C5D80C9D-12A1-48F3-930C-90F58E9C7FAF}" srcOrd="1" destOrd="0" parTransId="{C173E103-9CC5-4268-972E-A74725BBFE7C}" sibTransId="{5703B7C9-BE85-4506-8A37-CF92B87F2B7F}"/>
    <dgm:cxn modelId="{E241A94B-327E-4678-8236-153480ABFEBA}" type="presOf" srcId="{C5D80C9D-12A1-48F3-930C-90F58E9C7FAF}" destId="{671963A4-2C4B-4DBA-81BA-94F334C64140}" srcOrd="0" destOrd="0" presId="urn:microsoft.com/office/officeart/2005/8/layout/list1"/>
    <dgm:cxn modelId="{430D1A59-D298-4157-B5AB-838E68CE67E5}" type="presOf" srcId="{206DA0E3-475A-48C8-ABDD-C8C6E7750D5D}" destId="{400F8EF9-B896-477E-B8BB-8EAD78B9FB12}" srcOrd="0" destOrd="0" presId="urn:microsoft.com/office/officeart/2005/8/layout/list1"/>
    <dgm:cxn modelId="{BA8E817B-F7FE-4139-ABD6-8F5455E3DDB0}" type="presOf" srcId="{CAB807C9-CD5D-4C1D-9CD4-2F9364CE7CC4}" destId="{688C266F-2EE6-49DC-8C5B-44869BEDDB53}" srcOrd="0" destOrd="0" presId="urn:microsoft.com/office/officeart/2005/8/layout/list1"/>
    <dgm:cxn modelId="{EF46948C-7901-429B-8FAB-2ED9FEC63505}" type="presOf" srcId="{5FEB54CC-448E-4DCB-8CAD-95F19616D336}" destId="{037E948C-5FE0-4BA8-BC19-89701B7861AF}" srcOrd="0" destOrd="0" presId="urn:microsoft.com/office/officeart/2005/8/layout/list1"/>
    <dgm:cxn modelId="{BED7A591-9FD7-4463-92D0-B8F8570F56BA}" srcId="{5FEB54CC-448E-4DCB-8CAD-95F19616D336}" destId="{8BBAE14A-9B18-4992-9CD0-38A5738D8386}" srcOrd="0" destOrd="0" parTransId="{B5B1B8C6-E36B-4107-9799-43B37514EBE4}" sibTransId="{A25256FA-7992-4C6A-9967-09EB5B53B468}"/>
    <dgm:cxn modelId="{866F0296-7D9D-4ABC-AF31-AEEA98DD1F72}" type="presOf" srcId="{6D46B137-C4CC-4561-9C55-4A249AC093F2}" destId="{71DA83F4-96DD-48F7-B00B-B41814E65F24}" srcOrd="0" destOrd="0" presId="urn:microsoft.com/office/officeart/2005/8/layout/list1"/>
    <dgm:cxn modelId="{0C4DB799-C6B6-45C6-9CA5-90D96D876798}" srcId="{C5D80C9D-12A1-48F3-930C-90F58E9C7FAF}" destId="{CAB807C9-CD5D-4C1D-9CD4-2F9364CE7CC4}" srcOrd="0" destOrd="0" parTransId="{ABE0EFDA-2351-4F6F-9D90-EA16DE482027}" sibTransId="{3FE34FF2-9D93-45C3-95AA-3FAD09369355}"/>
    <dgm:cxn modelId="{5FDFAC9B-C06C-4520-A096-E66217C3771E}" type="presOf" srcId="{D635AA04-779A-4343-97C1-E475E95A0C32}" destId="{F768517F-8BC6-4F90-BC33-5EFF9A4012CE}" srcOrd="1" destOrd="0" presId="urn:microsoft.com/office/officeart/2005/8/layout/list1"/>
    <dgm:cxn modelId="{FBC9B3AC-4B4D-4345-9BE2-35C40C0202C4}" type="presOf" srcId="{4DC74477-63C5-471C-823C-C69ADA1AD42D}" destId="{A524F804-3B5E-4AA5-810F-735518B58C82}" srcOrd="1" destOrd="0" presId="urn:microsoft.com/office/officeart/2005/8/layout/list1"/>
    <dgm:cxn modelId="{CB376FAD-041C-4802-B378-C98D502C139E}" srcId="{6D46B137-C4CC-4561-9C55-4A249AC093F2}" destId="{4DC74477-63C5-471C-823C-C69ADA1AD42D}" srcOrd="3" destOrd="0" parTransId="{E40F494F-F0AE-48EA-B595-A949EFD6BDC3}" sibTransId="{1DDCA3BA-48F2-468D-AACA-959AF6C675F7}"/>
    <dgm:cxn modelId="{70E0E8AF-C8B5-4169-B896-0AAE63346F70}" type="presOf" srcId="{4DC74477-63C5-471C-823C-C69ADA1AD42D}" destId="{447CD070-F740-4B0F-A8E7-54D055C3F8A2}" srcOrd="0" destOrd="0" presId="urn:microsoft.com/office/officeart/2005/8/layout/list1"/>
    <dgm:cxn modelId="{937EE3B0-E528-49B2-9F74-E41C91817524}" srcId="{206DA0E3-475A-48C8-ABDD-C8C6E7750D5D}" destId="{FDF6FA91-9047-4300-A88E-F01430BEEE0B}" srcOrd="0" destOrd="0" parTransId="{012D6B25-94AF-416D-A395-1DEE57A222A1}" sibTransId="{BFC7098F-6863-4EA2-BF1E-C6FD6656235E}"/>
    <dgm:cxn modelId="{A99707C2-BA1A-4BF1-A651-C236EA831225}" srcId="{6D46B137-C4CC-4561-9C55-4A249AC093F2}" destId="{5FEB54CC-448E-4DCB-8CAD-95F19616D336}" srcOrd="2" destOrd="0" parTransId="{A4C34AC2-A642-44C6-B58F-FEAAE68BB526}" sibTransId="{9E071A39-D5DA-48EC-BA4C-8081ACEE6956}"/>
    <dgm:cxn modelId="{D1E97AC2-DF62-4164-A88C-0555F0D0B44E}" type="presOf" srcId="{C5D80C9D-12A1-48F3-930C-90F58E9C7FAF}" destId="{60C1476D-4887-4475-9ECC-7D07F475127F}" srcOrd="1" destOrd="0" presId="urn:microsoft.com/office/officeart/2005/8/layout/list1"/>
    <dgm:cxn modelId="{0A6960D2-5432-48FA-BE63-F0725AE08529}" type="presOf" srcId="{FDF6FA91-9047-4300-A88E-F01430BEEE0B}" destId="{299855BB-9205-41EF-B99F-EAD1BBC5D143}" srcOrd="0" destOrd="0" presId="urn:microsoft.com/office/officeart/2005/8/layout/list1"/>
    <dgm:cxn modelId="{FC24CAD4-B530-44B0-8BDF-E7A605FB1481}" srcId="{6D46B137-C4CC-4561-9C55-4A249AC093F2}" destId="{206DA0E3-475A-48C8-ABDD-C8C6E7750D5D}" srcOrd="0" destOrd="0" parTransId="{550828E8-5220-4C0A-A8E5-3F357C68B27A}" sibTransId="{2BD5E755-A901-4795-A4C8-28ACAE7E5A30}"/>
    <dgm:cxn modelId="{1572E3A9-AFFE-4AB6-8623-9EC9709E4084}" type="presParOf" srcId="{71DA83F4-96DD-48F7-B00B-B41814E65F24}" destId="{8C312E75-9FF0-4CB6-9B27-F408E6D299B8}" srcOrd="0" destOrd="0" presId="urn:microsoft.com/office/officeart/2005/8/layout/list1"/>
    <dgm:cxn modelId="{97D0AC92-5992-4517-B2C0-3B1A57842EB2}" type="presParOf" srcId="{8C312E75-9FF0-4CB6-9B27-F408E6D299B8}" destId="{400F8EF9-B896-477E-B8BB-8EAD78B9FB12}" srcOrd="0" destOrd="0" presId="urn:microsoft.com/office/officeart/2005/8/layout/list1"/>
    <dgm:cxn modelId="{B6D5FF9C-3BB2-496F-9785-43D4B780CDAD}" type="presParOf" srcId="{8C312E75-9FF0-4CB6-9B27-F408E6D299B8}" destId="{40A3CF12-0FCB-49CB-90D4-67D5E72A8E41}" srcOrd="1" destOrd="0" presId="urn:microsoft.com/office/officeart/2005/8/layout/list1"/>
    <dgm:cxn modelId="{C4B7AD58-66B5-4145-947A-7340D18CFE6F}" type="presParOf" srcId="{71DA83F4-96DD-48F7-B00B-B41814E65F24}" destId="{B7BDE1F8-3010-4121-AF03-99F8AE287DCF}" srcOrd="1" destOrd="0" presId="urn:microsoft.com/office/officeart/2005/8/layout/list1"/>
    <dgm:cxn modelId="{14C387FA-F91A-418F-AB26-08A5B178BEB9}" type="presParOf" srcId="{71DA83F4-96DD-48F7-B00B-B41814E65F24}" destId="{299855BB-9205-41EF-B99F-EAD1BBC5D143}" srcOrd="2" destOrd="0" presId="urn:microsoft.com/office/officeart/2005/8/layout/list1"/>
    <dgm:cxn modelId="{ACE05AE9-C64B-400E-A7C4-816A2565C501}" type="presParOf" srcId="{71DA83F4-96DD-48F7-B00B-B41814E65F24}" destId="{38FA16D6-2080-4B25-B299-7681A3D9FBC3}" srcOrd="3" destOrd="0" presId="urn:microsoft.com/office/officeart/2005/8/layout/list1"/>
    <dgm:cxn modelId="{82972F8F-7496-42B7-9F3E-AE88BC69B2D6}" type="presParOf" srcId="{71DA83F4-96DD-48F7-B00B-B41814E65F24}" destId="{10CC192B-5CB3-4A14-A0A1-6EDE7A1BB230}" srcOrd="4" destOrd="0" presId="urn:microsoft.com/office/officeart/2005/8/layout/list1"/>
    <dgm:cxn modelId="{D854596C-7497-4C8D-8124-E3FAF7FB1FAF}" type="presParOf" srcId="{10CC192B-5CB3-4A14-A0A1-6EDE7A1BB230}" destId="{671963A4-2C4B-4DBA-81BA-94F334C64140}" srcOrd="0" destOrd="0" presId="urn:microsoft.com/office/officeart/2005/8/layout/list1"/>
    <dgm:cxn modelId="{E243D35D-2F89-4EEF-A82A-495F75E354A0}" type="presParOf" srcId="{10CC192B-5CB3-4A14-A0A1-6EDE7A1BB230}" destId="{60C1476D-4887-4475-9ECC-7D07F475127F}" srcOrd="1" destOrd="0" presId="urn:microsoft.com/office/officeart/2005/8/layout/list1"/>
    <dgm:cxn modelId="{B2F016E5-F8A8-4CDA-A6DF-846D9BFD15CA}" type="presParOf" srcId="{71DA83F4-96DD-48F7-B00B-B41814E65F24}" destId="{6AECDB5E-9806-4B70-B67C-0A15D62F996A}" srcOrd="5" destOrd="0" presId="urn:microsoft.com/office/officeart/2005/8/layout/list1"/>
    <dgm:cxn modelId="{CA36A53A-E0CD-4449-9B5E-4B0FF2B08B62}" type="presParOf" srcId="{71DA83F4-96DD-48F7-B00B-B41814E65F24}" destId="{688C266F-2EE6-49DC-8C5B-44869BEDDB53}" srcOrd="6" destOrd="0" presId="urn:microsoft.com/office/officeart/2005/8/layout/list1"/>
    <dgm:cxn modelId="{8F2EFBD4-D2BC-4A5A-909F-37CCE282C464}" type="presParOf" srcId="{71DA83F4-96DD-48F7-B00B-B41814E65F24}" destId="{F782CD46-43E8-4833-90EF-839401C8E07E}" srcOrd="7" destOrd="0" presId="urn:microsoft.com/office/officeart/2005/8/layout/list1"/>
    <dgm:cxn modelId="{A2D405BA-8B6D-4BAB-B5FB-12326CBF0CE6}" type="presParOf" srcId="{71DA83F4-96DD-48F7-B00B-B41814E65F24}" destId="{38A28976-D28F-4716-A058-96B249D48115}" srcOrd="8" destOrd="0" presId="urn:microsoft.com/office/officeart/2005/8/layout/list1"/>
    <dgm:cxn modelId="{42B90390-DE23-491B-80CD-D5E6CCCBA8C1}" type="presParOf" srcId="{38A28976-D28F-4716-A058-96B249D48115}" destId="{037E948C-5FE0-4BA8-BC19-89701B7861AF}" srcOrd="0" destOrd="0" presId="urn:microsoft.com/office/officeart/2005/8/layout/list1"/>
    <dgm:cxn modelId="{D26F9C19-658B-4871-8171-688D42CE0EB8}" type="presParOf" srcId="{38A28976-D28F-4716-A058-96B249D48115}" destId="{74D4066D-DF2A-4A9A-8E5D-C7DBA19EAC3E}" srcOrd="1" destOrd="0" presId="urn:microsoft.com/office/officeart/2005/8/layout/list1"/>
    <dgm:cxn modelId="{C02A4A3A-CA0A-4077-9EAA-7923C90583B9}" type="presParOf" srcId="{71DA83F4-96DD-48F7-B00B-B41814E65F24}" destId="{2D6FC019-DF86-4F8B-8328-D35053B88069}" srcOrd="9" destOrd="0" presId="urn:microsoft.com/office/officeart/2005/8/layout/list1"/>
    <dgm:cxn modelId="{2EEB7716-E67C-4892-975F-F59F58CF7C71}" type="presParOf" srcId="{71DA83F4-96DD-48F7-B00B-B41814E65F24}" destId="{45420D3F-9EEF-4394-810D-B2C583A2D96E}" srcOrd="10" destOrd="0" presId="urn:microsoft.com/office/officeart/2005/8/layout/list1"/>
    <dgm:cxn modelId="{59C049B0-67C9-4C1B-9505-218B9F3AECA7}" type="presParOf" srcId="{71DA83F4-96DD-48F7-B00B-B41814E65F24}" destId="{2F6E7C42-5667-4BAD-B5AC-858612F76F8C}" srcOrd="11" destOrd="0" presId="urn:microsoft.com/office/officeart/2005/8/layout/list1"/>
    <dgm:cxn modelId="{196B65B2-797A-40DF-8A60-950963C18E60}" type="presParOf" srcId="{71DA83F4-96DD-48F7-B00B-B41814E65F24}" destId="{21ECAF2D-2051-43A4-A865-01DC015D7C5F}" srcOrd="12" destOrd="0" presId="urn:microsoft.com/office/officeart/2005/8/layout/list1"/>
    <dgm:cxn modelId="{B864455D-7897-443A-B314-051E4E02E789}" type="presParOf" srcId="{21ECAF2D-2051-43A4-A865-01DC015D7C5F}" destId="{447CD070-F740-4B0F-A8E7-54D055C3F8A2}" srcOrd="0" destOrd="0" presId="urn:microsoft.com/office/officeart/2005/8/layout/list1"/>
    <dgm:cxn modelId="{00D74AAC-F0E0-4F7E-A844-60B63E95AFDB}" type="presParOf" srcId="{21ECAF2D-2051-43A4-A865-01DC015D7C5F}" destId="{A524F804-3B5E-4AA5-810F-735518B58C82}" srcOrd="1" destOrd="0" presId="urn:microsoft.com/office/officeart/2005/8/layout/list1"/>
    <dgm:cxn modelId="{C18E5D44-B632-419C-931E-47B77403917C}" type="presParOf" srcId="{71DA83F4-96DD-48F7-B00B-B41814E65F24}" destId="{C382E1EC-0D5C-4392-87BE-6272B00C50AD}" srcOrd="13" destOrd="0" presId="urn:microsoft.com/office/officeart/2005/8/layout/list1"/>
    <dgm:cxn modelId="{44EA2D0E-1D0C-480A-93F0-5AC93B454778}" type="presParOf" srcId="{71DA83F4-96DD-48F7-B00B-B41814E65F24}" destId="{988C36E1-177B-4D5C-A6D9-53D558B41229}" srcOrd="14" destOrd="0" presId="urn:microsoft.com/office/officeart/2005/8/layout/list1"/>
    <dgm:cxn modelId="{9CAC4437-7DD7-4D92-9276-08D5AE359608}" type="presParOf" srcId="{71DA83F4-96DD-48F7-B00B-B41814E65F24}" destId="{F02348EE-C796-49C5-B709-A81E28DEBE27}" srcOrd="15" destOrd="0" presId="urn:microsoft.com/office/officeart/2005/8/layout/list1"/>
    <dgm:cxn modelId="{19BFBB93-342C-4C76-8BCD-7D4565EAE051}" type="presParOf" srcId="{71DA83F4-96DD-48F7-B00B-B41814E65F24}" destId="{229DA495-DB29-494D-A95F-9308BC20646E}" srcOrd="16" destOrd="0" presId="urn:microsoft.com/office/officeart/2005/8/layout/list1"/>
    <dgm:cxn modelId="{1092D2FB-CDA8-46CC-B8F0-8D15EFFA5032}" type="presParOf" srcId="{229DA495-DB29-494D-A95F-9308BC20646E}" destId="{2A250ADD-2833-4E5A-AB04-209B4AE59F97}" srcOrd="0" destOrd="0" presId="urn:microsoft.com/office/officeart/2005/8/layout/list1"/>
    <dgm:cxn modelId="{F62CCFB4-F264-476D-93AF-91D0209D8BFB}" type="presParOf" srcId="{229DA495-DB29-494D-A95F-9308BC20646E}" destId="{F768517F-8BC6-4F90-BC33-5EFF9A4012CE}" srcOrd="1" destOrd="0" presId="urn:microsoft.com/office/officeart/2005/8/layout/list1"/>
    <dgm:cxn modelId="{AE0DA0C4-9710-4ACB-BE90-BF7A01E30C2A}" type="presParOf" srcId="{71DA83F4-96DD-48F7-B00B-B41814E65F24}" destId="{023A4781-F04A-4BD1-B9FC-23E01064E429}" srcOrd="17" destOrd="0" presId="urn:microsoft.com/office/officeart/2005/8/layout/list1"/>
    <dgm:cxn modelId="{4AD4C55A-40FE-4FBD-8CC2-F8BA78FD416F}" type="presParOf" srcId="{71DA83F4-96DD-48F7-B00B-B41814E65F24}" destId="{537FA158-0DDB-4EBA-B7B3-332AC3A716D9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8E628-849C-4A0E-8A23-A8ACC1C1F3D6}">
      <dsp:nvSpPr>
        <dsp:cNvPr id="0" name=""/>
        <dsp:cNvSpPr/>
      </dsp:nvSpPr>
      <dsp:spPr>
        <a:xfrm>
          <a:off x="0" y="541033"/>
          <a:ext cx="6363159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492250-87F3-4024-9C51-714479A0E1A5}">
      <dsp:nvSpPr>
        <dsp:cNvPr id="0" name=""/>
        <dsp:cNvSpPr/>
      </dsp:nvSpPr>
      <dsp:spPr>
        <a:xfrm>
          <a:off x="318158" y="39192"/>
          <a:ext cx="5482645" cy="1003680"/>
        </a:xfrm>
        <a:prstGeom prst="roundRect">
          <a:avLst/>
        </a:prstGeom>
        <a:solidFill>
          <a:srgbClr val="5B9BD5">
            <a:shade val="50000"/>
            <a:hueOff val="222839"/>
            <a:satOff val="5970"/>
            <a:lumOff val="26302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359" tIns="0" rIns="16835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2023-24: EDI Wave 1</a:t>
          </a:r>
        </a:p>
      </dsp:txBody>
      <dsp:txXfrm>
        <a:off x="367154" y="88188"/>
        <a:ext cx="5384653" cy="905688"/>
      </dsp:txXfrm>
    </dsp:sp>
    <dsp:sp modelId="{A0843127-5ABF-4647-BDF5-01999327448A}">
      <dsp:nvSpPr>
        <dsp:cNvPr id="0" name=""/>
        <dsp:cNvSpPr/>
      </dsp:nvSpPr>
      <dsp:spPr>
        <a:xfrm>
          <a:off x="0" y="2172256"/>
          <a:ext cx="6363159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22839"/>
              <a:satOff val="5970"/>
              <a:lumOff val="263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337494-B65A-4139-807B-A3EB204BCC38}">
      <dsp:nvSpPr>
        <dsp:cNvPr id="0" name=""/>
        <dsp:cNvSpPr/>
      </dsp:nvSpPr>
      <dsp:spPr>
        <a:xfrm>
          <a:off x="318158" y="1581433"/>
          <a:ext cx="5482645" cy="1003680"/>
        </a:xfrm>
        <a:prstGeom prst="roundRect">
          <a:avLst/>
        </a:prstGeom>
        <a:solidFill>
          <a:schemeClr val="accent1">
            <a:shade val="50000"/>
            <a:hueOff val="222839"/>
            <a:satOff val="5970"/>
            <a:lumOff val="263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359" tIns="0" rIns="16835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Montserrat" panose="00000500000000000000" pitchFamily="2" charset="0"/>
            </a:rPr>
            <a:t>2024-25: CHEQ Wave 1</a:t>
          </a:r>
        </a:p>
      </dsp:txBody>
      <dsp:txXfrm>
        <a:off x="367154" y="1630429"/>
        <a:ext cx="5384653" cy="905688"/>
      </dsp:txXfrm>
    </dsp:sp>
    <dsp:sp modelId="{A754C890-A566-4E22-B715-933B42E39972}">
      <dsp:nvSpPr>
        <dsp:cNvPr id="0" name=""/>
        <dsp:cNvSpPr/>
      </dsp:nvSpPr>
      <dsp:spPr>
        <a:xfrm>
          <a:off x="0" y="3625513"/>
          <a:ext cx="6363159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22839"/>
              <a:satOff val="5970"/>
              <a:lumOff val="263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BBB44D-6DE4-4C76-BB17-8251E0AE6FF6}">
      <dsp:nvSpPr>
        <dsp:cNvPr id="0" name=""/>
        <dsp:cNvSpPr/>
      </dsp:nvSpPr>
      <dsp:spPr>
        <a:xfrm>
          <a:off x="318158" y="3123672"/>
          <a:ext cx="5482645" cy="1003680"/>
        </a:xfrm>
        <a:prstGeom prst="roundRect">
          <a:avLst/>
        </a:prstGeom>
        <a:solidFill>
          <a:srgbClr val="5B9BD5">
            <a:shade val="5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359" tIns="0" rIns="168359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prstClr val="white"/>
              </a:solidFill>
              <a:latin typeface="Montserrat "/>
              <a:ea typeface="+mn-ea"/>
              <a:cs typeface="+mn-cs"/>
            </a:rPr>
            <a:t>2025-26: EDI &amp; CHEQ Wave 2</a:t>
          </a:r>
        </a:p>
      </dsp:txBody>
      <dsp:txXfrm>
        <a:off x="367154" y="3172668"/>
        <a:ext cx="5384653" cy="905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5A4B3-2F8D-4973-B8E6-DD4E9DFFBD1F}">
      <dsp:nvSpPr>
        <dsp:cNvPr id="0" name=""/>
        <dsp:cNvSpPr/>
      </dsp:nvSpPr>
      <dsp:spPr>
        <a:xfrm>
          <a:off x="2297" y="0"/>
          <a:ext cx="2009472" cy="400050"/>
        </a:xfrm>
        <a:prstGeom prst="homePlate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bg1"/>
              </a:solidFill>
              <a:latin typeface="Montserrat" panose="00000500000000000000" pitchFamily="2" charset="0"/>
            </a:rPr>
            <a:t>Many</a:t>
          </a:r>
        </a:p>
      </dsp:txBody>
      <dsp:txXfrm>
        <a:off x="2297" y="0"/>
        <a:ext cx="1909460" cy="400050"/>
      </dsp:txXfrm>
    </dsp:sp>
    <dsp:sp modelId="{CA82B46D-A116-4576-8868-6883CA936D07}">
      <dsp:nvSpPr>
        <dsp:cNvPr id="0" name=""/>
        <dsp:cNvSpPr/>
      </dsp:nvSpPr>
      <dsp:spPr>
        <a:xfrm>
          <a:off x="1609876" y="0"/>
          <a:ext cx="2009472" cy="400050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1"/>
              </a:solidFill>
              <a:latin typeface="Montserrat" panose="00000500000000000000" pitchFamily="2" charset="0"/>
            </a:rPr>
            <a:t>Some</a:t>
          </a:r>
        </a:p>
      </dsp:txBody>
      <dsp:txXfrm>
        <a:off x="1809901" y="0"/>
        <a:ext cx="1609422" cy="400050"/>
      </dsp:txXfrm>
    </dsp:sp>
    <dsp:sp modelId="{AEFA814A-0EFE-438D-B88C-8FF2A427B0EA}">
      <dsp:nvSpPr>
        <dsp:cNvPr id="0" name=""/>
        <dsp:cNvSpPr/>
      </dsp:nvSpPr>
      <dsp:spPr>
        <a:xfrm>
          <a:off x="3217454" y="0"/>
          <a:ext cx="2009472" cy="400050"/>
        </a:xfrm>
        <a:prstGeom prst="chevron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bg1"/>
              </a:solidFill>
              <a:latin typeface="Montserrat" panose="00000500000000000000" pitchFamily="2" charset="0"/>
            </a:rPr>
            <a:t>Few</a:t>
          </a:r>
        </a:p>
      </dsp:txBody>
      <dsp:txXfrm>
        <a:off x="3417479" y="0"/>
        <a:ext cx="1609422" cy="4000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855BB-9205-41EF-B99F-EAD1BBC5D143}">
      <dsp:nvSpPr>
        <dsp:cNvPr id="0" name=""/>
        <dsp:cNvSpPr/>
      </dsp:nvSpPr>
      <dsp:spPr>
        <a:xfrm>
          <a:off x="0" y="246024"/>
          <a:ext cx="8784144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1747" tIns="208280" rIns="681747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>
              <a:latin typeface="Montserrat" panose="00000500000000000000" pitchFamily="2" charset="0"/>
            </a:rPr>
            <a:t>Whether children are eating breakfast regularly, eating a meal with family, and getting enough sleep.</a:t>
          </a:r>
        </a:p>
      </dsp:txBody>
      <dsp:txXfrm>
        <a:off x="0" y="246024"/>
        <a:ext cx="8784144" cy="708750"/>
      </dsp:txXfrm>
    </dsp:sp>
    <dsp:sp modelId="{40A3CF12-0FCB-49CB-90D4-67D5E72A8E41}">
      <dsp:nvSpPr>
        <dsp:cNvPr id="0" name=""/>
        <dsp:cNvSpPr/>
      </dsp:nvSpPr>
      <dsp:spPr>
        <a:xfrm>
          <a:off x="439207" y="98424"/>
          <a:ext cx="6148900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4" tIns="0" rIns="232414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atin typeface="Montserrat" panose="00000500000000000000" pitchFamily="2" charset="0"/>
            </a:rPr>
            <a:t>Nutrition &amp; Sleep</a:t>
          </a:r>
        </a:p>
      </dsp:txBody>
      <dsp:txXfrm>
        <a:off x="453617" y="112834"/>
        <a:ext cx="6120080" cy="266380"/>
      </dsp:txXfrm>
    </dsp:sp>
    <dsp:sp modelId="{688C266F-2EE6-49DC-8C5B-44869BEDDB53}">
      <dsp:nvSpPr>
        <dsp:cNvPr id="0" name=""/>
        <dsp:cNvSpPr/>
      </dsp:nvSpPr>
      <dsp:spPr>
        <a:xfrm>
          <a:off x="0" y="1156374"/>
          <a:ext cx="8784144" cy="897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1747" tIns="208280" rIns="681747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>
              <a:latin typeface="Montserrat" panose="00000500000000000000" pitchFamily="2" charset="0"/>
            </a:rPr>
            <a:t>Children’s typical weekly experiences in organized physical activity (e.g. swimming lessons or gymnastic lessons) and unorganized physical activity (e.g. riding a bike or scooter, attending a drop-in gym program.)</a:t>
          </a:r>
        </a:p>
      </dsp:txBody>
      <dsp:txXfrm>
        <a:off x="0" y="1156374"/>
        <a:ext cx="8784144" cy="897750"/>
      </dsp:txXfrm>
    </dsp:sp>
    <dsp:sp modelId="{60C1476D-4887-4475-9ECC-7D07F475127F}">
      <dsp:nvSpPr>
        <dsp:cNvPr id="0" name=""/>
        <dsp:cNvSpPr/>
      </dsp:nvSpPr>
      <dsp:spPr>
        <a:xfrm>
          <a:off x="439207" y="1008774"/>
          <a:ext cx="6148900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4" tIns="0" rIns="232414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atin typeface="Montserrat" panose="00000500000000000000" pitchFamily="2" charset="0"/>
            </a:rPr>
            <a:t>Physical Activity </a:t>
          </a:r>
        </a:p>
      </dsp:txBody>
      <dsp:txXfrm>
        <a:off x="453617" y="1023184"/>
        <a:ext cx="6120080" cy="266380"/>
      </dsp:txXfrm>
    </dsp:sp>
    <dsp:sp modelId="{45420D3F-9EEF-4394-810D-B2C583A2D96E}">
      <dsp:nvSpPr>
        <dsp:cNvPr id="0" name=""/>
        <dsp:cNvSpPr/>
      </dsp:nvSpPr>
      <dsp:spPr>
        <a:xfrm>
          <a:off x="0" y="2255725"/>
          <a:ext cx="8784144" cy="897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1747" tIns="208280" rIns="681747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>
              <a:latin typeface="Montserrat" panose="00000500000000000000" pitchFamily="2" charset="0"/>
            </a:rPr>
            <a:t> Amount of time per week children engage in activities such as reading, storytelling, conversations, pretend play, rhyming, drawing, painting, counting, sorting, and more.  </a:t>
          </a:r>
        </a:p>
      </dsp:txBody>
      <dsp:txXfrm>
        <a:off x="0" y="2255725"/>
        <a:ext cx="8784144" cy="897750"/>
      </dsp:txXfrm>
    </dsp:sp>
    <dsp:sp modelId="{74D4066D-DF2A-4A9A-8E5D-C7DBA19EAC3E}">
      <dsp:nvSpPr>
        <dsp:cNvPr id="0" name=""/>
        <dsp:cNvSpPr/>
      </dsp:nvSpPr>
      <dsp:spPr>
        <a:xfrm>
          <a:off x="439207" y="2108124"/>
          <a:ext cx="6148900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4" tIns="0" rIns="232414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atin typeface="Montserrat" panose="00000500000000000000" pitchFamily="2" charset="0"/>
            </a:rPr>
            <a:t>Language &amp; Cognition</a:t>
          </a:r>
        </a:p>
      </dsp:txBody>
      <dsp:txXfrm>
        <a:off x="453617" y="2122534"/>
        <a:ext cx="6120080" cy="266380"/>
      </dsp:txXfrm>
    </dsp:sp>
    <dsp:sp modelId="{988C36E1-177B-4D5C-A6D9-53D558B41229}">
      <dsp:nvSpPr>
        <dsp:cNvPr id="0" name=""/>
        <dsp:cNvSpPr/>
      </dsp:nvSpPr>
      <dsp:spPr>
        <a:xfrm>
          <a:off x="0" y="3355075"/>
          <a:ext cx="878414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1747" tIns="208280" rIns="681747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>
              <a:latin typeface="Montserrat" panose="00000500000000000000" pitchFamily="2" charset="0"/>
            </a:rPr>
            <a:t>How much experience a child has had around peers and friends. </a:t>
          </a:r>
        </a:p>
      </dsp:txBody>
      <dsp:txXfrm>
        <a:off x="0" y="3355075"/>
        <a:ext cx="8784144" cy="504000"/>
      </dsp:txXfrm>
    </dsp:sp>
    <dsp:sp modelId="{A524F804-3B5E-4AA5-810F-735518B58C82}">
      <dsp:nvSpPr>
        <dsp:cNvPr id="0" name=""/>
        <dsp:cNvSpPr/>
      </dsp:nvSpPr>
      <dsp:spPr>
        <a:xfrm>
          <a:off x="439207" y="3207475"/>
          <a:ext cx="6148900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4" tIns="0" rIns="232414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atin typeface="Montserrat" panose="00000500000000000000" pitchFamily="2" charset="0"/>
            </a:rPr>
            <a:t>Peer Experiences</a:t>
          </a:r>
        </a:p>
      </dsp:txBody>
      <dsp:txXfrm>
        <a:off x="453617" y="3221885"/>
        <a:ext cx="6120080" cy="266380"/>
      </dsp:txXfrm>
    </dsp:sp>
    <dsp:sp modelId="{537FA158-0DDB-4EBA-B7B3-332AC3A716D9}">
      <dsp:nvSpPr>
        <dsp:cNvPr id="0" name=""/>
        <dsp:cNvSpPr/>
      </dsp:nvSpPr>
      <dsp:spPr>
        <a:xfrm>
          <a:off x="0" y="4060675"/>
          <a:ext cx="8784144" cy="897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1747" tIns="208280" rIns="681747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>
              <a:latin typeface="Montserrat" panose="00000500000000000000" pitchFamily="2" charset="0"/>
            </a:rPr>
            <a:t>How often children have had the chance to talk about different social experiences and emotions with their parent/caregiver. For example, their positive or negative interactions, and their emotions or feelings.  </a:t>
          </a:r>
        </a:p>
      </dsp:txBody>
      <dsp:txXfrm>
        <a:off x="0" y="4060675"/>
        <a:ext cx="8784144" cy="897750"/>
      </dsp:txXfrm>
    </dsp:sp>
    <dsp:sp modelId="{F768517F-8BC6-4F90-BC33-5EFF9A4012CE}">
      <dsp:nvSpPr>
        <dsp:cNvPr id="0" name=""/>
        <dsp:cNvSpPr/>
      </dsp:nvSpPr>
      <dsp:spPr>
        <a:xfrm>
          <a:off x="439207" y="3913075"/>
          <a:ext cx="6148900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4" tIns="0" rIns="232414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atin typeface="Montserrat" panose="00000500000000000000" pitchFamily="2" charset="0"/>
            </a:rPr>
            <a:t>Talking About Emotions</a:t>
          </a:r>
        </a:p>
      </dsp:txBody>
      <dsp:txXfrm>
        <a:off x="453617" y="3927485"/>
        <a:ext cx="6120080" cy="266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B08916B-8145-4DD4-A4F0-4944307B25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868C6-14E0-456B-8627-6ED3D5EA25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B37BDEB-D08A-4BCC-82C3-65677B6346BB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0B6480-DE26-42CA-B861-D6EFA45FC7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DDB9B3-0030-40C0-AFA9-FACA7EA513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D5F12C2-4DB0-4437-81E7-A0C89F24A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9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64182BB-4E27-4552-8EE4-33C8EF731305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0F8442E7-1E35-4707-8504-AE37222ED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82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  <a:p>
            <a:r>
              <a:rPr lang="en-US" dirty="0"/>
              <a:t>Introduce Kristine</a:t>
            </a:r>
            <a:r>
              <a:rPr lang="en-US" baseline="0" dirty="0"/>
              <a:t> and Tyler</a:t>
            </a:r>
          </a:p>
          <a:p>
            <a:r>
              <a:rPr lang="en-US" baseline="0" dirty="0"/>
              <a:t>From UCLA Center for Healthier Children, Families, and Communities, the Data Informed Futures team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038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88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67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EC3D-7A84-CA29-FE4F-F9F6D5B84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91E02D-B9B1-4B50-79FE-9C13BA51BB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84A79A-B19E-E28E-5828-217F1F362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3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66C00F-3CCB-73E0-AEB7-36D3F96058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88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84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802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4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82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26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7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14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" baseline="0" dirty="0"/>
              <a:t>NNEI</a:t>
            </a: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612"/>
            <a:fld id="{D733AF46-DF93-4443-8F1C-76A4C041D441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6612"/>
              <a:t>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1323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442E7-1E35-4707-8504-AE37222ED5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834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281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13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62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en-CA" altLang="en-US" dirty="0"/>
          </a:p>
          <a:p>
            <a:pPr marL="181240" indent="-18124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CA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612"/>
            <a:fld id="{0F8442E7-1E35-4707-8504-AE37222ED57D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6612"/>
              <a:t>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65723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18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514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3306" lvl="1"/>
            <a:endParaRPr lang="en-US" dirty="0"/>
          </a:p>
          <a:p>
            <a:pPr marL="664546" lvl="1" indent="-18124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42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6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4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8"/>
            <a:ext cx="6092562" cy="685403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5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: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9"/>
          <a:stretch/>
        </p:blipFill>
        <p:spPr>
          <a:xfrm>
            <a:off x="0" y="0"/>
            <a:ext cx="59669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0B92F7-8956-DD46-5221-38297B359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695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D24032-0A32-BAD3-D044-1A06AA6992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6"/>
          <a:stretch/>
        </p:blipFill>
        <p:spPr>
          <a:xfrm>
            <a:off x="0" y="0"/>
            <a:ext cx="5978769" cy="687118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70FB5-9BDD-8DE9-9A1A-5BE032A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454E3-52B2-E516-B799-37274F633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1E3033-6975-474A-6F5A-DD3D507C5D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613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,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ACF82-20D3-F027-1327-C851922D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9960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, 2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102875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6102875" cy="343759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80761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564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Hex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6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E136CC5-0CFC-230E-36CE-5E4580E0CE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06" y="1635463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3F05418-9930-4093-313B-9831AF6914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36233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EA9A5-8731-F7AF-213E-2CB610888C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9275" y="1653511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CFB9AB69-30FD-7871-3714-4744218F18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90286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572F830-4043-FB15-4B3F-ABB2A5CA7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3313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7018C69-C6E8-5517-889A-C735239F7D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78031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88AC5D38-3237-9940-8D0A-2B0DFD63D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3692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43701FB-6C3A-41AF-400A-BA0671520C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58410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6150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rrow Content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EEDEA7C-D9D3-5E4A-A0E6-B7A0ED5E0F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81599" y="0"/>
            <a:ext cx="7010400" cy="6858000"/>
          </a:xfrm>
          <a:custGeom>
            <a:avLst/>
            <a:gdLst>
              <a:gd name="connsiteX0" fmla="*/ 0 w 7010400"/>
              <a:gd name="connsiteY0" fmla="*/ 0 h 6858000"/>
              <a:gd name="connsiteX1" fmla="*/ 7010400 w 7010400"/>
              <a:gd name="connsiteY1" fmla="*/ 0 h 6858000"/>
              <a:gd name="connsiteX2" fmla="*/ 7010400 w 7010400"/>
              <a:gd name="connsiteY2" fmla="*/ 6858000 h 6858000"/>
              <a:gd name="connsiteX3" fmla="*/ 0 w 7010400"/>
              <a:gd name="connsiteY3" fmla="*/ 6858000 h 6858000"/>
              <a:gd name="connsiteX4" fmla="*/ 0 w 7010400"/>
              <a:gd name="connsiteY4" fmla="*/ 2620396 h 6858000"/>
              <a:gd name="connsiteX5" fmla="*/ 508001 w 7010400"/>
              <a:gd name="connsiteY5" fmla="*/ 2620396 h 6858000"/>
              <a:gd name="connsiteX6" fmla="*/ 508001 w 7010400"/>
              <a:gd name="connsiteY6" fmla="*/ 2239395 h 6858000"/>
              <a:gd name="connsiteX7" fmla="*/ 0 w 7010400"/>
              <a:gd name="connsiteY7" fmla="*/ 22393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10400" h="6858000">
                <a:moveTo>
                  <a:pt x="0" y="0"/>
                </a:moveTo>
                <a:lnTo>
                  <a:pt x="7010400" y="0"/>
                </a:lnTo>
                <a:lnTo>
                  <a:pt x="7010400" y="6858000"/>
                </a:lnTo>
                <a:lnTo>
                  <a:pt x="0" y="6858000"/>
                </a:lnTo>
                <a:lnTo>
                  <a:pt x="0" y="2620396"/>
                </a:lnTo>
                <a:lnTo>
                  <a:pt x="508001" y="2620396"/>
                </a:lnTo>
                <a:lnTo>
                  <a:pt x="508001" y="2239395"/>
                </a:lnTo>
                <a:lnTo>
                  <a:pt x="0" y="2239395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7/31/2025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EF358276-528D-1F4E-804A-4F9FDE93568A}"/>
              </a:ext>
            </a:extLst>
          </p:cNvPr>
          <p:cNvSpPr/>
          <p:nvPr userDrawn="1"/>
        </p:nvSpPr>
        <p:spPr>
          <a:xfrm>
            <a:off x="4673599" y="2239395"/>
            <a:ext cx="1016001" cy="381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en-US" sz="1600" kern="0" noProof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A6817E56-9BF4-B245-9536-10F7E163D7D9}"/>
              </a:ext>
            </a:extLst>
          </p:cNvPr>
          <p:cNvSpPr/>
          <p:nvPr userDrawn="1"/>
        </p:nvSpPr>
        <p:spPr>
          <a:xfrm>
            <a:off x="581192" y="875830"/>
            <a:ext cx="2540001" cy="25400"/>
          </a:xfrm>
          <a:prstGeom prst="rect">
            <a:avLst/>
          </a:prstGeom>
          <a:solidFill>
            <a:srgbClr val="24282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spc="0">
                <a:solidFill>
                  <a:srgbClr val="0433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en-US" noProof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2F758DC-4792-1D42-83A8-ED4E6CD5F7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1194" y="2720636"/>
            <a:ext cx="3863216" cy="3634317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859246A-0674-144E-84D6-29D5891C0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1192" y="1304660"/>
            <a:ext cx="3863216" cy="1415976"/>
          </a:xfrm>
        </p:spPr>
        <p:txBody>
          <a:bodyPr anchor="t">
            <a:normAutofit/>
          </a:bodyPr>
          <a:lstStyle>
            <a:lvl1pPr>
              <a:defRPr sz="3400"/>
            </a:lvl1pPr>
          </a:lstStyle>
          <a:p>
            <a:r>
              <a:rPr lang="en-US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83981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242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66BB41-A16C-621C-C6A9-2A07FEC52C5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29109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01916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8"/>
            <a:ext cx="6092562" cy="685403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636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Black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227B746-76B5-2FD9-87B0-DEA98C6C4F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1155"/>
          <a:stretch/>
        </p:blipFill>
        <p:spPr>
          <a:xfrm>
            <a:off x="0" y="0"/>
            <a:ext cx="595532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2ED4A5-EDA7-C2DE-9905-B5FCB2A3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0751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: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9"/>
          <a:stretch/>
        </p:blipFill>
        <p:spPr>
          <a:xfrm>
            <a:off x="0" y="0"/>
            <a:ext cx="59669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0B92F7-8956-DD46-5221-38297B359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29393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: Black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C731BF-2BBB-C349-86CF-46D88567D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-29817" y="0"/>
            <a:ext cx="609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37D822-9CE6-0995-D8B3-27C0F41E4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189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: Blue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44340-BBE2-2FDE-DA85-C790F33640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755"/>
          <a:stretch/>
        </p:blipFill>
        <p:spPr>
          <a:xfrm>
            <a:off x="-29817" y="0"/>
            <a:ext cx="612581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6067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2CF1B-8331-7C73-B48A-2C7153E282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05F633-4535-A19E-4CC3-C27D8ED29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9973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D24032-0A32-BAD3-D044-1A06AA6992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6"/>
          <a:stretch/>
        </p:blipFill>
        <p:spPr>
          <a:xfrm>
            <a:off x="0" y="0"/>
            <a:ext cx="5978769" cy="687118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70FB5-9BDD-8DE9-9A1A-5BE032A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454E3-52B2-E516-B799-37274F633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1E3033-6975-474A-6F5A-DD3D507C5D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3148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,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ACF82-20D3-F027-1327-C851922D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712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251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, 2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102875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6102875" cy="343759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49738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, 4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58193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: Black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9350DE-9673-BD23-1C91-5C7657070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064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: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EA079B-EFCF-AF4C-F4CC-AAA8415B6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93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: Black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4D02EB8-D433-3194-03D6-339B07084D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268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826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726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1F1224-CD62-68E2-00C3-D3B1D30F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1444" t="55013"/>
          <a:stretch/>
        </p:blipFill>
        <p:spPr>
          <a:xfrm>
            <a:off x="8710506" y="3772747"/>
            <a:ext cx="3481493" cy="30852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168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Hex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6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E136CC5-0CFC-230E-36CE-5E4580E0CE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06" y="1635463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3F05418-9930-4093-313B-9831AF6914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36233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EA9A5-8731-F7AF-213E-2CB610888C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9275" y="1653511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CFB9AB69-30FD-7871-3714-4744218F18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90286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572F830-4043-FB15-4B3F-ABB2A5CA7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3313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7018C69-C6E8-5517-889A-C735239F7D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78031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88AC5D38-3237-9940-8D0A-2B0DFD63D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3692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43701FB-6C3A-41AF-400A-BA0671520C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58410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86214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9D4FE-9794-C4E2-A96D-103381791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6A9606-E84A-7B8A-DED6-B600A03BDE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E3D74-4849-7F7E-F2F5-25F7C3BC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C1344-B7C3-4594-99EC-806714BCD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FA248-0820-4170-4904-0E2CE7145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566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6856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9"/>
          <a:stretch/>
        </p:blipFill>
        <p:spPr>
          <a:xfrm rot="5400000">
            <a:off x="3388746" y="-56129"/>
            <a:ext cx="596696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24201" y="2028824"/>
            <a:ext cx="667702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7196859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9"/>
          <a:stretch/>
        </p:blipFill>
        <p:spPr>
          <a:xfrm rot="5400000">
            <a:off x="3255396" y="-18481"/>
            <a:ext cx="5966961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79D4B-B94A-2B00-3459-D1D11C51D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866900" y="1743074"/>
            <a:ext cx="8743950" cy="2571750"/>
          </a:xfrm>
        </p:spPr>
        <p:txBody>
          <a:bodyPr anchor="ctr"/>
          <a:lstStyle>
            <a:lvl1pPr marL="0" indent="0" algn="ctr">
              <a:buNone/>
              <a:defRPr sz="4800">
                <a:solidFill>
                  <a:schemeClr val="tx1"/>
                </a:solidFill>
              </a:defRPr>
            </a:lvl1pPr>
            <a:lvl2pPr marL="457200" indent="0" algn="ctr">
              <a:buNone/>
              <a:defRPr sz="28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826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89F5B-47EE-F063-529C-5765D9742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22C77-859B-8470-7A66-5F105112B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CFCFC-D932-5243-909C-C59A88DAD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52EDB2-BEE0-A1E3-346F-0B21CE3C83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2810D4-E6E2-A9DE-5B25-1D7E37AE8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7209A-C414-637D-B761-41ADF0E0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E0019-A75C-0E8B-C942-811EE8D2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D1183B-A678-BCB6-548B-ECB1D069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867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DB911D-817C-E26A-A154-6C26CC25B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58422-2FFA-32F0-7216-A2639D5C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74C2C-51C4-B98F-CA0B-D7DFDFA4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814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0498-497F-B42B-548E-1EF68699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A3ABF-9345-0C6D-8611-DE62F3053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1470B-438B-EEC6-188B-CFCFCD9A1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7A57B-47E7-681F-9A19-0DC7E582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CA32C-1EFB-A9DD-3A9D-9B8D3284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AD383-1039-422B-6B81-B2001824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865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E89A-5A31-03EC-B576-7E8CFFF34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589773-3AB8-4407-BE69-00AE7ACF94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CFE0E-F16C-CECC-F75F-87F53483BE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AA6C2-0FBD-89DD-C1E6-E734A2006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653F2-16FC-11E9-BDCB-8503BF224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762E5-89D1-AB15-8DB5-EF605265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959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0156"/>
          </a:xfrm>
        </p:spPr>
        <p:txBody>
          <a:bodyPr anchor="t">
            <a:normAutofit/>
          </a:bodyPr>
          <a:lstStyle>
            <a:lvl1pPr>
              <a:defRPr sz="25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4" y="1890876"/>
            <a:ext cx="11029615" cy="408447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C293-426C-4B30-B5A7-F223408996D4}" type="datetime1">
              <a:rPr lang="en-US" smtClean="0"/>
              <a:t>7/31/2025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9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5" y="1956391"/>
            <a:ext cx="3863216" cy="4467523"/>
          </a:xfrm>
        </p:spPr>
        <p:txBody>
          <a:bodyPr anchor="t"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3599" y="1956391"/>
            <a:ext cx="6917211" cy="446752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B4BD4-B19B-46F4-9496-C58F236BE1C3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75DA6C-B626-714A-8BBC-6FDDB6BE4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0156"/>
          </a:xfrm>
        </p:spPr>
        <p:txBody>
          <a:bodyPr anchor="t">
            <a:normAutofit/>
          </a:bodyPr>
          <a:lstStyle>
            <a:lvl1pPr>
              <a:defRPr sz="255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86030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1920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09600" y="1219200"/>
            <a:ext cx="11582400" cy="22860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 3"/>
          <p:cNvSpPr/>
          <p:nvPr userDrawn="1"/>
        </p:nvSpPr>
        <p:spPr>
          <a:xfrm>
            <a:off x="0" y="1219200"/>
            <a:ext cx="457200" cy="228600"/>
          </a:xfrm>
          <a:prstGeom prst="rect">
            <a:avLst/>
          </a:prstGeom>
          <a:solidFill>
            <a:srgbClr val="F7A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609600" y="1600200"/>
            <a:ext cx="10744200" cy="381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004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55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39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14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2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016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image" Target="../media/image4.emf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6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E28DB-3C22-460B-B0BA-686F201E174E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F9B1D-BF58-439A-AAFC-7602ABE66C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7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258C33-5D3C-52F0-E009-C1F90E738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1C705-B9A9-F616-6AF3-E834B01BA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A1C03-F9B7-48EC-A6B5-FFD465E53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92A22-DAF1-E44C-9475-58840E5BAF7A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D6625-268B-EE51-7312-F69EF9EC1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BCE77-7CCC-FE6A-7836-A1D71AB9F2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39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  <p:sldLayoutId id="2147483739" r:id="rId20"/>
    <p:sldLayoutId id="2147483740" r:id="rId21"/>
    <p:sldLayoutId id="2147483741" r:id="rId22"/>
    <p:sldLayoutId id="2147483742" r:id="rId23"/>
    <p:sldLayoutId id="2147483743" r:id="rId24"/>
    <p:sldLayoutId id="2147483744" r:id="rId25"/>
    <p:sldLayoutId id="2147483745" r:id="rId26"/>
    <p:sldLayoutId id="2147483746" r:id="rId27"/>
    <p:sldLayoutId id="2147483747" r:id="rId28"/>
    <p:sldLayoutId id="2147483748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tx1"/>
          </a:solidFill>
          <a:latin typeface="Montserrat SemiBol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1cV2OYV8Z7OaPh76kJG88l0ecwyyZTD39_0WR23Ugwuk/viewform?edit_requested=tru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ebnew.ped.state.nm.us/bureaus/cheq-edi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ped.nm.gov/bureaus/cheq-edi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DataInformedFutures@mednet.ucla.edu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ebnew.ped.state.nm.us/bureaus/cheq-edi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hyperlink" Target="mailto:leoneil.tulabing@ped.nm.gov" TargetMode="External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6.xml"/><Relationship Id="rId6" Type="http://schemas.openxmlformats.org/officeDocument/2006/relationships/hyperlink" Target="mailto:Kalosco@mednet.ucla.edu" TargetMode="External"/><Relationship Id="rId5" Type="http://schemas.openxmlformats.org/officeDocument/2006/relationships/hyperlink" Target="mailto:DataInformedFutures@mednet.ucla.edu" TargetMode="External"/><Relationship Id="rId4" Type="http://schemas.openxmlformats.org/officeDocument/2006/relationships/hyperlink" Target="https://web.ped.nm.gov/bureaus/cheq-edi/" TargetMode="External"/><Relationship Id="rId9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svg"/><Relationship Id="rId12" Type="http://schemas.openxmlformats.org/officeDocument/2006/relationships/hyperlink" Target="https://www.cuentocolectivo.com/algunas-de-las-principales-tecnicas-de-traduccion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5.png"/><Relationship Id="rId11" Type="http://schemas.openxmlformats.org/officeDocument/2006/relationships/image" Target="../media/image29.jpeg"/><Relationship Id="rId5" Type="http://schemas.openxmlformats.org/officeDocument/2006/relationships/image" Target="../media/image24.png"/><Relationship Id="rId10" Type="http://schemas.openxmlformats.org/officeDocument/2006/relationships/image" Target="../media/image14.png"/><Relationship Id="rId4" Type="http://schemas.openxmlformats.org/officeDocument/2006/relationships/image" Target="../media/image23.svg"/><Relationship Id="rId9" Type="http://schemas.openxmlformats.org/officeDocument/2006/relationships/image" Target="../media/image2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diagramColors" Target="../diagrams/colors3.xml"/><Relationship Id="rId18" Type="http://schemas.openxmlformats.org/officeDocument/2006/relationships/image" Target="../media/image40.svg"/><Relationship Id="rId3" Type="http://schemas.openxmlformats.org/officeDocument/2006/relationships/diagramData" Target="../diagrams/data2.xml"/><Relationship Id="rId21" Type="http://schemas.openxmlformats.org/officeDocument/2006/relationships/image" Target="../media/image43.png"/><Relationship Id="rId7" Type="http://schemas.microsoft.com/office/2007/relationships/diagramDrawing" Target="../diagrams/drawing2.xml"/><Relationship Id="rId12" Type="http://schemas.openxmlformats.org/officeDocument/2006/relationships/diagramQuickStyle" Target="../diagrams/quickStyle3.xml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8.svg"/><Relationship Id="rId20" Type="http://schemas.openxmlformats.org/officeDocument/2006/relationships/image" Target="../media/image42.svg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2.xml"/><Relationship Id="rId11" Type="http://schemas.openxmlformats.org/officeDocument/2006/relationships/diagramLayout" Target="../diagrams/layout3.xml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37.png"/><Relationship Id="rId23" Type="http://schemas.openxmlformats.org/officeDocument/2006/relationships/image" Target="../media/image14.png"/><Relationship Id="rId10" Type="http://schemas.openxmlformats.org/officeDocument/2006/relationships/diagramData" Target="../diagrams/data3.xml"/><Relationship Id="rId19" Type="http://schemas.openxmlformats.org/officeDocument/2006/relationships/image" Target="../media/image41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36.svg"/><Relationship Id="rId14" Type="http://schemas.microsoft.com/office/2007/relationships/diagramDrawing" Target="../diagrams/drawing3.xml"/><Relationship Id="rId22" Type="http://schemas.openxmlformats.org/officeDocument/2006/relationships/image" Target="../media/image4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4F503A6-90BF-3127-5ACF-498C8B6608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87" b="587"/>
          <a:stretch/>
        </p:blipFill>
        <p:spPr>
          <a:xfrm>
            <a:off x="7917" y="20100"/>
            <a:ext cx="6092562" cy="6854031"/>
          </a:xfr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7C15CA58-7EBC-4A91-0FCF-77A2D5709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6443" y="500440"/>
            <a:ext cx="4318474" cy="938151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chemeClr val="accent1"/>
                </a:solidFill>
              </a:rPr>
              <a:t>Childhood Experiences Questionnaire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5D73A64-ADAC-F528-72EC-4413397B8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5527" y="1953867"/>
            <a:ext cx="5996608" cy="10205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EAB200"/>
                </a:solidFill>
                <a:latin typeface="Montserrat "/>
              </a:rPr>
              <a:t>Introduction to a New Parent/Caregiver Survey for Kindergarten Parents</a:t>
            </a:r>
          </a:p>
          <a:p>
            <a:pPr marL="0" indent="0">
              <a:buNone/>
            </a:pPr>
            <a:endParaRPr lang="en-US" sz="2200" b="1" dirty="0">
              <a:solidFill>
                <a:schemeClr val="accent4"/>
              </a:solidFill>
              <a:latin typeface="Montserrat 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EAB200"/>
                </a:solidFill>
                <a:latin typeface="Montserrat "/>
              </a:rPr>
              <a:t>Implementation of the Childhood Experiences Questionnaire (CHEQ) for New Mexico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FF9A39-D7AA-661F-BCDC-D917834F0A65}"/>
              </a:ext>
            </a:extLst>
          </p:cNvPr>
          <p:cNvSpPr/>
          <p:nvPr/>
        </p:nvSpPr>
        <p:spPr>
          <a:xfrm>
            <a:off x="11382935" y="6252882"/>
            <a:ext cx="450477" cy="51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80047F-0260-48A2-B6AA-6C8451AE0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505" y="462869"/>
            <a:ext cx="2087844" cy="79074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6075528" y="1781299"/>
            <a:ext cx="5657293" cy="41363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323" y="4365187"/>
            <a:ext cx="4891967" cy="377538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289" y="5795681"/>
            <a:ext cx="1975884" cy="91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994" y="5851682"/>
            <a:ext cx="194682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16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95B509-F0CE-510F-FB0F-7A84F8BB5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52" y="3968"/>
            <a:ext cx="4853734" cy="6854031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124270-F708-4F53-8873-CCA56CFA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1330" y="136526"/>
            <a:ext cx="5948570" cy="2149474"/>
          </a:xfrm>
        </p:spPr>
        <p:txBody>
          <a:bodyPr anchor="ctr">
            <a:normAutofit/>
          </a:bodyPr>
          <a:lstStyle/>
          <a:p>
            <a:r>
              <a:rPr lang="en-US" dirty="0"/>
              <a:t>Student confidentiality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80914-0E14-45A6-9FCD-ED75C0602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16100"/>
            <a:ext cx="5460999" cy="392595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b="0" dirty="0">
                <a:latin typeface="Montserrat" panose="00000500000000000000" pitchFamily="2" charset="0"/>
              </a:rPr>
              <a:t>UCLA maintains Human Subjects approval for the CHEQ work through UCLA Institutional Review Board (IRB).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b="0" dirty="0">
              <a:latin typeface="Montserrat" panose="00000500000000000000" pitchFamily="2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ja-JP" sz="2400" b="0" dirty="0">
                <a:latin typeface="Montserrat" panose="00000500000000000000" pitchFamily="2" charset="0"/>
              </a:rPr>
              <a:t>Parent participation is optional, though highly encouraged, and parents can opt out of survey at any point after beginning.</a:t>
            </a:r>
          </a:p>
        </p:txBody>
      </p:sp>
    </p:spTree>
    <p:extLst>
      <p:ext uri="{BB962C8B-B14F-4D97-AF65-F5344CB8AC3E}">
        <p14:creationId xmlns:p14="http://schemas.microsoft.com/office/powerpoint/2010/main" val="573309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1635A-FD40-441D-8969-5B183009A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New Mexico CHEQ Implementation Steps</a:t>
            </a:r>
            <a:br>
              <a:rPr lang="en-US" sz="4000" dirty="0"/>
            </a:br>
            <a:br>
              <a:rPr lang="en-US" sz="4000" dirty="0"/>
            </a:br>
            <a:r>
              <a:rPr lang="en-US" sz="2800" dirty="0"/>
              <a:t>For District/Charter EDI/CHEQ Coordinators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E58227-DB1C-4379-BD40-BE9B8F3748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903353"/>
            <a:ext cx="5227985" cy="5555492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Designate District Coordinator and CHEQ survey dates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Generate student labels 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Customize parent letter and affix student labels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Customize teacher script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Distribute teacher script and parent letters to teachers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Teachers share parent letter, including student labels with parents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200" b="0" dirty="0">
                <a:latin typeface="Montserrat" panose="00000500000000000000" pitchFamily="2" charset="0"/>
              </a:rPr>
              <a:t>Parents complete CHEQ survey</a:t>
            </a:r>
          </a:p>
        </p:txBody>
      </p:sp>
    </p:spTree>
    <p:extLst>
      <p:ext uri="{BB962C8B-B14F-4D97-AF65-F5344CB8AC3E}">
        <p14:creationId xmlns:p14="http://schemas.microsoft.com/office/powerpoint/2010/main" val="2241627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63DB2-A732-0AD0-1BFA-D0664FC30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B9AD7-0A0C-475D-7E75-BEAB5BB74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Step 1: Designate Coordinator &amp; CHEQ Survey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408BE-D17D-3D0D-A7CF-66E206374F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4090416" cy="462905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b="0" dirty="0">
                <a:latin typeface="Montserrat"/>
              </a:rPr>
              <a:t>Fill out PED Google form on webpage:  </a:t>
            </a:r>
            <a:r>
              <a:rPr lang="en-US" sz="1800" b="0" dirty="0">
                <a:latin typeface="Montserrat"/>
                <a:hlinkClick r:id="rId3"/>
              </a:rPr>
              <a:t>https://docs.google.com/forms/d/1cV2OYV8Z7OaPh76kJG88l0ecwyyZTD39_0WR23Ugwuk/viewform?edit_requested=true</a:t>
            </a:r>
            <a:endParaRPr lang="en-US" sz="1800" b="0" dirty="0">
              <a:latin typeface="Montserra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2000" b="0" dirty="0">
              <a:latin typeface="Montserrat" panose="00000500000000000000" pitchFamily="2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US" sz="2400" b="0" dirty="0">
              <a:latin typeface="Montserrat" panose="00000500000000000000" pitchFamily="2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b="0" dirty="0">
              <a:latin typeface="Montserrat" panose="00000500000000000000" pitchFamily="2" charset="0"/>
            </a:endParaRPr>
          </a:p>
        </p:txBody>
      </p:sp>
      <p:pic>
        <p:nvPicPr>
          <p:cNvPr id="9" name="Picture 8" descr="A screenshot of a phone number&#10;&#10;AI-generated content may be incorrect.">
            <a:extLst>
              <a:ext uri="{FF2B5EF4-FFF2-40B4-BE49-F238E27FC236}">
                <a16:creationId xmlns:a16="http://schemas.microsoft.com/office/drawing/2014/main" id="{D4422133-B340-447E-A293-599DF9467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241" y="2005011"/>
            <a:ext cx="6550619" cy="411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45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72A33-CCB5-41B6-9E5F-E5E239196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/>
              <a:t>Step 2: Generate Student Labels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C37FE-D444-435C-BE09-A32920C65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71355"/>
            <a:ext cx="6858740" cy="446543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0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Generate personalized student labels containing the following information for each kindergarten student in your district: </a:t>
            </a:r>
            <a:endParaRPr lang="en-US" sz="2600" b="0" dirty="0">
              <a:latin typeface="Montserrat" panose="00000500000000000000" pitchFamily="2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0" dirty="0">
                <a:latin typeface="Montserrat" panose="00000500000000000000" pitchFamily="2" charset="0"/>
              </a:rPr>
              <a:t>Affix label to cover sheet of parent letter.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0" dirty="0">
                <a:latin typeface="Montserrat" panose="00000500000000000000" pitchFamily="2" charset="0"/>
              </a:rPr>
              <a:t>Parents will use this information in the CHEQ survey.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Montserrat" panose="00000500000000000000" pitchFamily="2" charset="0"/>
              </a:rPr>
              <a:t>Drop down menus for their district and school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Montserrat" panose="00000500000000000000" pitchFamily="2" charset="0"/>
              </a:rPr>
              <a:t>Parents enter child's State Student ID number into their survey</a:t>
            </a:r>
          </a:p>
          <a:p>
            <a:pPr lvl="1"/>
            <a:endParaRPr lang="en-US" b="0" dirty="0">
              <a:latin typeface="Montserrat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54230-F21D-F0A1-62E3-6C3A7C903090}"/>
              </a:ext>
            </a:extLst>
          </p:cNvPr>
          <p:cNvSpPr txBox="1"/>
          <p:nvPr/>
        </p:nvSpPr>
        <p:spPr>
          <a:xfrm>
            <a:off x="7910004" y="2047109"/>
            <a:ext cx="3542192" cy="26284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1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Montserrat" panose="00000500000000000000" pitchFamily="2" charset="0"/>
              </a:rPr>
              <a:t>STUDENT LABEL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Montserrat" panose="00000500000000000000" pitchFamily="2" charset="0"/>
              </a:rPr>
              <a:t>District Name: 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latin typeface="Montserrat" panose="00000500000000000000" pitchFamily="2" charset="0"/>
              </a:rPr>
              <a:t>School name: 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latin typeface="Montserrat" panose="00000500000000000000" pitchFamily="2" charset="0"/>
              </a:rPr>
              <a:t>Name of lead teacher: 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latin typeface="Montserrat" panose="00000500000000000000" pitchFamily="2" charset="0"/>
              </a:rPr>
              <a:t>Student name: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b="1" dirty="0">
                <a:latin typeface="Montserrat" panose="00000500000000000000" pitchFamily="2" charset="0"/>
              </a:rPr>
              <a:t>State Student ID: 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178880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72A33-CCB5-41B6-9E5F-E5E239196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Step 3: Customize Parent/Caregiver Letter and Affix Labels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C37FE-D444-435C-BE09-A32920C65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8499" y="1907931"/>
            <a:ext cx="11507056" cy="481136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Parent Letter explains value of CHEQ and provides instructions on how to access the survey online using the scannable QR code or URL link.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Parent Letter template is available PED’s CHEQ/EDI webpage:  </a:t>
            </a:r>
            <a:r>
              <a:rPr lang="en-US" b="0" dirty="0">
                <a:latin typeface="Montserrat" panose="00000500000000000000" pitchFamily="2" charset="0"/>
                <a:hlinkClick r:id="rId3"/>
              </a:rPr>
              <a:t>https://webnew.ped.state.nm.us/bureaus/cheq-edi/</a:t>
            </a:r>
            <a:endParaRPr lang="en-US" b="0" dirty="0">
              <a:latin typeface="Montserrat" panose="00000500000000000000" pitchFamily="2" charset="0"/>
            </a:endParaRPr>
          </a:p>
          <a:p>
            <a:endParaRPr lang="en-US" b="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971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44780-F8B5-DECF-7BCB-153EEE803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Step 3: Customize Parent/Caregiver Letter and Affix Labels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8BD0F-5059-3AC9-F8C8-8F780DDE3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0320" y="2031905"/>
            <a:ext cx="5257800" cy="456028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/>
              </a:rPr>
              <a:t>District customizes yellow highlighted portions of the letter with district logo, contact information, date survey opens, and Student Label.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Parent Letter available in the same 9 languages as the survey.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Copy letters to accommodate all kindergarten parents/caregivers.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Affix personalized student label to cover sheet of Parent Letter.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BCC3CB-F0FF-2796-42C5-5B278651E8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625" t="15230" r="9526" b="31645"/>
          <a:stretch/>
        </p:blipFill>
        <p:spPr>
          <a:xfrm>
            <a:off x="5495365" y="2009579"/>
            <a:ext cx="6419757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67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72A33-CCB5-41B6-9E5F-E5E239196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365125"/>
            <a:ext cx="11512296" cy="1325563"/>
          </a:xfrm>
        </p:spPr>
        <p:txBody>
          <a:bodyPr>
            <a:noAutofit/>
          </a:bodyPr>
          <a:lstStyle/>
          <a:p>
            <a:r>
              <a:rPr lang="en-US" sz="3200"/>
              <a:t>Step 4: Customize Teacher Script</a:t>
            </a:r>
            <a:br>
              <a:rPr lang="en-US" sz="3200"/>
            </a:br>
            <a:r>
              <a:rPr lang="en-US" sz="3200"/>
              <a:t>Step 5: </a:t>
            </a:r>
            <a:r>
              <a:rPr lang="en-US" sz="3200">
                <a:latin typeface="Montserrat" panose="00000500000000000000" pitchFamily="2" charset="0"/>
              </a:rPr>
              <a:t>Distribute Script &amp; Parent Letters to Teachers</a:t>
            </a:r>
            <a:br>
              <a:rPr lang="en-US" sz="2800" b="0">
                <a:latin typeface="Montserrat" panose="00000500000000000000" pitchFamily="2" charset="0"/>
              </a:rPr>
            </a:br>
            <a:r>
              <a:rPr lang="en-US" sz="2800" b="0">
                <a:latin typeface="Montserrat" panose="00000500000000000000" pitchFamily="2" charset="0"/>
              </a:rPr>
              <a:t> </a:t>
            </a:r>
            <a:endParaRPr 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C37FE-D444-435C-BE09-A32920C65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07931"/>
            <a:ext cx="10515600" cy="431702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Teacher letter/script template available PED’s webpage:  </a:t>
            </a:r>
            <a:r>
              <a:rPr lang="en-US" b="0" dirty="0">
                <a:latin typeface="Montserrat" panose="00000500000000000000" pitchFamily="2" charset="0"/>
                <a:hlinkClick r:id="rId3"/>
              </a:rPr>
              <a:t>https://</a:t>
            </a:r>
            <a:r>
              <a:rPr lang="en-US" b="0" dirty="0" err="1">
                <a:latin typeface="Montserrat" panose="00000500000000000000" pitchFamily="2" charset="0"/>
                <a:hlinkClick r:id="rId3"/>
              </a:rPr>
              <a:t>web.ped.nm.gov</a:t>
            </a:r>
            <a:r>
              <a:rPr lang="en-US" b="0" dirty="0">
                <a:latin typeface="Montserrat" panose="00000500000000000000" pitchFamily="2" charset="0"/>
                <a:hlinkClick r:id="rId3"/>
              </a:rPr>
              <a:t>/bureaus/</a:t>
            </a:r>
            <a:r>
              <a:rPr lang="en-US" b="0" dirty="0" err="1">
                <a:latin typeface="Montserrat" panose="00000500000000000000" pitchFamily="2" charset="0"/>
                <a:hlinkClick r:id="rId3"/>
              </a:rPr>
              <a:t>cheq-edi</a:t>
            </a:r>
            <a:r>
              <a:rPr lang="en-US" b="0" dirty="0">
                <a:latin typeface="Montserrat" panose="00000500000000000000" pitchFamily="2" charset="0"/>
                <a:hlinkClick r:id="rId3"/>
              </a:rPr>
              <a:t>/</a:t>
            </a:r>
            <a:endParaRPr lang="en-US" b="0" dirty="0">
              <a:latin typeface="Montserrat" panose="000005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Before distribution, add: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000" b="0" dirty="0">
                <a:latin typeface="Montserrat" panose="00000500000000000000" pitchFamily="2" charset="0"/>
              </a:rPr>
              <a:t>District </a:t>
            </a:r>
            <a:r>
              <a:rPr lang="en-US" sz="2000" dirty="0">
                <a:latin typeface="Montserrat" panose="00000500000000000000" pitchFamily="2" charset="0"/>
              </a:rPr>
              <a:t>CHEQ </a:t>
            </a:r>
            <a:r>
              <a:rPr lang="en-US" sz="2000" b="0" dirty="0">
                <a:latin typeface="Montserrat" panose="00000500000000000000" pitchFamily="2" charset="0"/>
              </a:rPr>
              <a:t>Coordinator name and contact information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000" dirty="0">
                <a:latin typeface="Montserrat" panose="00000500000000000000" pitchFamily="2" charset="0"/>
              </a:rPr>
              <a:t>Date the survey will begin in your district</a:t>
            </a:r>
            <a:endParaRPr lang="en-US" sz="2000" b="0" dirty="0">
              <a:latin typeface="Montserrat" panose="000005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 pitchFamily="2" charset="0"/>
              </a:rPr>
              <a:t>District Coordinator distributes the teacher script and the parent letters (that have the student labels affixed) to teachers.</a:t>
            </a:r>
          </a:p>
        </p:txBody>
      </p:sp>
    </p:spTree>
    <p:extLst>
      <p:ext uri="{BB962C8B-B14F-4D97-AF65-F5344CB8AC3E}">
        <p14:creationId xmlns:p14="http://schemas.microsoft.com/office/powerpoint/2010/main" val="2165112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72A33-CCB5-41B6-9E5F-E5E239196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728" y="191389"/>
            <a:ext cx="10515600" cy="132556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Montserrat"/>
              </a:rPr>
              <a:t>Step 6: Teachers Share Information with Parents/Caregivers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C37FE-D444-435C-BE09-A32920C650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400" dirty="0">
                <a:latin typeface="Montserrat"/>
              </a:rPr>
              <a:t>Teachers will: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400" b="0" dirty="0">
                <a:latin typeface="Montserrat"/>
              </a:rPr>
              <a:t>Distribute Parent/Caregiver Letter (with student label affixed) to parents.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400" b="0" dirty="0">
                <a:latin typeface="Montserrat"/>
              </a:rPr>
              <a:t>Use teacher letter/script to describe value and provide instructions to parents.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400" b="0" dirty="0">
                <a:latin typeface="Montserrat"/>
              </a:rPr>
              <a:t>Strongly encourage parents/caregivers to participate in CHEQ.</a:t>
            </a:r>
          </a:p>
        </p:txBody>
      </p:sp>
    </p:spTree>
    <p:extLst>
      <p:ext uri="{BB962C8B-B14F-4D97-AF65-F5344CB8AC3E}">
        <p14:creationId xmlns:p14="http://schemas.microsoft.com/office/powerpoint/2010/main" val="47981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64CD7-7D19-F40E-86BC-77FF99B93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Montserrat"/>
              </a:rPr>
              <a:t>Step 7: Parents</a:t>
            </a:r>
            <a:r>
              <a:rPr lang="en-US" dirty="0">
                <a:latin typeface="Montserrat"/>
              </a:rPr>
              <a:t>/Caregivers</a:t>
            </a:r>
            <a:r>
              <a:rPr lang="en-US" sz="4400" dirty="0">
                <a:latin typeface="Montserrat"/>
              </a:rPr>
              <a:t> Complete CHEQ</a:t>
            </a:r>
            <a:endParaRPr lang="en-US" dirty="0">
              <a:latin typeface="Montserra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088B8-D968-9BBF-4A18-1DCB026E7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67536"/>
            <a:ext cx="5244058" cy="4509229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b="0" dirty="0">
                <a:latin typeface="Montserrat" panose="00000500000000000000"/>
              </a:rPr>
              <a:t>Survey administered online using UCLA Health Qualtrics platform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b="0" dirty="0">
                <a:latin typeface="Montserrat" panose="00000500000000000000"/>
              </a:rPr>
              <a:t>Parents/caregivers either scan QR code or enter URL from the parent letter to start survey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b="0" dirty="0">
                <a:latin typeface="Montserrat" panose="00000500000000000000"/>
              </a:rPr>
              <a:t>Survey does not need to be completed in one sitting. They can stop and then re-use the same QR code/URL to pick up where they left off.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b="0" dirty="0">
                <a:latin typeface="Montserrat" panose="00000500000000000000"/>
              </a:rPr>
              <a:t>To pick up where they left off, MUST use the same device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b="0" dirty="0">
                <a:latin typeface="Montserrat" panose="00000500000000000000"/>
              </a:rPr>
              <a:t>CHEQ can be completed at home or remotely. Takes 15-20 minutes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sz="2800" b="0" dirty="0">
              <a:latin typeface="Montserrat" panose="00000500000000000000"/>
            </a:endParaRPr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0BB71-7DEA-AD75-DB7D-538D6208B7F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>
                <a:latin typeface="Montserrat" panose="00000500000000000000"/>
              </a:rPr>
              <a:t>Only one adult per child should complete the survey</a:t>
            </a:r>
            <a:endParaRPr lang="en-US" sz="2800" b="0" dirty="0">
              <a:latin typeface="Montserrat" panose="0000050000000000000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0" dirty="0">
                <a:latin typeface="Montserrat" panose="00000500000000000000"/>
              </a:rPr>
              <a:t>Survey is open from Aug 8 to Nov 28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0" dirty="0">
                <a:latin typeface="Montserrat" panose="00000500000000000000"/>
              </a:rPr>
              <a:t>District CHEQ Coordinator is available to support parents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0" dirty="0">
                <a:latin typeface="Montserrat" panose="00000500000000000000"/>
              </a:rPr>
              <a:t>UCLA’s DIF team is available to support district coordinators </a:t>
            </a:r>
            <a:r>
              <a:rPr lang="en-US" sz="2800" b="0" dirty="0">
                <a:latin typeface="Montserrat" panose="00000500000000000000"/>
                <a:hlinkClick r:id="rId3"/>
              </a:rPr>
              <a:t>DataInformedFutures@mednet.ucla.edu</a:t>
            </a:r>
            <a:endParaRPr lang="en-US" sz="2800" b="0" dirty="0">
              <a:latin typeface="Montserrat" panose="0000050000000000000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0" dirty="0">
                <a:latin typeface="Montserrat" panose="00000500000000000000"/>
              </a:rPr>
              <a:t>Districts conduct follow up with parents to ensure good survey response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614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64CD7-7D19-F40E-86BC-77FF99B93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Montserrat"/>
              </a:rPr>
              <a:t>Step 7: Parents</a:t>
            </a:r>
            <a:r>
              <a:rPr lang="en-US" dirty="0">
                <a:latin typeface="Montserrat"/>
              </a:rPr>
              <a:t>/Caregivers</a:t>
            </a:r>
            <a:r>
              <a:rPr lang="en-US" sz="4400" dirty="0">
                <a:latin typeface="Montserrat"/>
              </a:rPr>
              <a:t> Complete CHEQ</a:t>
            </a:r>
            <a:endParaRPr lang="en-US" dirty="0">
              <a:latin typeface="Montserra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088B8-D968-9BBF-4A18-1DCB026E7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35834"/>
            <a:ext cx="10802420" cy="417195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b="0" dirty="0">
                <a:latin typeface="Montserrat" panose="00000500000000000000"/>
              </a:rPr>
              <a:t>Parents can use QR Code or URL to begin survey. Survey is available on any device, such as phone, computer, or tablet. </a:t>
            </a:r>
            <a:endParaRPr lang="en-US" sz="2000" b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0BB71-7DEA-AD75-DB7D-538D6208B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1913" y="3513762"/>
            <a:ext cx="5181600" cy="1430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https://bit.ly/cheq2025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624139-8401-952B-3FE5-BB20FB78B7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590" y="2987055"/>
            <a:ext cx="1752172" cy="17521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2619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821297-3413-C53F-DB30-AB8873299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Life-Course Approach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B17240B-C912-69F2-EBA8-F62F2946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87" t="19912" r="14451" b="22472"/>
          <a:stretch/>
        </p:blipFill>
        <p:spPr>
          <a:xfrm>
            <a:off x="1744895" y="1568661"/>
            <a:ext cx="8702210" cy="5412393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19603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1635A-FD40-441D-8969-5B183009A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2557"/>
            <a:ext cx="10515600" cy="1325563"/>
          </a:xfrm>
        </p:spPr>
        <p:txBody>
          <a:bodyPr anchor="ctr">
            <a:normAutofit fontScale="90000"/>
          </a:bodyPr>
          <a:lstStyle/>
          <a:p>
            <a:pPr algn="ctr">
              <a:spcAft>
                <a:spcPts val="1200"/>
              </a:spcAft>
            </a:pPr>
            <a:br>
              <a:rPr lang="en-US" sz="3200"/>
            </a:br>
            <a:r>
              <a:rPr lang="en-US" sz="3600"/>
              <a:t>CHEQ Implementation Resources &amp; Timeline</a:t>
            </a:r>
            <a:br>
              <a:rPr lang="en-US" sz="3200"/>
            </a:br>
            <a:r>
              <a:rPr lang="en-US" sz="2200"/>
              <a:t>Available: </a:t>
            </a:r>
            <a:r>
              <a:rPr lang="en-US" sz="2200" b="0">
                <a:latin typeface="Montserrat" panose="000005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https://webnew.ped.state.nm.us/bureaus/cheq-edi/</a:t>
            </a:r>
            <a:br>
              <a:rPr lang="en-US" sz="2200"/>
            </a:br>
            <a:br>
              <a:rPr lang="en-US" sz="3200"/>
            </a:br>
            <a:endParaRPr lang="en-US" sz="320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C9868F5-5A6B-449C-DD35-1A1DACEA7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417705"/>
              </p:ext>
            </p:extLst>
          </p:nvPr>
        </p:nvGraphicFramePr>
        <p:xfrm>
          <a:off x="765047" y="1507674"/>
          <a:ext cx="10515601" cy="457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4625">
                  <a:extLst>
                    <a:ext uri="{9D8B030D-6E8A-4147-A177-3AD203B41FA5}">
                      <a16:colId xmlns:a16="http://schemas.microsoft.com/office/drawing/2014/main" val="4118449265"/>
                    </a:ext>
                  </a:extLst>
                </a:gridCol>
                <a:gridCol w="2679192">
                  <a:extLst>
                    <a:ext uri="{9D8B030D-6E8A-4147-A177-3AD203B41FA5}">
                      <a16:colId xmlns:a16="http://schemas.microsoft.com/office/drawing/2014/main" val="4052441033"/>
                    </a:ext>
                  </a:extLst>
                </a:gridCol>
                <a:gridCol w="2081784">
                  <a:extLst>
                    <a:ext uri="{9D8B030D-6E8A-4147-A177-3AD203B41FA5}">
                      <a16:colId xmlns:a16="http://schemas.microsoft.com/office/drawing/2014/main" val="691900183"/>
                    </a:ext>
                  </a:extLst>
                </a:gridCol>
              </a:tblGrid>
              <a:tr h="471343">
                <a:tc>
                  <a:txBody>
                    <a:bodyPr/>
                    <a:lstStyle/>
                    <a:p>
                      <a:r>
                        <a:rPr lang="en-US" sz="2400" b="1"/>
                        <a:t>ACTIVITY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2400" b="1"/>
                        <a:t>Resource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MONTH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1020192998"/>
                  </a:ext>
                </a:extLst>
              </a:tr>
              <a:tr h="47157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1. Designate District Coordinator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Google Form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June-July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3227857642"/>
                  </a:ext>
                </a:extLst>
              </a:tr>
              <a:tr h="299239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2. Generate student labels 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Coordinator Letter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August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343656437"/>
                  </a:ext>
                </a:extLst>
              </a:tr>
              <a:tr h="39459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3. Customize parent letter, affix student labels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Parent Letter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August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3927032286"/>
                  </a:ext>
                </a:extLst>
              </a:tr>
              <a:tr h="471343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4. Customize teacher script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Teacher Script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August 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780601177"/>
                  </a:ext>
                </a:extLst>
              </a:tr>
              <a:tr h="471343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5. Distribute teacher script, parent letters to teachers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endParaRPr lang="en-US" sz="1600" b="1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Before survey administration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276411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6. Teachers share information with parents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Before survey administration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3708790906"/>
                  </a:ext>
                </a:extLst>
              </a:tr>
              <a:tr h="4713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7. Parents complete CHEQ survey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Copy of CHEQ survey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August 8- November 28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634521192"/>
                  </a:ext>
                </a:extLst>
              </a:tr>
              <a:tr h="471343">
                <a:tc>
                  <a:txBody>
                    <a:bodyPr/>
                    <a:lstStyle/>
                    <a:p>
                      <a:r>
                        <a:rPr lang="en-US" sz="1600" b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8. UCLA provides reports/maps</a:t>
                      </a: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 marL="99184" marR="99184" marT="49592" marB="49592"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March 2026</a:t>
                      </a:r>
                    </a:p>
                  </a:txBody>
                  <a:tcPr marL="99184" marR="99184" marT="49592" marB="49592"/>
                </a:tc>
                <a:extLst>
                  <a:ext uri="{0D108BD9-81ED-4DB2-BD59-A6C34878D82A}">
                    <a16:rowId xmlns:a16="http://schemas.microsoft.com/office/drawing/2014/main" val="4040745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690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592B7-F61E-422B-9E66-25A4DE12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61002"/>
            <a:ext cx="10515600" cy="41052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sz="2400" dirty="0">
              <a:latin typeface="Montserrat"/>
            </a:endParaRPr>
          </a:p>
          <a:p>
            <a:pPr marL="0" indent="0">
              <a:buNone/>
            </a:pPr>
            <a:r>
              <a:rPr lang="en-US" sz="2600" dirty="0">
                <a:latin typeface="Montserrat"/>
              </a:rPr>
              <a:t>PED</a:t>
            </a:r>
          </a:p>
          <a:p>
            <a:pPr lvl="1"/>
            <a:r>
              <a:rPr lang="en-US" sz="2000" b="0" dirty="0">
                <a:latin typeface="Montserrat"/>
              </a:rPr>
              <a:t>Neil </a:t>
            </a:r>
            <a:r>
              <a:rPr lang="en-US" sz="2000" b="0" dirty="0" err="1">
                <a:latin typeface="Montserrat"/>
              </a:rPr>
              <a:t>Tulabing</a:t>
            </a:r>
            <a:r>
              <a:rPr lang="en-US" sz="2000" dirty="0">
                <a:latin typeface="Montserrat"/>
              </a:rPr>
              <a:t>:</a:t>
            </a:r>
            <a:r>
              <a:rPr lang="en-US" sz="2000" b="0" dirty="0">
                <a:latin typeface="Montserrat"/>
              </a:rPr>
              <a:t> </a:t>
            </a:r>
            <a:r>
              <a:rPr lang="en-US" sz="2000" b="0" u="sng" dirty="0">
                <a:latin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leoneil.tulabing@ped.nm.gov</a:t>
            </a:r>
            <a:endParaRPr lang="en-US" sz="2000" b="0" dirty="0">
              <a:latin typeface="Montserrat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000" b="0" dirty="0">
                <a:latin typeface="Montserrat"/>
              </a:rPr>
              <a:t>PED’s EDI Webpage: </a:t>
            </a:r>
            <a:r>
              <a:rPr lang="en-US" sz="2000" dirty="0">
                <a:latin typeface="Montserrat" panose="00000500000000000000" pitchFamily="2" charset="0"/>
                <a:hlinkClick r:id="rId4"/>
              </a:rPr>
              <a:t>https://web.ped.nm.gov/bureaus/cheq-edi/</a:t>
            </a:r>
            <a:endParaRPr lang="en-US" sz="2000" b="0" dirty="0">
              <a:latin typeface="Montserrat"/>
            </a:endParaRPr>
          </a:p>
          <a:p>
            <a:pPr marL="0" indent="0">
              <a:buNone/>
            </a:pPr>
            <a:r>
              <a:rPr lang="en-US" sz="2600" dirty="0">
                <a:latin typeface="Montserrat"/>
              </a:rPr>
              <a:t>UCLA’s Data Informed Futures Team</a:t>
            </a:r>
          </a:p>
          <a:p>
            <a:pPr lvl="1"/>
            <a:r>
              <a:rPr lang="en-US" sz="2000" dirty="0">
                <a:latin typeface="Montserr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DataInformedFutures@mednet.ucla.edu</a:t>
            </a:r>
            <a:endParaRPr lang="en-US" sz="2000" dirty="0">
              <a:latin typeface="Montserrat"/>
            </a:endParaRPr>
          </a:p>
          <a:p>
            <a:pPr lvl="1"/>
            <a:r>
              <a:rPr lang="en-US" sz="2000" dirty="0">
                <a:latin typeface="Montserrat"/>
              </a:rPr>
              <a:t>Kristine Alosco, CHEQ Implementation Coordinator: </a:t>
            </a:r>
            <a:r>
              <a:rPr lang="en-US" sz="2000" dirty="0">
                <a:latin typeface="Montserra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Kalosco@mednet.ucla.edu</a:t>
            </a:r>
            <a:endParaRPr lang="en-US" sz="2000" dirty="0">
              <a:latin typeface="Montserrat"/>
            </a:endParaRPr>
          </a:p>
          <a:p>
            <a:pPr lvl="1"/>
            <a:r>
              <a:rPr lang="en-US" sz="2000" dirty="0">
                <a:latin typeface="Montserrat"/>
              </a:rPr>
              <a:t>Josh Bader, Project Director: </a:t>
            </a:r>
            <a:r>
              <a:rPr lang="en-US" sz="2000" dirty="0" err="1">
                <a:latin typeface="Montserrat"/>
              </a:rPr>
              <a:t>jbader@mednet.ucla.edu</a:t>
            </a:r>
            <a:endParaRPr lang="en-US" sz="2000" dirty="0">
              <a:latin typeface="Montserrat"/>
            </a:endParaRPr>
          </a:p>
          <a:p>
            <a:pPr lvl="1"/>
            <a:r>
              <a:rPr lang="en-US" sz="2000" dirty="0">
                <a:latin typeface="Montserrat"/>
              </a:rPr>
              <a:t>DIF Phone Line: 310-825-4055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7905" y="788243"/>
            <a:ext cx="1850034" cy="6080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112" y="664418"/>
            <a:ext cx="3462024" cy="8685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200" y="501999"/>
            <a:ext cx="2584928" cy="119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27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B94FF159-10F1-628F-9FCB-448E87A17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00100"/>
          </a:xfrm>
        </p:spPr>
        <p:txBody>
          <a:bodyPr anchor="t"/>
          <a:lstStyle/>
          <a:p>
            <a:r>
              <a:rPr lang="en-US" sz="4800" dirty="0">
                <a:solidFill>
                  <a:schemeClr val="accent1"/>
                </a:solidFill>
                <a:latin typeface="Montserrat Medium" panose="00000600000000000000" pitchFamily="2" charset="0"/>
              </a:rPr>
              <a:t>The</a:t>
            </a:r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4" r="7964"/>
          <a:stretch>
            <a:fillRect/>
          </a:stretch>
        </p:blipFill>
        <p:spPr>
          <a:xfrm>
            <a:off x="5821542" y="1177207"/>
            <a:ext cx="6172200" cy="4873625"/>
          </a:xfrm>
        </p:spPr>
      </p:pic>
      <p:sp>
        <p:nvSpPr>
          <p:cNvPr id="14" name="Text Placeholder 13"/>
          <p:cNvSpPr>
            <a:spLocks noGrp="1"/>
          </p:cNvSpPr>
          <p:nvPr>
            <p:ph type="body" sz="half" idx="2"/>
          </p:nvPr>
        </p:nvSpPr>
        <p:spPr>
          <a:xfrm>
            <a:off x="523021" y="1515996"/>
            <a:ext cx="5051245" cy="473069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2"/>
                </a:solidFill>
                <a:latin typeface="Montserrat"/>
              </a:rPr>
              <a:t>Survey completed by the parent or caregiver of a child entering Kindergarten – takes 15 to 20 minutes to complete.</a:t>
            </a:r>
          </a:p>
          <a:p>
            <a:pPr marL="80010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Montserrat" panose="00000500000000000000" pitchFamily="2" charset="0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2"/>
                </a:solidFill>
                <a:latin typeface="Montserrat"/>
              </a:rPr>
              <a:t>Measures the types and quality of children’s early experiences that are important to their healthy development and wellbeing.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b="0" dirty="0">
              <a:solidFill>
                <a:schemeClr val="tx2"/>
              </a:solidFill>
              <a:latin typeface="Montserrat" panose="00000500000000000000" pitchFamily="2" charset="0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2"/>
                </a:solidFill>
                <a:latin typeface="Montserrat"/>
              </a:rPr>
              <a:t>Developed by Human Early Learning Partnership at University of British Columbia in Canada. </a:t>
            </a:r>
            <a:endParaRPr lang="en-US" sz="2000" dirty="0">
              <a:solidFill>
                <a:schemeClr val="tx2"/>
              </a:solidFill>
              <a:latin typeface="Montserra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80047F-0260-48A2-B6AA-6C8451AE0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18" y="386462"/>
            <a:ext cx="2087844" cy="79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41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Slide Background">
            <a:extLst>
              <a:ext uri="{FF2B5EF4-FFF2-40B4-BE49-F238E27FC236}">
                <a16:creationId xmlns:a16="http://schemas.microsoft.com/office/drawing/2014/main" id="{924D84CD-5280-4B52-B96E-8EDAA2B20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E65D517-46E4-8037-A63D-629DE1253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1" cy="1696413"/>
          </a:xfrm>
          <a:prstGeom prst="rect">
            <a:avLst/>
          </a:prstGeom>
          <a:ln>
            <a:noFill/>
          </a:ln>
          <a:effectLst>
            <a:outerShdw blurRad="304800" dist="114300" dir="5460000" sx="92000" sy="92000" algn="t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BD840CC-001C-846A-06A6-974A52CAB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276198"/>
            <a:ext cx="10477600" cy="1157242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rPr>
              <a:t>Timeline of Wave 1 and Wave 2 </a:t>
            </a:r>
            <a:br>
              <a:rPr lang="en-US"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rPr>
            </a:br>
            <a:r>
              <a:rPr lang="en-US"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rPr>
              <a:t>Surveys in New Mexico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ACD02BF-711C-C4FB-1F02-BBFB218B9F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6470259"/>
              </p:ext>
            </p:extLst>
          </p:nvPr>
        </p:nvGraphicFramePr>
        <p:xfrm>
          <a:off x="392275" y="1709638"/>
          <a:ext cx="6363160" cy="4521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41DB6D-F8F6-5825-E773-DB8CC979F4FD}"/>
              </a:ext>
            </a:extLst>
          </p:cNvPr>
          <p:cNvSpPr>
            <a:spLocks/>
          </p:cNvSpPr>
          <p:nvPr/>
        </p:nvSpPr>
        <p:spPr>
          <a:xfrm>
            <a:off x="7034859" y="1784599"/>
            <a:ext cx="4877716" cy="3849668"/>
          </a:xfrm>
          <a:prstGeom prst="rect">
            <a:avLst/>
          </a:prstGeom>
        </p:spPr>
        <p:txBody>
          <a:bodyPr/>
          <a:lstStyle/>
          <a:p>
            <a:pPr marL="342900" indent="-342900" defTabSz="722376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latin typeface="Montserrat" panose="00000500000000000000" pitchFamily="2" charset="0"/>
              </a:rPr>
              <a:t>Designed to link EDI (teacher reported) with CHEQ (parent-reported) on same kindergarten students in the same year. </a:t>
            </a:r>
          </a:p>
          <a:p>
            <a:pPr marL="342900" indent="-342900" defTabSz="722376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latin typeface="Montserrat" panose="00000500000000000000" pitchFamily="2" charset="0"/>
              </a:rPr>
              <a:t>Taken together, powerful information about children’s early experiences and school readiness outcomes. </a:t>
            </a:r>
          </a:p>
          <a:p>
            <a:pPr marL="342900" indent="-342900" defTabSz="722376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latin typeface="Montserrat" panose="00000500000000000000" pitchFamily="2" charset="0"/>
              </a:rPr>
              <a:t>New Mexico EDI and CHEQ will be linked in </a:t>
            </a:r>
            <a:r>
              <a:rPr lang="en-US" sz="2000" dirty="0">
                <a:latin typeface="Montserrat" panose="00000500000000000000" pitchFamily="2" charset="0"/>
              </a:rPr>
              <a:t>Wave 2 during </a:t>
            </a:r>
            <a:r>
              <a:rPr lang="en-US" sz="2000" kern="1200" dirty="0">
                <a:latin typeface="Montserrat" panose="00000500000000000000" pitchFamily="2" charset="0"/>
              </a:rPr>
              <a:t>school year 2025-2026.</a:t>
            </a: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CAB8FC-82ED-8A50-BACE-01DA048FA9E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986" y="5897240"/>
            <a:ext cx="1211188" cy="5685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61785D-9F41-6723-73A3-EB9D8EFCE5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86660" y="5955598"/>
            <a:ext cx="1349892" cy="5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113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/>
              </a:rPr>
              <a:t>Fundamentals of the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34115" y="2530759"/>
            <a:ext cx="377631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>
                <a:latin typeface="Montserrat "/>
              </a:rPr>
              <a:t>Survey on parents’ perspectives about the types and quality of children’s early experiences in 5 key areas.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4733" y="3924114"/>
            <a:ext cx="3021604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latin typeface="Montserrat"/>
              </a:rPr>
              <a:t>Who is it for?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4733" y="5294071"/>
            <a:ext cx="394410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>
                <a:latin typeface="Montserrat "/>
              </a:rPr>
              <a:t>October 1 to Mid-December. AAAC suggests to kick off survey during parent-teacher conferences.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4733" y="4209005"/>
            <a:ext cx="397748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>
                <a:latin typeface="Montserrat "/>
              </a:rPr>
              <a:t>Completed by parents/caregiver of kindergarten students.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4733" y="4977934"/>
            <a:ext cx="294726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latin typeface="Montserrat"/>
              </a:rPr>
              <a:t>When is it completed?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39901E-38AB-E871-2E0C-A2D902C2D922}"/>
              </a:ext>
            </a:extLst>
          </p:cNvPr>
          <p:cNvSpPr txBox="1"/>
          <p:nvPr/>
        </p:nvSpPr>
        <p:spPr>
          <a:xfrm>
            <a:off x="1734115" y="2116819"/>
            <a:ext cx="274578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latin typeface="Montserrat"/>
              </a:rPr>
              <a:t>What is the CHEQ?</a:t>
            </a:r>
          </a:p>
        </p:txBody>
      </p:sp>
      <p:pic>
        <p:nvPicPr>
          <p:cNvPr id="18" name="Graphic 17" descr="Meeting with solid fill">
            <a:extLst>
              <a:ext uri="{FF2B5EF4-FFF2-40B4-BE49-F238E27FC236}">
                <a16:creationId xmlns:a16="http://schemas.microsoft.com/office/drawing/2014/main" id="{8A7A0BB5-E2E6-095C-3A5C-920B031CB5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515" y="3877535"/>
            <a:ext cx="914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C53DA6-8A92-40DC-9AEE-3C719A760C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382" y="2133049"/>
            <a:ext cx="1170533" cy="847417"/>
          </a:xfrm>
          <a:prstGeom prst="rect">
            <a:avLst/>
          </a:prstGeom>
        </p:spPr>
      </p:pic>
      <p:pic>
        <p:nvPicPr>
          <p:cNvPr id="12" name="Graphic 11" descr="Daily calendar with solid fill">
            <a:extLst>
              <a:ext uri="{FF2B5EF4-FFF2-40B4-BE49-F238E27FC236}">
                <a16:creationId xmlns:a16="http://schemas.microsoft.com/office/drawing/2014/main" id="{5E89981E-B008-4FAF-DD47-06A87C864D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7892" y="4925691"/>
            <a:ext cx="763313" cy="7633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69389" y="2577789"/>
            <a:ext cx="3820628" cy="18620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 "/>
              </a:rPr>
              <a:t>District/Teacher provides parent CHEQ letter that has ) QR code/URL; and 2) label with State Student ID.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 "/>
              </a:rPr>
              <a:t>Parent uses QR code/URL to link to online survey and enters ID.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 "/>
              </a:rPr>
              <a:t>Survey takes about 15-20 minutes.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69388" y="2157831"/>
            <a:ext cx="286890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latin typeface="Montserrat"/>
              </a:rPr>
              <a:t>How is it completed?</a:t>
            </a:r>
          </a:p>
        </p:txBody>
      </p:sp>
      <p:pic>
        <p:nvPicPr>
          <p:cNvPr id="15" name="Graphic 14" descr="Internet with solid fill">
            <a:extLst>
              <a:ext uri="{FF2B5EF4-FFF2-40B4-BE49-F238E27FC236}">
                <a16:creationId xmlns:a16="http://schemas.microsoft.com/office/drawing/2014/main" id="{FF415F75-09A3-76B1-0D5F-774025F318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79028" y="2069962"/>
            <a:ext cx="1063921" cy="106392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2392AC4-3A18-4706-A792-5C91B3F8D9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60" y="567986"/>
            <a:ext cx="2463022" cy="9328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C7DF952-E23B-7176-E558-58BC4B34741E}"/>
              </a:ext>
            </a:extLst>
          </p:cNvPr>
          <p:cNvSpPr txBox="1"/>
          <p:nvPr/>
        </p:nvSpPr>
        <p:spPr>
          <a:xfrm>
            <a:off x="7583688" y="5148426"/>
            <a:ext cx="3808136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kern="1200" dirty="0">
                <a:solidFill>
                  <a:schemeClr val="tx1"/>
                </a:solidFill>
                <a:effectLst/>
                <a:latin typeface="Montserrat "/>
              </a:rPr>
              <a:t>English, Spanish, Arabic, Khmer, Chinese Traditional, Tagalog, Vietnamese, </a:t>
            </a:r>
            <a:r>
              <a:rPr lang="en-US" sz="1600" b="0" dirty="0">
                <a:latin typeface="Montserrat "/>
              </a:rPr>
              <a:t>Diné, Marshallese.</a:t>
            </a:r>
            <a:endParaRPr lang="en-US" dirty="0">
              <a:latin typeface="Montserrat 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AF73FE-B907-6659-FD59-94C6D06F5676}"/>
              </a:ext>
            </a:extLst>
          </p:cNvPr>
          <p:cNvSpPr txBox="1"/>
          <p:nvPr/>
        </p:nvSpPr>
        <p:spPr>
          <a:xfrm>
            <a:off x="7558704" y="4690993"/>
            <a:ext cx="339566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latin typeface="Montserrat"/>
              </a:rPr>
              <a:t>9 Languages Available </a:t>
            </a:r>
          </a:p>
        </p:txBody>
      </p:sp>
      <p:pic>
        <p:nvPicPr>
          <p:cNvPr id="25" name="Picture 24" descr="A group of white speech bubbles with different languages&#10;&#10;Description automatically generated">
            <a:extLst>
              <a:ext uri="{FF2B5EF4-FFF2-40B4-BE49-F238E27FC236}">
                <a16:creationId xmlns:a16="http://schemas.microsoft.com/office/drawing/2014/main" id="{E627CCFA-934D-EF1C-DB2A-78BE3453F8C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6179029" y="4690993"/>
            <a:ext cx="1278785" cy="66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44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F41F9-7D13-4D21-A010-46E29F1F6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565" y="713552"/>
            <a:ext cx="8960607" cy="74015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Montserrat Medium" panose="00000600000000000000" pitchFamily="2" charset="0"/>
              </a:rPr>
              <a:t>Domains and Subdomains</a:t>
            </a:r>
          </a:p>
        </p:txBody>
      </p:sp>
      <p:sp>
        <p:nvSpPr>
          <p:cNvPr id="39" name="Title 2">
            <a:extLst>
              <a:ext uri="{FF2B5EF4-FFF2-40B4-BE49-F238E27FC236}">
                <a16:creationId xmlns:a16="http://schemas.microsoft.com/office/drawing/2014/main" id="{C4063541-691F-4BD1-8B99-7A3EB875E89D}"/>
              </a:ext>
            </a:extLst>
          </p:cNvPr>
          <p:cNvSpPr txBox="1">
            <a:spLocks/>
          </p:cNvSpPr>
          <p:nvPr/>
        </p:nvSpPr>
        <p:spPr bwMode="auto">
          <a:xfrm>
            <a:off x="2624901" y="3095055"/>
            <a:ext cx="22304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84A645"/>
              </a:buClr>
              <a:buFont typeface="Arial" panose="020B0604020202020204" pitchFamily="34" charset="0"/>
              <a:defRPr sz="28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84A645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D6E71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Language &amp; Cognition</a:t>
            </a:r>
          </a:p>
        </p:txBody>
      </p:sp>
      <p:sp>
        <p:nvSpPr>
          <p:cNvPr id="40" name="Title 2">
            <a:extLst>
              <a:ext uri="{FF2B5EF4-FFF2-40B4-BE49-F238E27FC236}">
                <a16:creationId xmlns:a16="http://schemas.microsoft.com/office/drawing/2014/main" id="{7B89A7B5-834F-43A7-8CC7-315C1731654B}"/>
              </a:ext>
            </a:extLst>
          </p:cNvPr>
          <p:cNvSpPr txBox="1">
            <a:spLocks/>
          </p:cNvSpPr>
          <p:nvPr/>
        </p:nvSpPr>
        <p:spPr bwMode="auto">
          <a:xfrm>
            <a:off x="4674086" y="2569171"/>
            <a:ext cx="2794000" cy="86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84A645"/>
              </a:buClr>
              <a:buFont typeface="Arial" panose="020B0604020202020204" pitchFamily="34" charset="0"/>
              <a:defRPr sz="28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84A645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D6E71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Social &amp; Emotional Well-Being</a:t>
            </a:r>
          </a:p>
        </p:txBody>
      </p:sp>
      <p:sp>
        <p:nvSpPr>
          <p:cNvPr id="41" name="Title 2">
            <a:extLst>
              <a:ext uri="{FF2B5EF4-FFF2-40B4-BE49-F238E27FC236}">
                <a16:creationId xmlns:a16="http://schemas.microsoft.com/office/drawing/2014/main" id="{2B5B3D09-6B8F-464E-82C9-400954E20DC5}"/>
              </a:ext>
            </a:extLst>
          </p:cNvPr>
          <p:cNvSpPr txBox="1">
            <a:spLocks/>
          </p:cNvSpPr>
          <p:nvPr/>
        </p:nvSpPr>
        <p:spPr bwMode="auto">
          <a:xfrm>
            <a:off x="7148166" y="3062373"/>
            <a:ext cx="254825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84A645"/>
              </a:buClr>
              <a:buFont typeface="Arial" panose="020B0604020202020204" pitchFamily="34" charset="0"/>
              <a:defRPr sz="28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84A645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D6E71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Early Learning &amp; Care</a:t>
            </a:r>
          </a:p>
        </p:txBody>
      </p:sp>
      <p:sp>
        <p:nvSpPr>
          <p:cNvPr id="42" name="Title 2">
            <a:extLst>
              <a:ext uri="{FF2B5EF4-FFF2-40B4-BE49-F238E27FC236}">
                <a16:creationId xmlns:a16="http://schemas.microsoft.com/office/drawing/2014/main" id="{7A8E573C-D20C-43E8-A472-54841EDFDB13}"/>
              </a:ext>
            </a:extLst>
          </p:cNvPr>
          <p:cNvSpPr txBox="1">
            <a:spLocks/>
          </p:cNvSpPr>
          <p:nvPr/>
        </p:nvSpPr>
        <p:spPr bwMode="auto">
          <a:xfrm>
            <a:off x="9618496" y="2605723"/>
            <a:ext cx="23669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84A645"/>
              </a:buClr>
              <a:buFont typeface="Arial" panose="020B0604020202020204" pitchFamily="34" charset="0"/>
              <a:defRPr sz="28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84A645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D6E71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Community &amp; Context</a:t>
            </a:r>
          </a:p>
        </p:txBody>
      </p:sp>
      <p:sp>
        <p:nvSpPr>
          <p:cNvPr id="43" name="Title 2">
            <a:extLst>
              <a:ext uri="{FF2B5EF4-FFF2-40B4-BE49-F238E27FC236}">
                <a16:creationId xmlns:a16="http://schemas.microsoft.com/office/drawing/2014/main" id="{0ECF9CB5-0A81-42FA-9D47-BC1AD4949C4B}"/>
              </a:ext>
            </a:extLst>
          </p:cNvPr>
          <p:cNvSpPr txBox="1">
            <a:spLocks/>
          </p:cNvSpPr>
          <p:nvPr/>
        </p:nvSpPr>
        <p:spPr bwMode="auto">
          <a:xfrm>
            <a:off x="58916" y="2497165"/>
            <a:ext cx="2705100" cy="98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84A645"/>
              </a:buClr>
              <a:buFont typeface="Arial" panose="020B0604020202020204" pitchFamily="34" charset="0"/>
              <a:defRPr sz="28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84A645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rgbClr val="B2B2B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D6E71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Health &amp;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D6E71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Well-Being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1A1D9C4-7167-4C15-AB27-B41062904A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28" y="1754327"/>
            <a:ext cx="1001727" cy="9985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172263-8EB6-43C5-B02C-A5FEC4AC74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913" y="2170291"/>
            <a:ext cx="998536" cy="9985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8F0314-459D-43F9-9695-3DFD37E33B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498" y="1634209"/>
            <a:ext cx="998536" cy="9985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91ADD25-46CC-4184-B383-E8A0FE382D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275" y="2193411"/>
            <a:ext cx="998536" cy="99853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8718351-4328-4B8F-A4C4-A1A06363F6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561" y="1744825"/>
            <a:ext cx="1001727" cy="998536"/>
          </a:xfrm>
          <a:prstGeom prst="rect">
            <a:avLst/>
          </a:prstGeom>
        </p:spPr>
      </p:pic>
      <p:sp>
        <p:nvSpPr>
          <p:cNvPr id="19" name="Down Arrow 6">
            <a:extLst>
              <a:ext uri="{FF2B5EF4-FFF2-40B4-BE49-F238E27FC236}">
                <a16:creationId xmlns:a16="http://schemas.microsoft.com/office/drawing/2014/main" id="{F4F555AD-7FDE-4CFF-8EB2-CB95758C8F54}"/>
              </a:ext>
            </a:extLst>
          </p:cNvPr>
          <p:cNvSpPr/>
          <p:nvPr/>
        </p:nvSpPr>
        <p:spPr>
          <a:xfrm>
            <a:off x="1140170" y="3528613"/>
            <a:ext cx="339048" cy="460287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7AF4801-900C-4D92-A233-6C30C75228EA}"/>
              </a:ext>
            </a:extLst>
          </p:cNvPr>
          <p:cNvSpPr txBox="1"/>
          <p:nvPr/>
        </p:nvSpPr>
        <p:spPr>
          <a:xfrm>
            <a:off x="143801" y="4164955"/>
            <a:ext cx="2692149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Physical health &amp; well-being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Nutrition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Sleep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Motor skills &amp; experiences</a:t>
            </a:r>
          </a:p>
        </p:txBody>
      </p:sp>
      <p:sp>
        <p:nvSpPr>
          <p:cNvPr id="21" name="Down Arrow 17">
            <a:extLst>
              <a:ext uri="{FF2B5EF4-FFF2-40B4-BE49-F238E27FC236}">
                <a16:creationId xmlns:a16="http://schemas.microsoft.com/office/drawing/2014/main" id="{3A9CFCCC-67B2-4840-866E-F67593DC213D}"/>
              </a:ext>
            </a:extLst>
          </p:cNvPr>
          <p:cNvSpPr/>
          <p:nvPr/>
        </p:nvSpPr>
        <p:spPr>
          <a:xfrm>
            <a:off x="3501732" y="4114381"/>
            <a:ext cx="339048" cy="936312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CDEF0E-1A5A-4848-8779-53861C53DB95}"/>
              </a:ext>
            </a:extLst>
          </p:cNvPr>
          <p:cNvSpPr txBox="1"/>
          <p:nvPr/>
        </p:nvSpPr>
        <p:spPr>
          <a:xfrm>
            <a:off x="2700565" y="5136743"/>
            <a:ext cx="2154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Language development 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&amp; cognition</a:t>
            </a:r>
          </a:p>
        </p:txBody>
      </p:sp>
      <p:sp>
        <p:nvSpPr>
          <p:cNvPr id="23" name="Down Arrow 19">
            <a:extLst>
              <a:ext uri="{FF2B5EF4-FFF2-40B4-BE49-F238E27FC236}">
                <a16:creationId xmlns:a16="http://schemas.microsoft.com/office/drawing/2014/main" id="{5A2F3398-856C-4028-9A1C-17AC02B42F3E}"/>
              </a:ext>
            </a:extLst>
          </p:cNvPr>
          <p:cNvSpPr/>
          <p:nvPr/>
        </p:nvSpPr>
        <p:spPr>
          <a:xfrm>
            <a:off x="5807317" y="3744758"/>
            <a:ext cx="339048" cy="460287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Down Arrow 20">
            <a:extLst>
              <a:ext uri="{FF2B5EF4-FFF2-40B4-BE49-F238E27FC236}">
                <a16:creationId xmlns:a16="http://schemas.microsoft.com/office/drawing/2014/main" id="{8628DD2F-A1A3-4F09-B9A8-EDB6AAA11BE4}"/>
              </a:ext>
            </a:extLst>
          </p:cNvPr>
          <p:cNvSpPr/>
          <p:nvPr/>
        </p:nvSpPr>
        <p:spPr>
          <a:xfrm>
            <a:off x="8140094" y="4099306"/>
            <a:ext cx="339048" cy="936312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D9A857A-6B1A-427B-AF41-4F067A116829}"/>
              </a:ext>
            </a:extLst>
          </p:cNvPr>
          <p:cNvSpPr txBox="1"/>
          <p:nvPr/>
        </p:nvSpPr>
        <p:spPr>
          <a:xfrm>
            <a:off x="4976902" y="4387815"/>
            <a:ext cx="2321226" cy="1205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Social &amp; emotional experiences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Screen-time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723F66-95B7-4456-A298-72C2A89D12D9}"/>
              </a:ext>
            </a:extLst>
          </p:cNvPr>
          <p:cNvSpPr txBox="1"/>
          <p:nvPr/>
        </p:nvSpPr>
        <p:spPr>
          <a:xfrm>
            <a:off x="7313788" y="5131801"/>
            <a:ext cx="2155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Experiences in non-parental care &amp; preschool</a:t>
            </a:r>
          </a:p>
        </p:txBody>
      </p:sp>
      <p:sp>
        <p:nvSpPr>
          <p:cNvPr id="27" name="Down Arrow 25">
            <a:extLst>
              <a:ext uri="{FF2B5EF4-FFF2-40B4-BE49-F238E27FC236}">
                <a16:creationId xmlns:a16="http://schemas.microsoft.com/office/drawing/2014/main" id="{0C8CEC38-20E9-4ABD-942B-F0E3A4E87449}"/>
              </a:ext>
            </a:extLst>
          </p:cNvPr>
          <p:cNvSpPr/>
          <p:nvPr/>
        </p:nvSpPr>
        <p:spPr>
          <a:xfrm>
            <a:off x="10486975" y="3593049"/>
            <a:ext cx="339048" cy="460287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96A325C-61FD-4E31-8A75-61FA2B658A53}"/>
              </a:ext>
            </a:extLst>
          </p:cNvPr>
          <p:cNvSpPr txBox="1"/>
          <p:nvPr/>
        </p:nvSpPr>
        <p:spPr>
          <a:xfrm>
            <a:off x="9632971" y="4156595"/>
            <a:ext cx="2342362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General activities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Experiences in neighborhood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</a:rPr>
              <a:t>Demographics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C67949A-7D6B-4244-9E72-592D6B24F3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28" y="639244"/>
            <a:ext cx="1821009" cy="6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8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98855"/>
            <a:ext cx="10515600" cy="1591834"/>
          </a:xfrm>
        </p:spPr>
        <p:txBody>
          <a:bodyPr>
            <a:normAutofit/>
          </a:bodyPr>
          <a:lstStyle/>
          <a:p>
            <a:r>
              <a:rPr lang="en-US" sz="4000" dirty="0"/>
              <a:t>How the data are summarized</a:t>
            </a:r>
          </a:p>
        </p:txBody>
      </p:sp>
      <p:graphicFrame>
        <p:nvGraphicFramePr>
          <p:cNvPr id="38" name="Diagram 6">
            <a:extLst>
              <a:ext uri="{FF2B5EF4-FFF2-40B4-BE49-F238E27FC236}">
                <a16:creationId xmlns:a16="http://schemas.microsoft.com/office/drawing/2014/main" id="{2CDE1E21-7B49-4F96-A634-B58F86DF67C0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3269411" y="6343520"/>
          <a:ext cx="5229225" cy="40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" name="Graphic 31" descr="Apple outline">
            <a:extLst>
              <a:ext uri="{FF2B5EF4-FFF2-40B4-BE49-F238E27FC236}">
                <a16:creationId xmlns:a16="http://schemas.microsoft.com/office/drawing/2014/main" id="{44B90905-2A6E-48DC-B507-B11220F436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3126" y="1577975"/>
            <a:ext cx="736600" cy="736600"/>
          </a:xfrm>
          <a:prstGeom prst="rect">
            <a:avLst/>
          </a:prstGeom>
        </p:spPr>
      </p:pic>
      <p:graphicFrame>
        <p:nvGraphicFramePr>
          <p:cNvPr id="32" name="Diagram 32">
            <a:extLst>
              <a:ext uri="{FF2B5EF4-FFF2-40B4-BE49-F238E27FC236}">
                <a16:creationId xmlns:a16="http://schemas.microsoft.com/office/drawing/2014/main" id="{996FBDC8-8B6F-4EB0-8CDA-F2D43AFDD4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557537"/>
              </p:ext>
            </p:extLst>
          </p:nvPr>
        </p:nvGraphicFramePr>
        <p:xfrm>
          <a:off x="1609726" y="1286670"/>
          <a:ext cx="8784144" cy="505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276" name="Graphic 276" descr="Run outline">
            <a:extLst>
              <a:ext uri="{FF2B5EF4-FFF2-40B4-BE49-F238E27FC236}">
                <a16:creationId xmlns:a16="http://schemas.microsoft.com/office/drawing/2014/main" id="{E3E4C197-1486-43A9-AEF9-7BB5444BF6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61410" y="2543175"/>
            <a:ext cx="736600" cy="736600"/>
          </a:xfrm>
          <a:prstGeom prst="rect">
            <a:avLst/>
          </a:prstGeom>
        </p:spPr>
      </p:pic>
      <p:pic>
        <p:nvPicPr>
          <p:cNvPr id="277" name="Graphic 277" descr="Children outline">
            <a:extLst>
              <a:ext uri="{FF2B5EF4-FFF2-40B4-BE49-F238E27FC236}">
                <a16:creationId xmlns:a16="http://schemas.microsoft.com/office/drawing/2014/main" id="{5D170B05-E7B6-422D-BC7C-EAD1EB486C3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15468" y="4456693"/>
            <a:ext cx="736600" cy="736600"/>
          </a:xfrm>
          <a:prstGeom prst="rect">
            <a:avLst/>
          </a:prstGeom>
        </p:spPr>
      </p:pic>
      <p:pic>
        <p:nvPicPr>
          <p:cNvPr id="278" name="Graphic 278" descr="Open book outline">
            <a:extLst>
              <a:ext uri="{FF2B5EF4-FFF2-40B4-BE49-F238E27FC236}">
                <a16:creationId xmlns:a16="http://schemas.microsoft.com/office/drawing/2014/main" id="{D24AA2C7-CB76-4557-B0B1-4ABBD26D95A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5917" y="3639344"/>
            <a:ext cx="736600" cy="736600"/>
          </a:xfrm>
          <a:prstGeom prst="rect">
            <a:avLst/>
          </a:prstGeom>
        </p:spPr>
      </p:pic>
      <p:pic>
        <p:nvPicPr>
          <p:cNvPr id="280" name="Graphic 280" descr="Smiling face outline outline">
            <a:extLst>
              <a:ext uri="{FF2B5EF4-FFF2-40B4-BE49-F238E27FC236}">
                <a16:creationId xmlns:a16="http://schemas.microsoft.com/office/drawing/2014/main" id="{998C78CC-0799-4C3C-86B7-4196E020D3A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61659" y="5413210"/>
            <a:ext cx="736600" cy="736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67949A-7D6B-4244-9E72-592D6B24F35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289" y="434184"/>
            <a:ext cx="1821009" cy="6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36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9B82-9389-D990-8607-46D7851AA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/>
              </a:rPr>
              <a:t>CHEQ Reports and Maps</a:t>
            </a:r>
            <a:br>
              <a:rPr lang="en-US" sz="4000" dirty="0"/>
            </a:br>
            <a:endParaRPr lang="en-US" sz="2000" b="0" dirty="0">
              <a:latin typeface="Montserra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6BFFE-DEE1-066D-5BE0-82440EA6C1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8625" y="2138361"/>
            <a:ext cx="6029325" cy="4171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000" b="0" dirty="0">
                <a:latin typeface="Montserrat"/>
              </a:rPr>
              <a:t>Results are shared with a variety stakeholders including parents, service providers, early childhood coalitions, policy makers, district leadership and teachers.</a:t>
            </a:r>
          </a:p>
          <a:p>
            <a:pPr marL="0" indent="0">
              <a:buNone/>
            </a:pPr>
            <a:endParaRPr lang="en-US" sz="2000" b="0" dirty="0">
              <a:latin typeface="Montserrat"/>
            </a:endParaRPr>
          </a:p>
          <a:p>
            <a:pPr lvl="1"/>
            <a:r>
              <a:rPr lang="en-US" sz="2000" b="0" dirty="0">
                <a:latin typeface="Montserrat"/>
              </a:rPr>
              <a:t>School and District reports: confidential to district</a:t>
            </a:r>
            <a:endParaRPr lang="en-US" sz="2000" dirty="0">
              <a:latin typeface="Montserrat"/>
            </a:endParaRPr>
          </a:p>
          <a:p>
            <a:pPr lvl="1"/>
            <a:r>
              <a:rPr lang="en-US" sz="2000" b="0" dirty="0">
                <a:latin typeface="Montserrat"/>
              </a:rPr>
              <a:t>Community snapshot</a:t>
            </a:r>
          </a:p>
          <a:p>
            <a:pPr lvl="1"/>
            <a:r>
              <a:rPr lang="en-US" sz="2000" b="0" dirty="0" err="1">
                <a:latin typeface="Montserrat"/>
              </a:rPr>
              <a:t>StoryMap</a:t>
            </a:r>
            <a:r>
              <a:rPr lang="en-US" sz="2000" b="0" dirty="0">
                <a:latin typeface="Montserrat"/>
              </a:rPr>
              <a:t>: Interactive, web-based map to display results on a neighborhood, county, and state level</a:t>
            </a:r>
          </a:p>
        </p:txBody>
      </p:sp>
      <p:pic>
        <p:nvPicPr>
          <p:cNvPr id="4" name="Picture 3" descr="Young girl sitting on steps using a digital tablet">
            <a:extLst>
              <a:ext uri="{FF2B5EF4-FFF2-40B4-BE49-F238E27FC236}">
                <a16:creationId xmlns:a16="http://schemas.microsoft.com/office/drawing/2014/main" id="{DEA2A18D-6BD3-6DB4-6930-816642C68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2286744"/>
            <a:ext cx="5181600" cy="341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44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A9810D-7E30-4077-9651-5520BA8B0A7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 rotWithShape="1">
          <a:blip r:embed="rId3"/>
          <a:srcRect r="6605"/>
          <a:stretch/>
        </p:blipFill>
        <p:spPr>
          <a:xfrm>
            <a:off x="0" y="2712146"/>
            <a:ext cx="5967663" cy="4145854"/>
          </a:xfr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F06A708-C428-8443-AB48-F60A95FF7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039" y="340932"/>
            <a:ext cx="5227985" cy="617613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400" b="1" dirty="0">
                <a:latin typeface="Montserrat" panose="00000500000000000000" pitchFamily="2" charset="0"/>
              </a:rPr>
              <a:t>Schools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latin typeface="Montserrat" panose="00000500000000000000" pitchFamily="2" charset="0"/>
              </a:rPr>
              <a:t>Plan for the school year.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latin typeface="Montserrat" panose="00000500000000000000" pitchFamily="2" charset="0"/>
              </a:rPr>
              <a:t>Determine school programming needs.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latin typeface="Montserrat" panose="00000500000000000000" pitchFamily="2" charset="0"/>
              </a:rPr>
              <a:t>Help principals and teachers to better understand their student and family needs.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400" b="1" dirty="0">
                <a:latin typeface="Montserrat" panose="00000500000000000000" pitchFamily="2" charset="0"/>
              </a:rPr>
              <a:t>Communities</a:t>
            </a:r>
            <a:endParaRPr lang="en-US" sz="3200" dirty="0">
              <a:latin typeface="Montserrat" panose="00000500000000000000" pitchFamily="2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latin typeface="Montserrat" panose="00000500000000000000" pitchFamily="2" charset="0"/>
              </a:rPr>
              <a:t>Provide targeted supports and services to children and families.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latin typeface="Montserrat" panose="00000500000000000000" pitchFamily="2" charset="0"/>
              </a:rPr>
              <a:t>Make decisions about programming and services that families want and need.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latin typeface="Montserrat" panose="00000500000000000000" pitchFamily="2" charset="0"/>
              </a:rPr>
              <a:t>Understand barriers to accessing community health services, recreation activities and childcare.</a:t>
            </a:r>
            <a:endParaRPr lang="en-US" sz="2000" b="1" dirty="0">
              <a:latin typeface="Montserrat" panose="00000500000000000000" pitchFamily="2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endParaRPr lang="en-US" sz="1800" dirty="0">
              <a:latin typeface="Montserrat" panose="00000500000000000000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404" y="340932"/>
            <a:ext cx="5194854" cy="1817228"/>
          </a:xfrm>
        </p:spPr>
        <p:txBody>
          <a:bodyPr/>
          <a:lstStyle/>
          <a:p>
            <a:r>
              <a:rPr lang="en-US"/>
              <a:t>How are the data used? </a:t>
            </a:r>
          </a:p>
        </p:txBody>
      </p:sp>
    </p:spTree>
    <p:extLst>
      <p:ext uri="{BB962C8B-B14F-4D97-AF65-F5344CB8AC3E}">
        <p14:creationId xmlns:p14="http://schemas.microsoft.com/office/powerpoint/2010/main" val="3413178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Montserrat Medium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 Center Theme">
  <a:themeElements>
    <a:clrScheme name="The Center Palette ">
      <a:dk1>
        <a:srgbClr val="4C4D4C"/>
      </a:dk1>
      <a:lt1>
        <a:srgbClr val="FFFFFF"/>
      </a:lt1>
      <a:dk2>
        <a:srgbClr val="000000"/>
      </a:dk2>
      <a:lt2>
        <a:srgbClr val="E7E6E6"/>
      </a:lt2>
      <a:accent1>
        <a:srgbClr val="51B0E3"/>
      </a:accent1>
      <a:accent2>
        <a:srgbClr val="ED7D31"/>
      </a:accent2>
      <a:accent3>
        <a:srgbClr val="65C190"/>
      </a:accent3>
      <a:accent4>
        <a:srgbClr val="E9AD28"/>
      </a:accent4>
      <a:accent5>
        <a:srgbClr val="6D6E71"/>
      </a:accent5>
      <a:accent6>
        <a:srgbClr val="A7A9AC"/>
      </a:accent6>
      <a:hlink>
        <a:srgbClr val="51B0E3"/>
      </a:hlink>
      <a:folHlink>
        <a:srgbClr val="E9692A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 Center Theme" id="{003B8434-397B-1048-9278-4F3E56606001}" vid="{0B068A15-42EC-FF4E-8D75-4AC4F6D11C6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a6e671f1cd7e4d96ff9652be322dd5e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e2496f70b101db0b8013f30a071bbf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6AEDE5-E9AF-4E9F-97C3-19B848D35AB4}">
  <ds:schemaRefs>
    <ds:schemaRef ds:uri="16c05727-aa75-4e4a-9b5f-8a80a1165891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DC43B05-D266-4257-98DE-FF9D8CEDAE76}">
  <ds:schemaRefs>
    <ds:schemaRef ds:uri="16c05727-aa75-4e4a-9b5f-8a80a1165891"/>
    <ds:schemaRef ds:uri="71af3243-3dd4-4a8d-8c0d-dd76da1f02a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435A0B9-5F49-415F-9BEE-591FDACE98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1529</Words>
  <Application>Microsoft Office PowerPoint</Application>
  <PresentationFormat>Widescreen</PresentationFormat>
  <Paragraphs>196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Calibri</vt:lpstr>
      <vt:lpstr>Century Gothic</vt:lpstr>
      <vt:lpstr>Helvetica Light</vt:lpstr>
      <vt:lpstr>Montserrat</vt:lpstr>
      <vt:lpstr>Montserrat </vt:lpstr>
      <vt:lpstr>Montserrat ExtraLight</vt:lpstr>
      <vt:lpstr>Montserrat Light</vt:lpstr>
      <vt:lpstr>Montserrat Medium</vt:lpstr>
      <vt:lpstr>Montserrat SemiBold</vt:lpstr>
      <vt:lpstr>Office Theme</vt:lpstr>
      <vt:lpstr>The Center Theme</vt:lpstr>
      <vt:lpstr>Childhood Experiences Questionnaire</vt:lpstr>
      <vt:lpstr>Life-Course Approach</vt:lpstr>
      <vt:lpstr>The</vt:lpstr>
      <vt:lpstr>Timeline of Wave 1 and Wave 2  Surveys in New Mexico</vt:lpstr>
      <vt:lpstr>Fundamentals of the </vt:lpstr>
      <vt:lpstr>Domains and Subdomains</vt:lpstr>
      <vt:lpstr>How the data are summarized</vt:lpstr>
      <vt:lpstr>CHEQ Reports and Maps </vt:lpstr>
      <vt:lpstr>How are the data used? </vt:lpstr>
      <vt:lpstr>Student confidentiality</vt:lpstr>
      <vt:lpstr>New Mexico CHEQ Implementation Steps  For District/Charter EDI/CHEQ Coordinators</vt:lpstr>
      <vt:lpstr>Step 1: Designate Coordinator &amp; CHEQ Survey Dates</vt:lpstr>
      <vt:lpstr>Step 2: Generate Student Labels</vt:lpstr>
      <vt:lpstr>Step 3: Customize Parent/Caregiver Letter and Affix Labels</vt:lpstr>
      <vt:lpstr>Step 3: Customize Parent/Caregiver Letter and Affix Labels</vt:lpstr>
      <vt:lpstr>Step 4: Customize Teacher Script Step 5: Distribute Script &amp; Parent Letters to Teachers  </vt:lpstr>
      <vt:lpstr>Step 6: Teachers Share Information with Parents/Caregivers </vt:lpstr>
      <vt:lpstr>Step 7: Parents/Caregivers Complete CHEQ</vt:lpstr>
      <vt:lpstr>Step 7: Parents/Caregivers Complete CHEQ</vt:lpstr>
      <vt:lpstr> CHEQ Implementation Resources &amp; Timeline Available: https://webnew.ped.state.nm.us/bureaus/cheq-edi/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Childhood Experiences Questionnaire</dc:title>
  <dc:creator/>
  <cp:lastModifiedBy/>
  <cp:revision>137</cp:revision>
  <dcterms:created xsi:type="dcterms:W3CDTF">2019-11-25T22:20:28Z</dcterms:created>
  <dcterms:modified xsi:type="dcterms:W3CDTF">2025-07-31T19:00:05Z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