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4"/>
  </p:sldMasterIdLst>
  <p:notesMasterIdLst>
    <p:notesMasterId r:id="rId58"/>
  </p:notesMasterIdLst>
  <p:sldIdLst>
    <p:sldId id="256" r:id="rId5"/>
    <p:sldId id="258" r:id="rId6"/>
    <p:sldId id="260" r:id="rId7"/>
    <p:sldId id="317" r:id="rId8"/>
    <p:sldId id="316" r:id="rId9"/>
    <p:sldId id="269" r:id="rId10"/>
    <p:sldId id="270" r:id="rId11"/>
    <p:sldId id="272" r:id="rId12"/>
    <p:sldId id="318" r:id="rId13"/>
    <p:sldId id="327" r:id="rId14"/>
    <p:sldId id="320" r:id="rId15"/>
    <p:sldId id="328" r:id="rId16"/>
    <p:sldId id="307" r:id="rId17"/>
    <p:sldId id="274" r:id="rId18"/>
    <p:sldId id="275" r:id="rId19"/>
    <p:sldId id="276" r:id="rId20"/>
    <p:sldId id="310" r:id="rId21"/>
    <p:sldId id="311" r:id="rId22"/>
    <p:sldId id="312" r:id="rId23"/>
    <p:sldId id="313" r:id="rId24"/>
    <p:sldId id="314" r:id="rId25"/>
    <p:sldId id="315" r:id="rId26"/>
    <p:sldId id="277" r:id="rId27"/>
    <p:sldId id="278" r:id="rId28"/>
    <p:sldId id="279" r:id="rId29"/>
    <p:sldId id="280" r:id="rId30"/>
    <p:sldId id="282" r:id="rId31"/>
    <p:sldId id="308" r:id="rId32"/>
    <p:sldId id="284" r:id="rId33"/>
    <p:sldId id="285" r:id="rId34"/>
    <p:sldId id="286" r:id="rId35"/>
    <p:sldId id="321" r:id="rId36"/>
    <p:sldId id="293" r:id="rId37"/>
    <p:sldId id="290" r:id="rId38"/>
    <p:sldId id="322" r:id="rId39"/>
    <p:sldId id="323" r:id="rId40"/>
    <p:sldId id="324" r:id="rId41"/>
    <p:sldId id="291" r:id="rId42"/>
    <p:sldId id="292" r:id="rId43"/>
    <p:sldId id="325" r:id="rId44"/>
    <p:sldId id="294" r:id="rId45"/>
    <p:sldId id="295" r:id="rId46"/>
    <p:sldId id="326" r:id="rId47"/>
    <p:sldId id="297" r:id="rId48"/>
    <p:sldId id="299" r:id="rId49"/>
    <p:sldId id="300" r:id="rId50"/>
    <p:sldId id="319" r:id="rId51"/>
    <p:sldId id="302" r:id="rId52"/>
    <p:sldId id="303" r:id="rId53"/>
    <p:sldId id="304" r:id="rId54"/>
    <p:sldId id="305" r:id="rId55"/>
    <p:sldId id="306" r:id="rId56"/>
    <p:sldId id="271" r:id="rId57"/>
  </p:sldIdLst>
  <p:sldSz cx="12192000" cy="6858000"/>
  <p:notesSz cx="6858000" cy="9144000"/>
  <p:embeddedFontLst>
    <p:embeddedFont>
      <p:font typeface="Book Antiqua" panose="02040602050305030304" pitchFamily="18" charset="0"/>
      <p:regular r:id="rId59"/>
      <p:bold r:id="rId60"/>
      <p:italic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jKKSVc8kPX8q4qcO5GK39G/YKL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3D4B"/>
    <a:srgbClr val="FFFF00"/>
    <a:srgbClr val="B3E5A1"/>
    <a:srgbClr val="F5AF79"/>
    <a:srgbClr val="C0C1BC"/>
    <a:srgbClr val="E7BCAF"/>
    <a:srgbClr val="F2CEED"/>
    <a:srgbClr val="F9E6A3"/>
    <a:srgbClr val="9CE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7" d="100"/>
          <a:sy n="77" d="100"/>
        </p:scale>
        <p:origin x="883" y="1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customschemas.google.com/relationships/presentationmetadata" Target="meta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font" Target="fonts/font3.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1.fntdata"/><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2.fntdata"/><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Book Antiqua"/>
                <a:ea typeface="Book Antiqua"/>
                <a:cs typeface="Book Antiqua"/>
                <a:sym typeface="Book Antiqu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Book Antiqua"/>
                <a:ea typeface="Book Antiqua"/>
                <a:cs typeface="Book Antiqua"/>
                <a:sym typeface="Book Antiqua"/>
              </a:rPr>
              <a:t>‹#›</a:t>
            </a:fld>
            <a:endParaRPr sz="1200" b="0" i="0" u="none" strike="noStrike" cap="none" dirty="0">
              <a:solidFill>
                <a:schemeClr val="dk1"/>
              </a:solidFill>
              <a:latin typeface="Book Antiqua"/>
              <a:ea typeface="Book Antiqua"/>
              <a:cs typeface="Book Antiqua"/>
              <a:sym typeface="Book Antiqua"/>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2"/>
              </a:buClr>
              <a:buSzPts val="1100"/>
              <a:buFont typeface="Arial"/>
              <a:buNone/>
            </a:pPr>
            <a:endParaRPr dirty="0"/>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70D95828-B78E-7E1A-9189-803CDC8F1E0A}"/>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ADBAAECE-05CB-EB91-2C9E-6EEEF813C51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FA94594-306F-B429-B870-BDEA9219B79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9592090-CBCD-2E4A-4F15-84972FE8EA3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dirty="0"/>
          </a:p>
        </p:txBody>
      </p:sp>
    </p:spTree>
    <p:extLst>
      <p:ext uri="{BB962C8B-B14F-4D97-AF65-F5344CB8AC3E}">
        <p14:creationId xmlns:p14="http://schemas.microsoft.com/office/powerpoint/2010/main" val="87435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384F77B6-2B0D-5011-FF31-8C0621A81609}"/>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4705F216-ABF8-65F8-CF5C-B7F6EF2BBF9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384381A3-AE28-D72C-AFA0-26A0D9AACBA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5FFD9AA-2D78-B8B6-9321-15F5C4BAE43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11</a:t>
            </a:fld>
            <a:endParaRPr dirty="0"/>
          </a:p>
        </p:txBody>
      </p:sp>
    </p:spTree>
    <p:extLst>
      <p:ext uri="{BB962C8B-B14F-4D97-AF65-F5344CB8AC3E}">
        <p14:creationId xmlns:p14="http://schemas.microsoft.com/office/powerpoint/2010/main" val="18060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A238BA1B-BCD8-8F3E-8BDC-46837A6206BF}"/>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5E3CE7F3-50F4-F646-D528-D4CC9A25BD8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805637A9-7E1A-7537-A50B-4DA47B3112A4}"/>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B99A9DF2-45DB-A392-9D96-C87E6D0B047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12</a:t>
            </a:fld>
            <a:endParaRPr dirty="0"/>
          </a:p>
        </p:txBody>
      </p:sp>
    </p:spTree>
    <p:extLst>
      <p:ext uri="{BB962C8B-B14F-4D97-AF65-F5344CB8AC3E}">
        <p14:creationId xmlns:p14="http://schemas.microsoft.com/office/powerpoint/2010/main" val="3154403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8F25E2C2-F89B-F96D-85B4-BD598A49A0D1}"/>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42CDD31F-F3C0-4AB0-5EA8-4FAACBE4A67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4F234084-B25D-6395-A469-A5983176F71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C9E91904-1870-C4AF-9B15-D571D0DC7E0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dirty="0"/>
          </a:p>
        </p:txBody>
      </p:sp>
    </p:spTree>
    <p:extLst>
      <p:ext uri="{BB962C8B-B14F-4D97-AF65-F5344CB8AC3E}">
        <p14:creationId xmlns:p14="http://schemas.microsoft.com/office/powerpoint/2010/main" val="4196095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04B4818-364E-2AC4-105A-950FB40BA315}"/>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672FEF8F-247D-4430-7B0D-52E1E1D9B6B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87B4E983-7C67-F557-ED42-EE00509149E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752F981-5EB3-3191-F2D3-EF373EAB2F6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dirty="0"/>
          </a:p>
        </p:txBody>
      </p:sp>
    </p:spTree>
    <p:extLst>
      <p:ext uri="{BB962C8B-B14F-4D97-AF65-F5344CB8AC3E}">
        <p14:creationId xmlns:p14="http://schemas.microsoft.com/office/powerpoint/2010/main" val="302677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272C8A6-F90E-7ACF-B582-EB70950E3F46}"/>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19F73755-3335-AA57-4F5C-41FA5B6D618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9DC7673-628F-064C-AD73-6D388B3F5B8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C5223742-B338-6F36-96AD-510C4B7E9C0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dirty="0"/>
          </a:p>
        </p:txBody>
      </p:sp>
    </p:spTree>
    <p:extLst>
      <p:ext uri="{BB962C8B-B14F-4D97-AF65-F5344CB8AC3E}">
        <p14:creationId xmlns:p14="http://schemas.microsoft.com/office/powerpoint/2010/main" val="1555045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28FCC681-7ABD-75EE-DE91-1F33A33CFABC}"/>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906A6D75-B1A8-4660-90A9-313711E449E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0D723D68-99C8-F2D9-18AE-0EAE26C9F30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F9F42C3A-4FA6-5A68-94FA-70FDF3AD011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16</a:t>
            </a:fld>
            <a:endParaRPr dirty="0"/>
          </a:p>
        </p:txBody>
      </p:sp>
    </p:spTree>
    <p:extLst>
      <p:ext uri="{BB962C8B-B14F-4D97-AF65-F5344CB8AC3E}">
        <p14:creationId xmlns:p14="http://schemas.microsoft.com/office/powerpoint/2010/main" val="3754661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43DB98F5-92A6-F3F8-E8B1-A35C24C5D0E5}"/>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233EAC62-D87A-F24A-B168-968C9311D1A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27F8F002-97C5-8963-CC78-CA8BA97A5B0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396271CC-01F4-6BE4-46FD-73703651BAF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17</a:t>
            </a:fld>
            <a:endParaRPr dirty="0"/>
          </a:p>
        </p:txBody>
      </p:sp>
    </p:spTree>
    <p:extLst>
      <p:ext uri="{BB962C8B-B14F-4D97-AF65-F5344CB8AC3E}">
        <p14:creationId xmlns:p14="http://schemas.microsoft.com/office/powerpoint/2010/main" val="1532490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92283DFF-3F6C-B9EF-5BF0-429124CEE893}"/>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E7B940D2-6622-4D26-72D0-EFF04BAACAE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EDE53A2F-9D88-7249-99D4-4A6DDB4096D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102B388C-CDB4-8E77-881A-145E4BA10F1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18</a:t>
            </a:fld>
            <a:endParaRPr dirty="0"/>
          </a:p>
        </p:txBody>
      </p:sp>
    </p:spTree>
    <p:extLst>
      <p:ext uri="{BB962C8B-B14F-4D97-AF65-F5344CB8AC3E}">
        <p14:creationId xmlns:p14="http://schemas.microsoft.com/office/powerpoint/2010/main" val="3633362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2BFC3DC8-9419-23D4-3B07-CA4441953132}"/>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39C024E8-9FF1-1A8D-FA06-B442574792B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CEE1B528-94A2-6049-5B76-32769D45C99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A27E479A-E4A8-CEEC-B38B-0CBFA7D5A9D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19</a:t>
            </a:fld>
            <a:endParaRPr dirty="0"/>
          </a:p>
        </p:txBody>
      </p:sp>
    </p:spTree>
    <p:extLst>
      <p:ext uri="{BB962C8B-B14F-4D97-AF65-F5344CB8AC3E}">
        <p14:creationId xmlns:p14="http://schemas.microsoft.com/office/powerpoint/2010/main" val="381469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5be0ce96e7_1_1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solidFill>
                <a:schemeClr val="dk2"/>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dirty="0">
              <a:solidFill>
                <a:schemeClr val="dk2"/>
              </a:solidFill>
              <a:latin typeface="Calibri"/>
              <a:ea typeface="Calibri"/>
              <a:cs typeface="Calibri"/>
              <a:sym typeface="Calibri"/>
            </a:endParaRPr>
          </a:p>
        </p:txBody>
      </p:sp>
      <p:sp>
        <p:nvSpPr>
          <p:cNvPr id="109" name="Google Shape;109;g15be0ce96e7_1_1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4D5FDC99-D8F2-0F69-204B-00CD4B31D3D8}"/>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1495C189-86E0-1953-0F48-2441FD94FDC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0FF5A689-E2F9-7720-37BC-568BFC1A515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D5EEF74-E4ED-B596-E1DC-4240A869B3F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dirty="0"/>
          </a:p>
        </p:txBody>
      </p:sp>
    </p:spTree>
    <p:extLst>
      <p:ext uri="{BB962C8B-B14F-4D97-AF65-F5344CB8AC3E}">
        <p14:creationId xmlns:p14="http://schemas.microsoft.com/office/powerpoint/2010/main" val="1182494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9360313-7B34-28DE-314A-ACC004EB7F42}"/>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4C21916C-05EE-F44F-D9B7-56943651FDE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39E8BD4-6296-6290-A229-CBA7A1D3BB1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F5D602E3-06BA-3BA1-4AAC-0A1F428D60E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dirty="0"/>
          </a:p>
        </p:txBody>
      </p:sp>
    </p:spTree>
    <p:extLst>
      <p:ext uri="{BB962C8B-B14F-4D97-AF65-F5344CB8AC3E}">
        <p14:creationId xmlns:p14="http://schemas.microsoft.com/office/powerpoint/2010/main" val="194061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38C99B45-278A-B423-75CA-E4D986B067C8}"/>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378C964D-807B-D813-FE2F-4A7553703D6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582E0485-A801-CCE2-0F5E-DE6E1861060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34C3A64A-9602-D137-2544-D33760F2152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22</a:t>
            </a:fld>
            <a:endParaRPr dirty="0"/>
          </a:p>
        </p:txBody>
      </p:sp>
    </p:spTree>
    <p:extLst>
      <p:ext uri="{BB962C8B-B14F-4D97-AF65-F5344CB8AC3E}">
        <p14:creationId xmlns:p14="http://schemas.microsoft.com/office/powerpoint/2010/main" val="27427125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30544B3-6C5D-0547-ADAA-41CE22940150}"/>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4F777E16-C15B-108D-0434-809D37C8A0B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BF8C800-9ED9-3ADF-793A-3B3A1648C21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4F4B2817-6413-8E5C-6DFB-701AE4EE547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23</a:t>
            </a:fld>
            <a:endParaRPr dirty="0"/>
          </a:p>
        </p:txBody>
      </p:sp>
    </p:spTree>
    <p:extLst>
      <p:ext uri="{BB962C8B-B14F-4D97-AF65-F5344CB8AC3E}">
        <p14:creationId xmlns:p14="http://schemas.microsoft.com/office/powerpoint/2010/main" val="37574452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021D4056-E3E8-40D9-6348-CA04DC34FDC0}"/>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C451B453-FC68-6E07-3D41-3D41CDA04D2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5F01B26A-B83B-7436-0639-CCD086E4616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FB59FE80-6444-064F-E9D4-29F136574EB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24</a:t>
            </a:fld>
            <a:endParaRPr dirty="0"/>
          </a:p>
        </p:txBody>
      </p:sp>
    </p:spTree>
    <p:extLst>
      <p:ext uri="{BB962C8B-B14F-4D97-AF65-F5344CB8AC3E}">
        <p14:creationId xmlns:p14="http://schemas.microsoft.com/office/powerpoint/2010/main" val="11752898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CDCE51AF-C0F5-BECE-880A-36D17870D2F9}"/>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342195CE-8D42-9A0E-CD8D-ACC29018B19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54641285-0173-9DA3-2222-5C72D70F2B9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AD4756D-7AEF-8D08-046E-81A5F83AA0E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25</a:t>
            </a:fld>
            <a:endParaRPr dirty="0"/>
          </a:p>
        </p:txBody>
      </p:sp>
    </p:spTree>
    <p:extLst>
      <p:ext uri="{BB962C8B-B14F-4D97-AF65-F5344CB8AC3E}">
        <p14:creationId xmlns:p14="http://schemas.microsoft.com/office/powerpoint/2010/main" val="3127665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28FF6A3F-B829-FCDA-EC6B-17C3E872A3FC}"/>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4FF96BD3-AAE5-C84D-B8F6-F4AF4192CC0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B2FAD33-7F71-A133-787C-66465C76D52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37E152C7-7BA8-A3D5-1192-B0444E59F2C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26</a:t>
            </a:fld>
            <a:endParaRPr dirty="0"/>
          </a:p>
        </p:txBody>
      </p:sp>
    </p:spTree>
    <p:extLst>
      <p:ext uri="{BB962C8B-B14F-4D97-AF65-F5344CB8AC3E}">
        <p14:creationId xmlns:p14="http://schemas.microsoft.com/office/powerpoint/2010/main" val="1250365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1A609905-74C5-41FE-AA00-786CCEB232BA}"/>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5BEEAEE4-A14C-ED7A-3573-F731433C6F3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A0947C0-E715-149C-C5A3-D7829616E25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3D68CD9-9AAD-8252-0D8F-FB4050B2D93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27</a:t>
            </a:fld>
            <a:endParaRPr dirty="0"/>
          </a:p>
        </p:txBody>
      </p:sp>
    </p:spTree>
    <p:extLst>
      <p:ext uri="{BB962C8B-B14F-4D97-AF65-F5344CB8AC3E}">
        <p14:creationId xmlns:p14="http://schemas.microsoft.com/office/powerpoint/2010/main" val="41946803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3C130A6D-7A44-CCCF-2423-984B0C9121B7}"/>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BB2F54D2-2084-E8D8-7DAF-56889726C1B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646A8493-F58C-61E1-94BF-DC950213CC8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The following districts/charters have balances in fund 31700. Please spend this money as soon as possible.</a:t>
            </a:r>
            <a:endParaRPr dirty="0"/>
          </a:p>
        </p:txBody>
      </p:sp>
      <p:sp>
        <p:nvSpPr>
          <p:cNvPr id="213" name="Google Shape;213;p4:notes">
            <a:extLst>
              <a:ext uri="{FF2B5EF4-FFF2-40B4-BE49-F238E27FC236}">
                <a16:creationId xmlns:a16="http://schemas.microsoft.com/office/drawing/2014/main" id="{684C9474-0DA1-02B5-434F-7488516D050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28</a:t>
            </a:fld>
            <a:endParaRPr dirty="0"/>
          </a:p>
        </p:txBody>
      </p:sp>
    </p:spTree>
    <p:extLst>
      <p:ext uri="{BB962C8B-B14F-4D97-AF65-F5344CB8AC3E}">
        <p14:creationId xmlns:p14="http://schemas.microsoft.com/office/powerpoint/2010/main" val="40457254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94E3E5E-B4F2-EB0C-3BB2-6D419FA4EA27}"/>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CFBD12B8-29CE-F7AA-6E33-FF6258595D95}"/>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A9681DB6-CFF7-E891-6FA6-738FDBFEAA1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7D7DAA8-420A-10FF-02B8-4FA87E1F1B0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29</a:t>
            </a:fld>
            <a:endParaRPr dirty="0"/>
          </a:p>
        </p:txBody>
      </p:sp>
    </p:spTree>
    <p:extLst>
      <p:ext uri="{BB962C8B-B14F-4D97-AF65-F5344CB8AC3E}">
        <p14:creationId xmlns:p14="http://schemas.microsoft.com/office/powerpoint/2010/main" val="2322285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32dd2ce7cc4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32dd2ce7cc4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26" name="Google Shape;126;g32dd2ce7cc4_1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DFC17D87-8A0F-63CF-DDB2-B0D88D2462F5}"/>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B15D12D3-AA4D-B754-5964-A3552AC80F8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445632A-A263-372A-6A0D-79F8A2F4907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24536113-7F88-4C18-334F-88E9A845053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30</a:t>
            </a:fld>
            <a:endParaRPr dirty="0"/>
          </a:p>
        </p:txBody>
      </p:sp>
    </p:spTree>
    <p:extLst>
      <p:ext uri="{BB962C8B-B14F-4D97-AF65-F5344CB8AC3E}">
        <p14:creationId xmlns:p14="http://schemas.microsoft.com/office/powerpoint/2010/main" val="1943033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97DFC3B1-8C4E-0629-0B60-42D26DB1ACAD}"/>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197A01D4-903B-602E-95CB-3D773BAC7640}"/>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88794E1A-D1C4-A5E6-7B79-18CFF93831D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CD76F7C7-B2C7-4E7E-4541-92EFDB74D87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31</a:t>
            </a:fld>
            <a:endParaRPr dirty="0"/>
          </a:p>
        </p:txBody>
      </p:sp>
    </p:spTree>
    <p:extLst>
      <p:ext uri="{BB962C8B-B14F-4D97-AF65-F5344CB8AC3E}">
        <p14:creationId xmlns:p14="http://schemas.microsoft.com/office/powerpoint/2010/main" val="37354465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0D5B501B-F5F3-982A-4564-6529C1F9209D}"/>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39A52F9E-35C7-53D1-9514-52A2CE5B175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84F30BFB-F83B-C4D1-9BE1-43212BC07FC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F205770-DD04-4A09-024E-346CAFE297A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32</a:t>
            </a:fld>
            <a:endParaRPr dirty="0"/>
          </a:p>
        </p:txBody>
      </p:sp>
    </p:spTree>
    <p:extLst>
      <p:ext uri="{BB962C8B-B14F-4D97-AF65-F5344CB8AC3E}">
        <p14:creationId xmlns:p14="http://schemas.microsoft.com/office/powerpoint/2010/main" val="29006812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E978CB5-2720-3CBF-43B9-C0D9B8F936F8}"/>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6D41F160-282B-F840-A0D6-E0FF3E06EAA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D931E86-1EBE-4691-438D-BEDE8BFAE91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B3450AE9-0F85-C447-1E05-2D77D931009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33</a:t>
            </a:fld>
            <a:endParaRPr dirty="0"/>
          </a:p>
        </p:txBody>
      </p:sp>
    </p:spTree>
    <p:extLst>
      <p:ext uri="{BB962C8B-B14F-4D97-AF65-F5344CB8AC3E}">
        <p14:creationId xmlns:p14="http://schemas.microsoft.com/office/powerpoint/2010/main" val="20144223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14CF0C7E-D9E0-BDC8-B85C-A60F0BA7564A}"/>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98E1B316-C127-21A2-67E6-D6FFD4B1542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691B51BF-C286-AD9D-FD7A-F1E6573A7A2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22DB1176-DADE-376B-1749-8560F643994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34</a:t>
            </a:fld>
            <a:endParaRPr dirty="0"/>
          </a:p>
        </p:txBody>
      </p:sp>
    </p:spTree>
    <p:extLst>
      <p:ext uri="{BB962C8B-B14F-4D97-AF65-F5344CB8AC3E}">
        <p14:creationId xmlns:p14="http://schemas.microsoft.com/office/powerpoint/2010/main" val="8051865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FA90712A-8123-0893-FE35-DBCB3A332A96}"/>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DCABA48C-F275-1A74-B33B-78D60E66E37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B4D2335-086E-C68E-744E-56587880F40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F1F50EDB-66EE-A6DB-9531-D8CAC0A28D0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35</a:t>
            </a:fld>
            <a:endParaRPr dirty="0"/>
          </a:p>
        </p:txBody>
      </p:sp>
    </p:spTree>
    <p:extLst>
      <p:ext uri="{BB962C8B-B14F-4D97-AF65-F5344CB8AC3E}">
        <p14:creationId xmlns:p14="http://schemas.microsoft.com/office/powerpoint/2010/main" val="157970285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FDE9F6DE-6DE3-519E-D59A-8AD9F858CC0C}"/>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237E6FFD-773C-CB81-75E4-89217CF1140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244F2049-41DC-CBBD-B0D4-0EA85356B32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B01A271-23CE-7E52-933F-8D7421FFA226}"/>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36</a:t>
            </a:fld>
            <a:endParaRPr dirty="0"/>
          </a:p>
        </p:txBody>
      </p:sp>
    </p:spTree>
    <p:extLst>
      <p:ext uri="{BB962C8B-B14F-4D97-AF65-F5344CB8AC3E}">
        <p14:creationId xmlns:p14="http://schemas.microsoft.com/office/powerpoint/2010/main" val="28968949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C141372F-14AC-6C7A-71FD-B1645B19DEBA}"/>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794F3A24-E9FB-F5A5-ED68-9B08B037EC8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0BA3E72-2B63-957A-AF85-6F9519997FC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6267F217-ECF2-4F46-358F-F77D3613634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37</a:t>
            </a:fld>
            <a:endParaRPr dirty="0"/>
          </a:p>
        </p:txBody>
      </p:sp>
    </p:spTree>
    <p:extLst>
      <p:ext uri="{BB962C8B-B14F-4D97-AF65-F5344CB8AC3E}">
        <p14:creationId xmlns:p14="http://schemas.microsoft.com/office/powerpoint/2010/main" val="41177940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0032C656-AB61-4FB7-F9A2-BAE083B17AC2}"/>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0B7AACCC-25E1-3CF4-B548-B03B3362DE7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A5D6DF71-892F-E23A-8144-ACE06DCCEC2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38851009-5AFB-4CE7-76A8-681F8129B2F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38</a:t>
            </a:fld>
            <a:endParaRPr dirty="0"/>
          </a:p>
        </p:txBody>
      </p:sp>
    </p:spTree>
    <p:extLst>
      <p:ext uri="{BB962C8B-B14F-4D97-AF65-F5344CB8AC3E}">
        <p14:creationId xmlns:p14="http://schemas.microsoft.com/office/powerpoint/2010/main" val="28647616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B76DAA7D-053A-D81D-2B60-325572E87D6D}"/>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D9FF8E1A-FC09-28F1-A73E-45E118B87BED}"/>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DBB543AD-BAC5-15B0-87AB-74F302A8E9F5}"/>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8D658CD2-5659-DD9D-92F5-9C5B12D6E514}"/>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39</a:t>
            </a:fld>
            <a:endParaRPr dirty="0"/>
          </a:p>
        </p:txBody>
      </p:sp>
    </p:spTree>
    <p:extLst>
      <p:ext uri="{BB962C8B-B14F-4D97-AF65-F5344CB8AC3E}">
        <p14:creationId xmlns:p14="http://schemas.microsoft.com/office/powerpoint/2010/main" val="1403868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a:extLst>
            <a:ext uri="{FF2B5EF4-FFF2-40B4-BE49-F238E27FC236}">
              <a16:creationId xmlns:a16="http://schemas.microsoft.com/office/drawing/2014/main" id="{715F8826-7917-E048-C19F-F4CC3CEE5D2D}"/>
            </a:ext>
          </a:extLst>
        </p:cNvPr>
        <p:cNvGrpSpPr/>
        <p:nvPr/>
      </p:nvGrpSpPr>
      <p:grpSpPr>
        <a:xfrm>
          <a:off x="0" y="0"/>
          <a:ext cx="0" cy="0"/>
          <a:chOff x="0" y="0"/>
          <a:chExt cx="0" cy="0"/>
        </a:xfrm>
      </p:grpSpPr>
      <p:sp>
        <p:nvSpPr>
          <p:cNvPr id="124" name="Google Shape;124;g32dd2ce7cc4_1_0:notes">
            <a:extLst>
              <a:ext uri="{FF2B5EF4-FFF2-40B4-BE49-F238E27FC236}">
                <a16:creationId xmlns:a16="http://schemas.microsoft.com/office/drawing/2014/main" id="{E81F1E76-E36C-EFC6-C7D1-684CB194B1A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32dd2ce7cc4_1_0:notes">
            <a:extLst>
              <a:ext uri="{FF2B5EF4-FFF2-40B4-BE49-F238E27FC236}">
                <a16:creationId xmlns:a16="http://schemas.microsoft.com/office/drawing/2014/main" id="{E7D98A3B-DD27-0AB4-9ED1-7F09D5504422}"/>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We do not have a BAR deadline yet. That will be announced by Fiscal Grants.</a:t>
            </a:r>
            <a:endParaRPr dirty="0"/>
          </a:p>
        </p:txBody>
      </p:sp>
      <p:sp>
        <p:nvSpPr>
          <p:cNvPr id="126" name="Google Shape;126;g32dd2ce7cc4_1_0:notes">
            <a:extLst>
              <a:ext uri="{FF2B5EF4-FFF2-40B4-BE49-F238E27FC236}">
                <a16:creationId xmlns:a16="http://schemas.microsoft.com/office/drawing/2014/main" id="{8B5DE713-3315-C71A-36C4-704056507F0A}"/>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dirty="0"/>
          </a:p>
        </p:txBody>
      </p:sp>
    </p:spTree>
    <p:extLst>
      <p:ext uri="{BB962C8B-B14F-4D97-AF65-F5344CB8AC3E}">
        <p14:creationId xmlns:p14="http://schemas.microsoft.com/office/powerpoint/2010/main" val="19071722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67F2E21D-ED5E-14FF-699C-A7D639FAB45B}"/>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A8D55E45-2CAB-EF66-BD37-FE798AD714B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FC295423-D146-237B-5EFB-94D2E7D1434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AFB78BFB-95DD-7D6F-A83C-FDFC2CB72362}"/>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40</a:t>
            </a:fld>
            <a:endParaRPr dirty="0"/>
          </a:p>
        </p:txBody>
      </p:sp>
    </p:spTree>
    <p:extLst>
      <p:ext uri="{BB962C8B-B14F-4D97-AF65-F5344CB8AC3E}">
        <p14:creationId xmlns:p14="http://schemas.microsoft.com/office/powerpoint/2010/main" val="31133933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5D71D4DF-55CD-67C9-0853-3399BB14442B}"/>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9F23F1E2-9F72-676E-2520-7AF89EE6547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CABAFBBC-B615-8E0B-6A97-8EF3DE9986B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11D16CAF-A5A4-0C96-8612-584C084D5AD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41</a:t>
            </a:fld>
            <a:endParaRPr dirty="0"/>
          </a:p>
        </p:txBody>
      </p:sp>
    </p:spTree>
    <p:extLst>
      <p:ext uri="{BB962C8B-B14F-4D97-AF65-F5344CB8AC3E}">
        <p14:creationId xmlns:p14="http://schemas.microsoft.com/office/powerpoint/2010/main" val="21065624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E572A5EB-6B6B-8FDA-2D43-685BC2DAF3F6}"/>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D5B88F37-3F8F-14F6-EDA0-DC9C607AB7D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CFC05AD2-812B-DA24-B7F7-10051D2E835A}"/>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D2DF153-D67A-8FE6-761F-F4C6B2C8A061}"/>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42</a:t>
            </a:fld>
            <a:endParaRPr dirty="0"/>
          </a:p>
        </p:txBody>
      </p:sp>
    </p:spTree>
    <p:extLst>
      <p:ext uri="{BB962C8B-B14F-4D97-AF65-F5344CB8AC3E}">
        <p14:creationId xmlns:p14="http://schemas.microsoft.com/office/powerpoint/2010/main" val="17870333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76C84880-0330-3E8D-B0D5-1B4E76AAEF0C}"/>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CB95CE9D-E13B-D27C-295E-26048F55028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E54A81B6-0E85-F5DA-B782-1BEFE14FBC8D}"/>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8869FAD-5959-FB0F-C84B-2D1BD94A8D7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43</a:t>
            </a:fld>
            <a:endParaRPr dirty="0"/>
          </a:p>
        </p:txBody>
      </p:sp>
    </p:spTree>
    <p:extLst>
      <p:ext uri="{BB962C8B-B14F-4D97-AF65-F5344CB8AC3E}">
        <p14:creationId xmlns:p14="http://schemas.microsoft.com/office/powerpoint/2010/main" val="12087244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9DDF9A99-BFDF-DE7C-E522-9CBD3716F5C4}"/>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A3A4C3AF-4401-2037-CE21-0DA37169691E}"/>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CCD83A98-94B8-D0D5-737C-CC22973F6BB7}"/>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E1E02285-EA4E-D0DF-0B2E-B932C9EF0973}"/>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44</a:t>
            </a:fld>
            <a:endParaRPr dirty="0"/>
          </a:p>
        </p:txBody>
      </p:sp>
    </p:spTree>
    <p:extLst>
      <p:ext uri="{BB962C8B-B14F-4D97-AF65-F5344CB8AC3E}">
        <p14:creationId xmlns:p14="http://schemas.microsoft.com/office/powerpoint/2010/main" val="1968699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7913674C-FA8F-7036-8654-114905B6B5CB}"/>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3CCDCB72-C52D-E459-D9EC-CACEBA37FB8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F98FED4-CAB9-E419-61B9-4A71B4A4C34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4315F4DF-3AA1-8E65-5A60-75CFF20AAC8D}"/>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45</a:t>
            </a:fld>
            <a:endParaRPr dirty="0"/>
          </a:p>
        </p:txBody>
      </p:sp>
    </p:spTree>
    <p:extLst>
      <p:ext uri="{BB962C8B-B14F-4D97-AF65-F5344CB8AC3E}">
        <p14:creationId xmlns:p14="http://schemas.microsoft.com/office/powerpoint/2010/main" val="5984418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3E099F90-76DF-E49F-C84D-E80B08482826}"/>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EDD26C37-3171-5827-E8E6-9D7917C6D24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A097E0E2-1719-D4FA-37DD-876663FEC1A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B41FB5C9-C520-1FEA-A42C-00DD6C74F12D}"/>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46</a:t>
            </a:fld>
            <a:endParaRPr dirty="0"/>
          </a:p>
        </p:txBody>
      </p:sp>
    </p:spTree>
    <p:extLst>
      <p:ext uri="{BB962C8B-B14F-4D97-AF65-F5344CB8AC3E}">
        <p14:creationId xmlns:p14="http://schemas.microsoft.com/office/powerpoint/2010/main" val="238550394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1B1A7BA5-9F54-9D9A-0DC2-C84780ABD33C}"/>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B35D26CF-778E-C8D5-10EA-12501FE271B7}"/>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E0EA572C-F932-4288-DE5A-248004293BBC}"/>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7E6FFE8A-240F-3F49-9E2A-1DCC4093130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47</a:t>
            </a:fld>
            <a:endParaRPr dirty="0"/>
          </a:p>
        </p:txBody>
      </p:sp>
    </p:spTree>
    <p:extLst>
      <p:ext uri="{BB962C8B-B14F-4D97-AF65-F5344CB8AC3E}">
        <p14:creationId xmlns:p14="http://schemas.microsoft.com/office/powerpoint/2010/main" val="20740921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D5C0C5A8-7FDF-5B1A-6E72-3EBF68ED5279}"/>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EABF2AA8-3927-3839-C0AA-366E54B67A7A}"/>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63D76E6E-EFE7-0CDD-BF8A-C38EA898C34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70E81CE4-F1D3-E96F-3B44-7D046C58B75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48</a:t>
            </a:fld>
            <a:endParaRPr dirty="0"/>
          </a:p>
        </p:txBody>
      </p:sp>
    </p:spTree>
    <p:extLst>
      <p:ext uri="{BB962C8B-B14F-4D97-AF65-F5344CB8AC3E}">
        <p14:creationId xmlns:p14="http://schemas.microsoft.com/office/powerpoint/2010/main" val="14402459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1166B297-FE3E-9BB1-B2C1-97BF44550980}"/>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D9EDF039-2432-362A-238D-3C14C87F1FA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22CD06B6-A88A-043D-571C-7E4E12E25051}"/>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62CFC2EE-1ABD-F88A-9F0B-87B196077B19}"/>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49</a:t>
            </a:fld>
            <a:endParaRPr dirty="0"/>
          </a:p>
        </p:txBody>
      </p:sp>
    </p:spTree>
    <p:extLst>
      <p:ext uri="{BB962C8B-B14F-4D97-AF65-F5344CB8AC3E}">
        <p14:creationId xmlns:p14="http://schemas.microsoft.com/office/powerpoint/2010/main" val="844101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a:extLst>
            <a:ext uri="{FF2B5EF4-FFF2-40B4-BE49-F238E27FC236}">
              <a16:creationId xmlns:a16="http://schemas.microsoft.com/office/drawing/2014/main" id="{F1A66437-E52D-03B6-6BC6-6240B09889BF}"/>
            </a:ext>
          </a:extLst>
        </p:cNvPr>
        <p:cNvGrpSpPr/>
        <p:nvPr/>
      </p:nvGrpSpPr>
      <p:grpSpPr>
        <a:xfrm>
          <a:off x="0" y="0"/>
          <a:ext cx="0" cy="0"/>
          <a:chOff x="0" y="0"/>
          <a:chExt cx="0" cy="0"/>
        </a:xfrm>
      </p:grpSpPr>
      <p:sp>
        <p:nvSpPr>
          <p:cNvPr id="124" name="Google Shape;124;g32dd2ce7cc4_1_0:notes">
            <a:extLst>
              <a:ext uri="{FF2B5EF4-FFF2-40B4-BE49-F238E27FC236}">
                <a16:creationId xmlns:a16="http://schemas.microsoft.com/office/drawing/2014/main" id="{35384F3A-9701-4C17-0BD6-46B8F3D1024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g32dd2ce7cc4_1_0:notes">
            <a:extLst>
              <a:ext uri="{FF2B5EF4-FFF2-40B4-BE49-F238E27FC236}">
                <a16:creationId xmlns:a16="http://schemas.microsoft.com/office/drawing/2014/main" id="{58C97F25-8C85-C779-25BA-43F6E8E2F47F}"/>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dirty="0"/>
              <a:t>We have a list later in the presentation of districts/charters who have a balance and need to spend their funding.</a:t>
            </a:r>
            <a:endParaRPr dirty="0"/>
          </a:p>
        </p:txBody>
      </p:sp>
      <p:sp>
        <p:nvSpPr>
          <p:cNvPr id="126" name="Google Shape;126;g32dd2ce7cc4_1_0:notes">
            <a:extLst>
              <a:ext uri="{FF2B5EF4-FFF2-40B4-BE49-F238E27FC236}">
                <a16:creationId xmlns:a16="http://schemas.microsoft.com/office/drawing/2014/main" id="{69F7BA28-E89B-089C-5742-4C2501AA72E0}"/>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a:t>
            </a:fld>
            <a:endParaRPr dirty="0"/>
          </a:p>
        </p:txBody>
      </p:sp>
    </p:spTree>
    <p:extLst>
      <p:ext uri="{BB962C8B-B14F-4D97-AF65-F5344CB8AC3E}">
        <p14:creationId xmlns:p14="http://schemas.microsoft.com/office/powerpoint/2010/main" val="38630702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D100D8ED-1A19-C8CE-5BB0-C523CC3BA909}"/>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C12C22AA-6C39-F56E-D58B-4BF1ABCEB24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A30FF82B-FC04-7FEE-1192-F02B3A8E0190}"/>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353A6FF6-EE9B-5CDA-2CF6-7C3B16E38C7B}"/>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50</a:t>
            </a:fld>
            <a:endParaRPr dirty="0"/>
          </a:p>
        </p:txBody>
      </p:sp>
    </p:spTree>
    <p:extLst>
      <p:ext uri="{BB962C8B-B14F-4D97-AF65-F5344CB8AC3E}">
        <p14:creationId xmlns:p14="http://schemas.microsoft.com/office/powerpoint/2010/main" val="33202156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A55FBE64-8679-83D0-BB02-1E780CD7C380}"/>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DF363885-881A-FD87-6472-A386F46F8C2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9C8FBD26-1EDC-9E39-B856-FF3482AF3143}"/>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540491B1-7408-2194-5A1B-52E79678EADC}"/>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51</a:t>
            </a:fld>
            <a:endParaRPr dirty="0"/>
          </a:p>
        </p:txBody>
      </p:sp>
    </p:spTree>
    <p:extLst>
      <p:ext uri="{BB962C8B-B14F-4D97-AF65-F5344CB8AC3E}">
        <p14:creationId xmlns:p14="http://schemas.microsoft.com/office/powerpoint/2010/main" val="31496023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744FDC34-7627-92D8-935E-CF182D7FE86D}"/>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13D10D50-D9EA-EBBB-3A09-EFDBABA33EE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4128AE64-D976-2ED4-33A7-04649736A338}"/>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A4D23685-7EAC-BF99-6D7A-6DA3F2B8C7A5}"/>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52</a:t>
            </a:fld>
            <a:endParaRPr dirty="0"/>
          </a:p>
        </p:txBody>
      </p:sp>
    </p:spTree>
    <p:extLst>
      <p:ext uri="{BB962C8B-B14F-4D97-AF65-F5344CB8AC3E}">
        <p14:creationId xmlns:p14="http://schemas.microsoft.com/office/powerpoint/2010/main" val="12295176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15f9dcab8b2_0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g15f9dcab8b2_0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21" name="Google Shape;221;g15f9dcab8b2_0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53</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05" name="Google Shape;205;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A20A6E5B-AD69-F269-CAD7-08ACD0FE68C5}"/>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8902AEFB-6491-16B2-0786-6EA12814F788}"/>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A646E705-796E-0627-25E3-A484787CBE2B}"/>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0390E302-F1F0-F8BD-4322-749E9CF358A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8</a:t>
            </a:fld>
            <a:endParaRPr dirty="0"/>
          </a:p>
        </p:txBody>
      </p:sp>
    </p:spTree>
    <p:extLst>
      <p:ext uri="{BB962C8B-B14F-4D97-AF65-F5344CB8AC3E}">
        <p14:creationId xmlns:p14="http://schemas.microsoft.com/office/powerpoint/2010/main" val="1071089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a:extLst>
            <a:ext uri="{FF2B5EF4-FFF2-40B4-BE49-F238E27FC236}">
              <a16:creationId xmlns:a16="http://schemas.microsoft.com/office/drawing/2014/main" id="{A991A27E-BFA9-87EE-40D3-F793E48FB5C6}"/>
            </a:ext>
          </a:extLst>
        </p:cNvPr>
        <p:cNvGrpSpPr/>
        <p:nvPr/>
      </p:nvGrpSpPr>
      <p:grpSpPr>
        <a:xfrm>
          <a:off x="0" y="0"/>
          <a:ext cx="0" cy="0"/>
          <a:chOff x="0" y="0"/>
          <a:chExt cx="0" cy="0"/>
        </a:xfrm>
      </p:grpSpPr>
      <p:sp>
        <p:nvSpPr>
          <p:cNvPr id="211" name="Google Shape;211;p4:notes">
            <a:extLst>
              <a:ext uri="{FF2B5EF4-FFF2-40B4-BE49-F238E27FC236}">
                <a16:creationId xmlns:a16="http://schemas.microsoft.com/office/drawing/2014/main" id="{F198D126-D6D1-72EF-B62C-DB4C7D2790F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4:notes">
            <a:extLst>
              <a:ext uri="{FF2B5EF4-FFF2-40B4-BE49-F238E27FC236}">
                <a16:creationId xmlns:a16="http://schemas.microsoft.com/office/drawing/2014/main" id="{CA7D0293-8EE1-06C0-7529-435B25F0A649}"/>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3" name="Google Shape;213;p4:notes">
            <a:extLst>
              <a:ext uri="{FF2B5EF4-FFF2-40B4-BE49-F238E27FC236}">
                <a16:creationId xmlns:a16="http://schemas.microsoft.com/office/drawing/2014/main" id="{6063E4C8-2178-E5BE-DFF2-AFA085FE0CDE}"/>
              </a:ext>
            </a:extLst>
          </p:cNvPr>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9</a:t>
            </a:fld>
            <a:endParaRPr dirty="0"/>
          </a:p>
        </p:txBody>
      </p:sp>
    </p:spTree>
    <p:extLst>
      <p:ext uri="{BB962C8B-B14F-4D97-AF65-F5344CB8AC3E}">
        <p14:creationId xmlns:p14="http://schemas.microsoft.com/office/powerpoint/2010/main" val="68884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Picture">
  <p:cSld name="Title Slide with Picture">
    <p:spTree>
      <p:nvGrpSpPr>
        <p:cNvPr id="1" name="Shape 18"/>
        <p:cNvGrpSpPr/>
        <p:nvPr/>
      </p:nvGrpSpPr>
      <p:grpSpPr>
        <a:xfrm>
          <a:off x="0" y="0"/>
          <a:ext cx="0" cy="0"/>
          <a:chOff x="0" y="0"/>
          <a:chExt cx="0" cy="0"/>
        </a:xfrm>
      </p:grpSpPr>
      <p:sp>
        <p:nvSpPr>
          <p:cNvPr id="19" name="Google Shape;19;p14"/>
          <p:cNvSpPr/>
          <p:nvPr/>
        </p:nvSpPr>
        <p:spPr>
          <a:xfrm>
            <a:off x="6540504" y="0"/>
            <a:ext cx="5647964" cy="6858000"/>
          </a:xfrm>
          <a:custGeom>
            <a:avLst/>
            <a:gdLst/>
            <a:ahLst/>
            <a:cxnLst/>
            <a:rect l="l" t="t" r="r" b="b"/>
            <a:pathLst>
              <a:path w="4238622" h="6858000" extrusionOk="0">
                <a:moveTo>
                  <a:pt x="0" y="0"/>
                </a:moveTo>
                <a:lnTo>
                  <a:pt x="4086222" y="0"/>
                </a:lnTo>
                <a:lnTo>
                  <a:pt x="4237035" y="0"/>
                </a:lnTo>
                <a:lnTo>
                  <a:pt x="4238622" y="0"/>
                </a:lnTo>
                <a:lnTo>
                  <a:pt x="4238622" y="6858000"/>
                </a:lnTo>
                <a:lnTo>
                  <a:pt x="4237035" y="6858000"/>
                </a:lnTo>
                <a:lnTo>
                  <a:pt x="4086222" y="6858000"/>
                </a:lnTo>
                <a:lnTo>
                  <a:pt x="254000" y="6858000"/>
                </a:lnTo>
                <a:lnTo>
                  <a:pt x="892175" y="4337050"/>
                </a:lnTo>
                <a:close/>
              </a:path>
            </a:pathLst>
          </a:custGeom>
          <a:solidFill>
            <a:srgbClr val="3A3D4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20" name="Google Shape;20;p14"/>
          <p:cNvSpPr/>
          <p:nvPr/>
        </p:nvSpPr>
        <p:spPr>
          <a:xfrm>
            <a:off x="6256868" y="0"/>
            <a:ext cx="1671124" cy="6858000"/>
          </a:xfrm>
          <a:custGeom>
            <a:avLst/>
            <a:gdLst/>
            <a:ahLst/>
            <a:cxnLst/>
            <a:rect l="l" t="t" r="r" b="b"/>
            <a:pathLst>
              <a:path w="1254127" h="6858000" extrusionOk="0">
                <a:moveTo>
                  <a:pt x="0" y="0"/>
                </a:moveTo>
                <a:lnTo>
                  <a:pt x="365127" y="0"/>
                </a:lnTo>
                <a:lnTo>
                  <a:pt x="1254127" y="4337050"/>
                </a:lnTo>
                <a:lnTo>
                  <a:pt x="619127" y="6858000"/>
                </a:lnTo>
                <a:lnTo>
                  <a:pt x="257175" y="6858000"/>
                </a:lnTo>
                <a:lnTo>
                  <a:pt x="892175" y="4337050"/>
                </a:lnTo>
                <a:close/>
              </a:path>
            </a:pathLst>
          </a:custGeom>
          <a:solidFill>
            <a:srgbClr val="FF914D"/>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21" name="Google Shape;21;p14"/>
          <p:cNvSpPr/>
          <p:nvPr/>
        </p:nvSpPr>
        <p:spPr>
          <a:xfrm>
            <a:off x="5979587" y="0"/>
            <a:ext cx="1527277" cy="6858000"/>
          </a:xfrm>
          <a:custGeom>
            <a:avLst/>
            <a:gdLst/>
            <a:ahLst/>
            <a:cxnLst/>
            <a:rect l="l" t="t" r="r" b="b"/>
            <a:pathLst>
              <a:path w="1146174" h="6858000" extrusionOk="0">
                <a:moveTo>
                  <a:pt x="0" y="0"/>
                </a:moveTo>
                <a:lnTo>
                  <a:pt x="253999" y="0"/>
                </a:lnTo>
                <a:lnTo>
                  <a:pt x="1146174" y="4337050"/>
                </a:lnTo>
                <a:lnTo>
                  <a:pt x="511174" y="6858000"/>
                </a:lnTo>
                <a:lnTo>
                  <a:pt x="254000" y="6858000"/>
                </a:lnTo>
                <a:lnTo>
                  <a:pt x="892175" y="4337050"/>
                </a:lnTo>
                <a:close/>
              </a:path>
            </a:pathLst>
          </a:custGeom>
          <a:solidFill>
            <a:srgbClr val="048A8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22" name="Google Shape;22;p14"/>
          <p:cNvSpPr txBox="1">
            <a:spLocks noGrp="1"/>
          </p:cNvSpPr>
          <p:nvPr>
            <p:ph type="ctrTitle"/>
          </p:nvPr>
        </p:nvSpPr>
        <p:spPr>
          <a:xfrm>
            <a:off x="1295401" y="1873584"/>
            <a:ext cx="5120700" cy="256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A3D4B"/>
              </a:buClr>
              <a:buSzPts val="4000"/>
              <a:buFont typeface="Calibri"/>
              <a:buNone/>
              <a:defRPr sz="4000">
                <a:solidFill>
                  <a:srgbClr val="3A3D4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4" descr="An empty placeholder to add an image. Click on the placeholder and select the image that you wish to add"/>
          <p:cNvSpPr>
            <a:spLocks noGrp="1"/>
          </p:cNvSpPr>
          <p:nvPr>
            <p:ph type="pic" idx="2"/>
          </p:nvPr>
        </p:nvSpPr>
        <p:spPr>
          <a:xfrm>
            <a:off x="6743703" y="0"/>
            <a:ext cx="5448300" cy="6858000"/>
          </a:xfrm>
          <a:prstGeom prst="rect">
            <a:avLst/>
          </a:prstGeom>
          <a:noFill/>
          <a:ln>
            <a:noFill/>
          </a:ln>
        </p:spPr>
      </p:sp>
      <p:sp>
        <p:nvSpPr>
          <p:cNvPr id="24" name="Google Shape;24;p14"/>
          <p:cNvSpPr txBox="1">
            <a:spLocks noGrp="1"/>
          </p:cNvSpPr>
          <p:nvPr>
            <p:ph type="subTitle" idx="1"/>
          </p:nvPr>
        </p:nvSpPr>
        <p:spPr>
          <a:xfrm>
            <a:off x="1295401" y="4572000"/>
            <a:ext cx="5120700"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800"/>
              </a:spcBef>
              <a:spcAft>
                <a:spcPts val="0"/>
              </a:spcAft>
              <a:buClr>
                <a:srgbClr val="3A3D4B"/>
              </a:buClr>
              <a:buSzPts val="2400"/>
              <a:buNone/>
              <a:defRPr sz="2400"/>
            </a:lvl1pPr>
            <a:lvl2pPr lvl="1" algn="ctr">
              <a:lnSpc>
                <a:spcPct val="90000"/>
              </a:lnSpc>
              <a:spcBef>
                <a:spcPts val="1000"/>
              </a:spcBef>
              <a:spcAft>
                <a:spcPts val="0"/>
              </a:spcAft>
              <a:buSzPts val="2000"/>
              <a:buNone/>
              <a:defRPr sz="2000"/>
            </a:lvl2pPr>
            <a:lvl3pPr lvl="2" algn="ctr">
              <a:lnSpc>
                <a:spcPct val="90000"/>
              </a:lnSpc>
              <a:spcBef>
                <a:spcPts val="800"/>
              </a:spcBef>
              <a:spcAft>
                <a:spcPts val="0"/>
              </a:spcAft>
              <a:buSzPts val="1800"/>
              <a:buNone/>
              <a:defRPr sz="1800"/>
            </a:lvl3pPr>
            <a:lvl4pPr lvl="3" algn="ctr">
              <a:lnSpc>
                <a:spcPct val="90000"/>
              </a:lnSpc>
              <a:spcBef>
                <a:spcPts val="800"/>
              </a:spcBef>
              <a:spcAft>
                <a:spcPts val="0"/>
              </a:spcAft>
              <a:buClr>
                <a:srgbClr val="3A3D4B"/>
              </a:buClr>
              <a:buSzPts val="1600"/>
              <a:buNone/>
              <a:defRPr sz="1600"/>
            </a:lvl4pPr>
            <a:lvl5pPr lvl="4" algn="ctr">
              <a:lnSpc>
                <a:spcPct val="90000"/>
              </a:lnSpc>
              <a:spcBef>
                <a:spcPts val="800"/>
              </a:spcBef>
              <a:spcAft>
                <a:spcPts val="0"/>
              </a:spcAft>
              <a:buClr>
                <a:srgbClr val="3A3D4B"/>
              </a:buClr>
              <a:buSzPts val="1600"/>
              <a:buNone/>
              <a:defRPr sz="1600"/>
            </a:lvl5pPr>
            <a:lvl6pPr lvl="5" algn="ctr">
              <a:lnSpc>
                <a:spcPct val="90000"/>
              </a:lnSpc>
              <a:spcBef>
                <a:spcPts val="800"/>
              </a:spcBef>
              <a:spcAft>
                <a:spcPts val="0"/>
              </a:spcAft>
              <a:buClr>
                <a:schemeClr val="dk1"/>
              </a:buClr>
              <a:buSzPts val="1600"/>
              <a:buNone/>
              <a:defRPr sz="1600"/>
            </a:lvl6pPr>
            <a:lvl7pPr lvl="6" algn="ctr">
              <a:lnSpc>
                <a:spcPct val="90000"/>
              </a:lnSpc>
              <a:spcBef>
                <a:spcPts val="800"/>
              </a:spcBef>
              <a:spcAft>
                <a:spcPts val="0"/>
              </a:spcAft>
              <a:buClr>
                <a:schemeClr val="dk1"/>
              </a:buClr>
              <a:buSzPts val="1600"/>
              <a:buNone/>
              <a:defRPr sz="1600"/>
            </a:lvl7pPr>
            <a:lvl8pPr lvl="7" algn="ctr">
              <a:lnSpc>
                <a:spcPct val="90000"/>
              </a:lnSpc>
              <a:spcBef>
                <a:spcPts val="800"/>
              </a:spcBef>
              <a:spcAft>
                <a:spcPts val="0"/>
              </a:spcAft>
              <a:buClr>
                <a:schemeClr val="dk1"/>
              </a:buClr>
              <a:buSzPts val="1600"/>
              <a:buNone/>
              <a:defRPr sz="1600"/>
            </a:lvl8pPr>
            <a:lvl9pPr lvl="8" algn="ctr">
              <a:lnSpc>
                <a:spcPct val="90000"/>
              </a:lnSpc>
              <a:spcBef>
                <a:spcPts val="800"/>
              </a:spcBef>
              <a:spcAft>
                <a:spcPts val="0"/>
              </a:spcAft>
              <a:buClr>
                <a:schemeClr val="dk1"/>
              </a:buClr>
              <a:buSzPts val="1600"/>
              <a:buNone/>
              <a:defRPr sz="1600"/>
            </a:lvl9pPr>
          </a:lstStyle>
          <a:p>
            <a:endParaRPr/>
          </a:p>
        </p:txBody>
      </p:sp>
      <p:sp>
        <p:nvSpPr>
          <p:cNvPr id="25" name="Google Shape;25;p14"/>
          <p:cNvSpPr txBox="1">
            <a:spLocks noGrp="1"/>
          </p:cNvSpPr>
          <p:nvPr>
            <p:ph type="sldNum" idx="12"/>
          </p:nvPr>
        </p:nvSpPr>
        <p:spPr>
          <a:xfrm>
            <a:off x="11409045" y="6333134"/>
            <a:ext cx="731700" cy="5250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15"/>
          <p:cNvSpPr txBox="1">
            <a:spLocks noGrp="1"/>
          </p:cNvSpPr>
          <p:nvPr>
            <p:ph type="title"/>
          </p:nvPr>
        </p:nvSpPr>
        <p:spPr>
          <a:xfrm>
            <a:off x="1295400" y="255134"/>
            <a:ext cx="9601200" cy="1036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4000"/>
              <a:buFont typeface="Calibri"/>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5"/>
          <p:cNvSpPr txBox="1">
            <a:spLocks noGrp="1"/>
          </p:cNvSpPr>
          <p:nvPr>
            <p:ph type="body" idx="1"/>
          </p:nvPr>
        </p:nvSpPr>
        <p:spPr>
          <a:xfrm>
            <a:off x="1295400" y="1828800"/>
            <a:ext cx="9601200" cy="43434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29" name="Google Shape;29;p15"/>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
        <p:cNvGrpSpPr/>
        <p:nvPr/>
      </p:nvGrpSpPr>
      <p:grpSpPr>
        <a:xfrm>
          <a:off x="0" y="0"/>
          <a:ext cx="0" cy="0"/>
          <a:chOff x="0" y="0"/>
          <a:chExt cx="0" cy="0"/>
        </a:xfrm>
      </p:grpSpPr>
      <p:sp>
        <p:nvSpPr>
          <p:cNvPr id="31" name="Google Shape;31;p16"/>
          <p:cNvSpPr txBox="1">
            <a:spLocks noGrp="1"/>
          </p:cNvSpPr>
          <p:nvPr>
            <p:ph type="title"/>
          </p:nvPr>
        </p:nvSpPr>
        <p:spPr>
          <a:xfrm>
            <a:off x="1295400" y="255134"/>
            <a:ext cx="9601200" cy="1036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6"/>
          <p:cNvSpPr txBox="1">
            <a:spLocks noGrp="1"/>
          </p:cNvSpPr>
          <p:nvPr>
            <p:ph type="body" idx="1"/>
          </p:nvPr>
        </p:nvSpPr>
        <p:spPr>
          <a:xfrm>
            <a:off x="1295400" y="1828800"/>
            <a:ext cx="9601200" cy="43434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33" name="Google Shape;33;p16"/>
          <p:cNvSpPr txBox="1">
            <a:spLocks noGrp="1"/>
          </p:cNvSpPr>
          <p:nvPr>
            <p:ph type="body" idx="2"/>
          </p:nvPr>
        </p:nvSpPr>
        <p:spPr>
          <a:xfrm>
            <a:off x="6324600" y="1828799"/>
            <a:ext cx="4572000" cy="43434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34" name="Google Shape;34;p16"/>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35"/>
        <p:cNvGrpSpPr/>
        <p:nvPr/>
      </p:nvGrpSpPr>
      <p:grpSpPr>
        <a:xfrm>
          <a:off x="0" y="0"/>
          <a:ext cx="0" cy="0"/>
          <a:chOff x="0" y="0"/>
          <a:chExt cx="0" cy="0"/>
        </a:xfrm>
      </p:grpSpPr>
      <p:sp>
        <p:nvSpPr>
          <p:cNvPr id="36" name="Google Shape;36;p17"/>
          <p:cNvSpPr/>
          <p:nvPr/>
        </p:nvSpPr>
        <p:spPr>
          <a:xfrm>
            <a:off x="8429022" y="0"/>
            <a:ext cx="3762978" cy="6858000"/>
          </a:xfrm>
          <a:custGeom>
            <a:avLst/>
            <a:gdLst/>
            <a:ahLst/>
            <a:cxnLst/>
            <a:rect l="l" t="t" r="r" b="b"/>
            <a:pathLst>
              <a:path w="3762978" h="6858000" extrusionOk="0">
                <a:moveTo>
                  <a:pt x="0" y="0"/>
                </a:moveTo>
                <a:lnTo>
                  <a:pt x="3762978" y="0"/>
                </a:lnTo>
                <a:lnTo>
                  <a:pt x="3762978" y="6858000"/>
                </a:lnTo>
                <a:lnTo>
                  <a:pt x="338667" y="6858000"/>
                </a:lnTo>
                <a:lnTo>
                  <a:pt x="1189567" y="4337050"/>
                </a:lnTo>
                <a:close/>
              </a:path>
            </a:pathLst>
          </a:custGeom>
          <a:solidFill>
            <a:srgbClr val="3A3D4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37" name="Google Shape;37;p17"/>
          <p:cNvSpPr/>
          <p:nvPr/>
        </p:nvSpPr>
        <p:spPr>
          <a:xfrm>
            <a:off x="8145385" y="0"/>
            <a:ext cx="1671124" cy="6858000"/>
          </a:xfrm>
          <a:custGeom>
            <a:avLst/>
            <a:gdLst/>
            <a:ahLst/>
            <a:cxnLst/>
            <a:rect l="l" t="t" r="r" b="b"/>
            <a:pathLst>
              <a:path w="1254127" h="6858000" extrusionOk="0">
                <a:moveTo>
                  <a:pt x="0" y="0"/>
                </a:moveTo>
                <a:lnTo>
                  <a:pt x="365127" y="0"/>
                </a:lnTo>
                <a:lnTo>
                  <a:pt x="1254127" y="4337050"/>
                </a:lnTo>
                <a:lnTo>
                  <a:pt x="619127" y="6858000"/>
                </a:lnTo>
                <a:lnTo>
                  <a:pt x="257175" y="6858000"/>
                </a:lnTo>
                <a:lnTo>
                  <a:pt x="892175" y="4337050"/>
                </a:lnTo>
                <a:close/>
              </a:path>
            </a:pathLst>
          </a:custGeom>
          <a:solidFill>
            <a:srgbClr val="FF914D"/>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38" name="Google Shape;38;p17"/>
          <p:cNvSpPr/>
          <p:nvPr/>
        </p:nvSpPr>
        <p:spPr>
          <a:xfrm>
            <a:off x="7807568" y="0"/>
            <a:ext cx="1527277" cy="6858000"/>
          </a:xfrm>
          <a:custGeom>
            <a:avLst/>
            <a:gdLst/>
            <a:ahLst/>
            <a:cxnLst/>
            <a:rect l="l" t="t" r="r" b="b"/>
            <a:pathLst>
              <a:path w="1146174" h="6858000" extrusionOk="0">
                <a:moveTo>
                  <a:pt x="0" y="0"/>
                </a:moveTo>
                <a:lnTo>
                  <a:pt x="253999" y="0"/>
                </a:lnTo>
                <a:lnTo>
                  <a:pt x="1146174" y="4337050"/>
                </a:lnTo>
                <a:lnTo>
                  <a:pt x="511174" y="6858000"/>
                </a:lnTo>
                <a:lnTo>
                  <a:pt x="254000" y="6858000"/>
                </a:lnTo>
                <a:lnTo>
                  <a:pt x="892175" y="4337050"/>
                </a:lnTo>
                <a:close/>
              </a:path>
            </a:pathLst>
          </a:custGeom>
          <a:solidFill>
            <a:srgbClr val="048A8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39" name="Google Shape;39;p17"/>
          <p:cNvSpPr txBox="1">
            <a:spLocks noGrp="1"/>
          </p:cNvSpPr>
          <p:nvPr>
            <p:ph type="ctrTitle"/>
          </p:nvPr>
        </p:nvSpPr>
        <p:spPr>
          <a:xfrm>
            <a:off x="1295400" y="1873584"/>
            <a:ext cx="6400800" cy="256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A3D4B"/>
              </a:buClr>
              <a:buSzPts val="4000"/>
              <a:buFont typeface="Calibri"/>
              <a:buNone/>
              <a:defRPr sz="4000">
                <a:solidFill>
                  <a:srgbClr val="3A3D4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7"/>
          <p:cNvSpPr txBox="1">
            <a:spLocks noGrp="1"/>
          </p:cNvSpPr>
          <p:nvPr>
            <p:ph type="subTitle" idx="1"/>
          </p:nvPr>
        </p:nvSpPr>
        <p:spPr>
          <a:xfrm>
            <a:off x="1295400" y="4572000"/>
            <a:ext cx="6400800" cy="160020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200"/>
              </a:spcBef>
              <a:spcAft>
                <a:spcPts val="0"/>
              </a:spcAft>
              <a:buClr>
                <a:srgbClr val="3A3D4B"/>
              </a:buClr>
              <a:buSzPts val="2400"/>
              <a:buNone/>
              <a:defRPr sz="2400"/>
            </a:lvl1pPr>
            <a:lvl2pPr lvl="1" algn="ctr">
              <a:lnSpc>
                <a:spcPct val="90000"/>
              </a:lnSpc>
              <a:spcBef>
                <a:spcPts val="1000"/>
              </a:spcBef>
              <a:spcAft>
                <a:spcPts val="0"/>
              </a:spcAft>
              <a:buSzPts val="2000"/>
              <a:buNone/>
              <a:defRPr sz="2000"/>
            </a:lvl2pPr>
            <a:lvl3pPr lvl="2" algn="ctr">
              <a:lnSpc>
                <a:spcPct val="90000"/>
              </a:lnSpc>
              <a:spcBef>
                <a:spcPts val="800"/>
              </a:spcBef>
              <a:spcAft>
                <a:spcPts val="0"/>
              </a:spcAft>
              <a:buSzPts val="1800"/>
              <a:buNone/>
              <a:defRPr sz="1800"/>
            </a:lvl3pPr>
            <a:lvl4pPr lvl="3" algn="ctr">
              <a:lnSpc>
                <a:spcPct val="90000"/>
              </a:lnSpc>
              <a:spcBef>
                <a:spcPts val="800"/>
              </a:spcBef>
              <a:spcAft>
                <a:spcPts val="0"/>
              </a:spcAft>
              <a:buClr>
                <a:srgbClr val="3A3D4B"/>
              </a:buClr>
              <a:buSzPts val="1600"/>
              <a:buNone/>
              <a:defRPr sz="1600"/>
            </a:lvl4pPr>
            <a:lvl5pPr lvl="4" algn="ctr">
              <a:lnSpc>
                <a:spcPct val="90000"/>
              </a:lnSpc>
              <a:spcBef>
                <a:spcPts val="800"/>
              </a:spcBef>
              <a:spcAft>
                <a:spcPts val="0"/>
              </a:spcAft>
              <a:buClr>
                <a:srgbClr val="3A3D4B"/>
              </a:buClr>
              <a:buSzPts val="1600"/>
              <a:buNone/>
              <a:defRPr sz="1600"/>
            </a:lvl5pPr>
            <a:lvl6pPr lvl="5" algn="ctr">
              <a:lnSpc>
                <a:spcPct val="90000"/>
              </a:lnSpc>
              <a:spcBef>
                <a:spcPts val="800"/>
              </a:spcBef>
              <a:spcAft>
                <a:spcPts val="0"/>
              </a:spcAft>
              <a:buClr>
                <a:schemeClr val="dk1"/>
              </a:buClr>
              <a:buSzPts val="1600"/>
              <a:buNone/>
              <a:defRPr sz="1600"/>
            </a:lvl6pPr>
            <a:lvl7pPr lvl="6" algn="ctr">
              <a:lnSpc>
                <a:spcPct val="90000"/>
              </a:lnSpc>
              <a:spcBef>
                <a:spcPts val="800"/>
              </a:spcBef>
              <a:spcAft>
                <a:spcPts val="0"/>
              </a:spcAft>
              <a:buClr>
                <a:schemeClr val="dk1"/>
              </a:buClr>
              <a:buSzPts val="1600"/>
              <a:buNone/>
              <a:defRPr sz="1600"/>
            </a:lvl7pPr>
            <a:lvl8pPr lvl="7" algn="ctr">
              <a:lnSpc>
                <a:spcPct val="90000"/>
              </a:lnSpc>
              <a:spcBef>
                <a:spcPts val="800"/>
              </a:spcBef>
              <a:spcAft>
                <a:spcPts val="0"/>
              </a:spcAft>
              <a:buClr>
                <a:schemeClr val="dk1"/>
              </a:buClr>
              <a:buSzPts val="1600"/>
              <a:buNone/>
              <a:defRPr sz="1600"/>
            </a:lvl8pPr>
            <a:lvl9pPr lvl="8" algn="ctr">
              <a:lnSpc>
                <a:spcPct val="90000"/>
              </a:lnSpc>
              <a:spcBef>
                <a:spcPts val="800"/>
              </a:spcBef>
              <a:spcAft>
                <a:spcPts val="0"/>
              </a:spcAft>
              <a:buClr>
                <a:schemeClr val="dk1"/>
              </a:buClr>
              <a:buSzPts val="1600"/>
              <a:buNone/>
              <a:defRPr sz="1600"/>
            </a:lvl9pPr>
          </a:lstStyle>
          <a:p>
            <a:endParaRPr/>
          </a:p>
        </p:txBody>
      </p:sp>
      <p:sp>
        <p:nvSpPr>
          <p:cNvPr id="41" name="Google Shape;41;p17"/>
          <p:cNvSpPr txBox="1">
            <a:spLocks noGrp="1"/>
          </p:cNvSpPr>
          <p:nvPr>
            <p:ph type="sldNum" idx="12"/>
          </p:nvPr>
        </p:nvSpPr>
        <p:spPr>
          <a:xfrm>
            <a:off x="11409045" y="6333134"/>
            <a:ext cx="731700" cy="5250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42"/>
        <p:cNvGrpSpPr/>
        <p:nvPr/>
      </p:nvGrpSpPr>
      <p:grpSpPr>
        <a:xfrm>
          <a:off x="0" y="0"/>
          <a:ext cx="0" cy="0"/>
          <a:chOff x="0" y="0"/>
          <a:chExt cx="0" cy="0"/>
        </a:xfrm>
      </p:grpSpPr>
      <p:sp>
        <p:nvSpPr>
          <p:cNvPr id="43" name="Google Shape;43;p18"/>
          <p:cNvSpPr/>
          <p:nvPr/>
        </p:nvSpPr>
        <p:spPr>
          <a:xfrm>
            <a:off x="9622368" y="0"/>
            <a:ext cx="2568026" cy="6858000"/>
          </a:xfrm>
          <a:custGeom>
            <a:avLst/>
            <a:gdLst/>
            <a:ahLst/>
            <a:cxnLst/>
            <a:rect l="l" t="t" r="r" b="b"/>
            <a:pathLst>
              <a:path w="1927224" h="6858000" extrusionOk="0">
                <a:moveTo>
                  <a:pt x="0" y="0"/>
                </a:moveTo>
                <a:lnTo>
                  <a:pt x="1927224" y="0"/>
                </a:lnTo>
                <a:lnTo>
                  <a:pt x="1927224" y="6858000"/>
                </a:lnTo>
                <a:lnTo>
                  <a:pt x="254000" y="6858000"/>
                </a:lnTo>
                <a:lnTo>
                  <a:pt x="892175" y="4337050"/>
                </a:lnTo>
                <a:close/>
              </a:path>
            </a:pathLst>
          </a:custGeom>
          <a:solidFill>
            <a:srgbClr val="3A3D4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44" name="Google Shape;44;p18"/>
          <p:cNvSpPr/>
          <p:nvPr/>
        </p:nvSpPr>
        <p:spPr>
          <a:xfrm>
            <a:off x="9237132" y="0"/>
            <a:ext cx="1671124" cy="6858000"/>
          </a:xfrm>
          <a:custGeom>
            <a:avLst/>
            <a:gdLst/>
            <a:ahLst/>
            <a:cxnLst/>
            <a:rect l="l" t="t" r="r" b="b"/>
            <a:pathLst>
              <a:path w="1254127" h="6858000" extrusionOk="0">
                <a:moveTo>
                  <a:pt x="0" y="0"/>
                </a:moveTo>
                <a:lnTo>
                  <a:pt x="365127" y="0"/>
                </a:lnTo>
                <a:lnTo>
                  <a:pt x="1254127" y="4337050"/>
                </a:lnTo>
                <a:lnTo>
                  <a:pt x="619127" y="6858000"/>
                </a:lnTo>
                <a:lnTo>
                  <a:pt x="257175" y="6858000"/>
                </a:lnTo>
                <a:lnTo>
                  <a:pt x="892175" y="4337050"/>
                </a:lnTo>
                <a:close/>
              </a:path>
            </a:pathLst>
          </a:custGeom>
          <a:solidFill>
            <a:srgbClr val="FF914D"/>
          </a:solidFill>
          <a:ln>
            <a:noFill/>
          </a:ln>
          <a:effectLst>
            <a:outerShdw blurRad="101600" dist="50800" algn="l" rotWithShape="0">
              <a:srgbClr val="000000">
                <a:alpha val="2392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45" name="Google Shape;45;p18"/>
          <p:cNvSpPr/>
          <p:nvPr/>
        </p:nvSpPr>
        <p:spPr>
          <a:xfrm>
            <a:off x="9173633" y="0"/>
            <a:ext cx="1459586" cy="6858000"/>
          </a:xfrm>
          <a:custGeom>
            <a:avLst/>
            <a:gdLst/>
            <a:ahLst/>
            <a:cxnLst/>
            <a:rect l="l" t="t" r="r" b="b"/>
            <a:pathLst>
              <a:path w="1095374" h="6858000" extrusionOk="0">
                <a:moveTo>
                  <a:pt x="0" y="0"/>
                </a:moveTo>
                <a:lnTo>
                  <a:pt x="203199" y="0"/>
                </a:lnTo>
                <a:lnTo>
                  <a:pt x="1095374" y="4337050"/>
                </a:lnTo>
                <a:lnTo>
                  <a:pt x="460374" y="6858000"/>
                </a:lnTo>
                <a:lnTo>
                  <a:pt x="257175" y="6858000"/>
                </a:lnTo>
                <a:lnTo>
                  <a:pt x="892175" y="4337050"/>
                </a:lnTo>
                <a:close/>
              </a:path>
            </a:pathLst>
          </a:custGeom>
          <a:solidFill>
            <a:schemeClr val="accent1"/>
          </a:solidFill>
          <a:ln>
            <a:noFill/>
          </a:ln>
          <a:effectLst>
            <a:outerShdw blurRad="101600" dist="50800" algn="l" rotWithShape="0">
              <a:srgbClr val="000000">
                <a:alpha val="23920"/>
              </a:srgbClr>
            </a:outerShdw>
          </a:effectLst>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46" name="Google Shape;46;p18"/>
          <p:cNvSpPr/>
          <p:nvPr/>
        </p:nvSpPr>
        <p:spPr>
          <a:xfrm>
            <a:off x="9173633" y="0"/>
            <a:ext cx="1459586" cy="6858000"/>
          </a:xfrm>
          <a:custGeom>
            <a:avLst/>
            <a:gdLst/>
            <a:ahLst/>
            <a:cxnLst/>
            <a:rect l="l" t="t" r="r" b="b"/>
            <a:pathLst>
              <a:path w="1095374" h="6858000" extrusionOk="0">
                <a:moveTo>
                  <a:pt x="0" y="0"/>
                </a:moveTo>
                <a:lnTo>
                  <a:pt x="203199" y="0"/>
                </a:lnTo>
                <a:lnTo>
                  <a:pt x="1095374" y="4337050"/>
                </a:lnTo>
                <a:lnTo>
                  <a:pt x="460374" y="6858000"/>
                </a:lnTo>
                <a:lnTo>
                  <a:pt x="257175" y="6858000"/>
                </a:lnTo>
                <a:lnTo>
                  <a:pt x="892175" y="4337050"/>
                </a:lnTo>
                <a:close/>
              </a:path>
            </a:pathLst>
          </a:custGeom>
          <a:solidFill>
            <a:srgbClr val="048A8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Book Antiqua"/>
              <a:ea typeface="Book Antiqua"/>
              <a:cs typeface="Book Antiqua"/>
              <a:sym typeface="Book Antiqua"/>
            </a:endParaRPr>
          </a:p>
        </p:txBody>
      </p:sp>
      <p:sp>
        <p:nvSpPr>
          <p:cNvPr id="47" name="Google Shape;47;p18"/>
          <p:cNvSpPr txBox="1">
            <a:spLocks noGrp="1"/>
          </p:cNvSpPr>
          <p:nvPr>
            <p:ph type="title"/>
          </p:nvPr>
        </p:nvSpPr>
        <p:spPr>
          <a:xfrm>
            <a:off x="1295398" y="2914650"/>
            <a:ext cx="8046600" cy="15573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3A3D4B"/>
              </a:buClr>
              <a:buSzPts val="3200"/>
              <a:buFont typeface="Calibri"/>
              <a:buNone/>
              <a:defRPr sz="3200">
                <a:solidFill>
                  <a:srgbClr val="3A3D4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8"/>
          <p:cNvSpPr txBox="1">
            <a:spLocks noGrp="1"/>
          </p:cNvSpPr>
          <p:nvPr>
            <p:ph type="body" idx="1"/>
          </p:nvPr>
        </p:nvSpPr>
        <p:spPr>
          <a:xfrm>
            <a:off x="1295398" y="4589463"/>
            <a:ext cx="8046600" cy="10113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200"/>
              </a:spcBef>
              <a:spcAft>
                <a:spcPts val="0"/>
              </a:spcAft>
              <a:buClr>
                <a:srgbClr val="3A3D4B"/>
              </a:buClr>
              <a:buSzPts val="2400"/>
              <a:buNone/>
              <a:defRPr sz="2400">
                <a:solidFill>
                  <a:srgbClr val="3A3D4B"/>
                </a:solidFill>
              </a:defRPr>
            </a:lvl1pPr>
            <a:lvl2pPr marL="914400" lvl="1" indent="-228600" algn="l">
              <a:lnSpc>
                <a:spcPct val="90000"/>
              </a:lnSpc>
              <a:spcBef>
                <a:spcPts val="1000"/>
              </a:spcBef>
              <a:spcAft>
                <a:spcPts val="0"/>
              </a:spcAft>
              <a:buSzPts val="2000"/>
              <a:buNone/>
              <a:defRPr sz="2000">
                <a:solidFill>
                  <a:srgbClr val="999999"/>
                </a:solidFill>
              </a:defRPr>
            </a:lvl2pPr>
            <a:lvl3pPr marL="1371600" lvl="2" indent="-228600" algn="l">
              <a:lnSpc>
                <a:spcPct val="90000"/>
              </a:lnSpc>
              <a:spcBef>
                <a:spcPts val="800"/>
              </a:spcBef>
              <a:spcAft>
                <a:spcPts val="0"/>
              </a:spcAft>
              <a:buSzPts val="1800"/>
              <a:buNone/>
              <a:defRPr sz="1800">
                <a:solidFill>
                  <a:srgbClr val="999999"/>
                </a:solidFill>
              </a:defRPr>
            </a:lvl3pPr>
            <a:lvl4pPr marL="1828800" lvl="3" indent="-228600" algn="l">
              <a:lnSpc>
                <a:spcPct val="90000"/>
              </a:lnSpc>
              <a:spcBef>
                <a:spcPts val="800"/>
              </a:spcBef>
              <a:spcAft>
                <a:spcPts val="0"/>
              </a:spcAft>
              <a:buClr>
                <a:srgbClr val="999999"/>
              </a:buClr>
              <a:buSzPts val="1600"/>
              <a:buNone/>
              <a:defRPr sz="1600">
                <a:solidFill>
                  <a:srgbClr val="999999"/>
                </a:solidFill>
              </a:defRPr>
            </a:lvl4pPr>
            <a:lvl5pPr marL="2286000" lvl="4" indent="-228600" algn="l">
              <a:lnSpc>
                <a:spcPct val="90000"/>
              </a:lnSpc>
              <a:spcBef>
                <a:spcPts val="800"/>
              </a:spcBef>
              <a:spcAft>
                <a:spcPts val="0"/>
              </a:spcAft>
              <a:buClr>
                <a:srgbClr val="999999"/>
              </a:buClr>
              <a:buSzPts val="1600"/>
              <a:buNone/>
              <a:defRPr sz="1600">
                <a:solidFill>
                  <a:srgbClr val="999999"/>
                </a:solidFill>
              </a:defRPr>
            </a:lvl5pPr>
            <a:lvl6pPr marL="2743200" lvl="5" indent="-228600" algn="l">
              <a:lnSpc>
                <a:spcPct val="90000"/>
              </a:lnSpc>
              <a:spcBef>
                <a:spcPts val="800"/>
              </a:spcBef>
              <a:spcAft>
                <a:spcPts val="0"/>
              </a:spcAft>
              <a:buClr>
                <a:srgbClr val="999999"/>
              </a:buClr>
              <a:buSzPts val="1600"/>
              <a:buNone/>
              <a:defRPr sz="1600">
                <a:solidFill>
                  <a:srgbClr val="999999"/>
                </a:solidFill>
              </a:defRPr>
            </a:lvl6pPr>
            <a:lvl7pPr marL="3200400" lvl="6" indent="-228600" algn="l">
              <a:lnSpc>
                <a:spcPct val="90000"/>
              </a:lnSpc>
              <a:spcBef>
                <a:spcPts val="800"/>
              </a:spcBef>
              <a:spcAft>
                <a:spcPts val="0"/>
              </a:spcAft>
              <a:buClr>
                <a:srgbClr val="999999"/>
              </a:buClr>
              <a:buSzPts val="1600"/>
              <a:buNone/>
              <a:defRPr sz="1600">
                <a:solidFill>
                  <a:srgbClr val="999999"/>
                </a:solidFill>
              </a:defRPr>
            </a:lvl7pPr>
            <a:lvl8pPr marL="3657600" lvl="7" indent="-228600" algn="l">
              <a:lnSpc>
                <a:spcPct val="90000"/>
              </a:lnSpc>
              <a:spcBef>
                <a:spcPts val="800"/>
              </a:spcBef>
              <a:spcAft>
                <a:spcPts val="0"/>
              </a:spcAft>
              <a:buClr>
                <a:srgbClr val="999999"/>
              </a:buClr>
              <a:buSzPts val="1600"/>
              <a:buNone/>
              <a:defRPr sz="1600">
                <a:solidFill>
                  <a:srgbClr val="999999"/>
                </a:solidFill>
              </a:defRPr>
            </a:lvl8pPr>
            <a:lvl9pPr marL="4114800" lvl="8" indent="-228600" algn="l">
              <a:lnSpc>
                <a:spcPct val="90000"/>
              </a:lnSpc>
              <a:spcBef>
                <a:spcPts val="800"/>
              </a:spcBef>
              <a:spcAft>
                <a:spcPts val="0"/>
              </a:spcAft>
              <a:buClr>
                <a:srgbClr val="999999"/>
              </a:buClr>
              <a:buSzPts val="1600"/>
              <a:buNone/>
              <a:defRPr sz="1600">
                <a:solidFill>
                  <a:srgbClr val="999999"/>
                </a:solidFill>
              </a:defRPr>
            </a:lvl9pPr>
          </a:lstStyle>
          <a:p>
            <a:endParaRPr/>
          </a:p>
        </p:txBody>
      </p:sp>
      <p:sp>
        <p:nvSpPr>
          <p:cNvPr id="49" name="Google Shape;49;p18"/>
          <p:cNvSpPr txBox="1">
            <a:spLocks noGrp="1"/>
          </p:cNvSpPr>
          <p:nvPr>
            <p:ph type="sldNum" idx="12"/>
          </p:nvPr>
        </p:nvSpPr>
        <p:spPr>
          <a:xfrm>
            <a:off x="11409045" y="6333134"/>
            <a:ext cx="731700" cy="5250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100"/>
              <a:buFont typeface="Arial"/>
              <a:buNone/>
              <a:defRPr sz="1300" b="0" i="0" u="none" strike="noStrike" cap="none">
                <a:solidFill>
                  <a:srgbClr val="3A3D4B"/>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50"/>
        <p:cNvGrpSpPr/>
        <p:nvPr/>
      </p:nvGrpSpPr>
      <p:grpSpPr>
        <a:xfrm>
          <a:off x="0" y="0"/>
          <a:ext cx="0" cy="0"/>
          <a:chOff x="0" y="0"/>
          <a:chExt cx="0" cy="0"/>
        </a:xfrm>
      </p:grpSpPr>
      <p:sp>
        <p:nvSpPr>
          <p:cNvPr id="51" name="Google Shape;51;p19"/>
          <p:cNvSpPr txBox="1">
            <a:spLocks noGrp="1"/>
          </p:cNvSpPr>
          <p:nvPr>
            <p:ph type="title"/>
          </p:nvPr>
        </p:nvSpPr>
        <p:spPr>
          <a:xfrm>
            <a:off x="1295400" y="255134"/>
            <a:ext cx="9601200" cy="1036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body" idx="1"/>
          </p:nvPr>
        </p:nvSpPr>
        <p:spPr>
          <a:xfrm>
            <a:off x="1295400" y="1828800"/>
            <a:ext cx="4572000" cy="85050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800"/>
              </a:spcBef>
              <a:spcAft>
                <a:spcPts val="0"/>
              </a:spcAft>
              <a:buClr>
                <a:srgbClr val="3A3D4B"/>
              </a:buClr>
              <a:buSzPts val="2600"/>
              <a:buNone/>
              <a:defRPr sz="2600" b="0"/>
            </a:lvl1pPr>
            <a:lvl2pPr marL="914400" lvl="1" indent="-228600" algn="l">
              <a:lnSpc>
                <a:spcPct val="90000"/>
              </a:lnSpc>
              <a:spcBef>
                <a:spcPts val="1000"/>
              </a:spcBef>
              <a:spcAft>
                <a:spcPts val="0"/>
              </a:spcAft>
              <a:buSzPts val="2000"/>
              <a:buNone/>
              <a:defRPr sz="2000" b="1"/>
            </a:lvl2pPr>
            <a:lvl3pPr marL="1371600" lvl="2" indent="-228600" algn="l">
              <a:lnSpc>
                <a:spcPct val="90000"/>
              </a:lnSpc>
              <a:spcBef>
                <a:spcPts val="800"/>
              </a:spcBef>
              <a:spcAft>
                <a:spcPts val="0"/>
              </a:spcAft>
              <a:buSzPts val="1800"/>
              <a:buNone/>
              <a:defRPr sz="1800" b="1"/>
            </a:lvl3pPr>
            <a:lvl4pPr marL="1828800" lvl="3" indent="-228600" algn="l">
              <a:lnSpc>
                <a:spcPct val="90000"/>
              </a:lnSpc>
              <a:spcBef>
                <a:spcPts val="800"/>
              </a:spcBef>
              <a:spcAft>
                <a:spcPts val="0"/>
              </a:spcAft>
              <a:buClr>
                <a:srgbClr val="3A3D4B"/>
              </a:buClr>
              <a:buSzPts val="1600"/>
              <a:buNone/>
              <a:defRPr sz="1600" b="1"/>
            </a:lvl4pPr>
            <a:lvl5pPr marL="2286000" lvl="4" indent="-228600" algn="l">
              <a:lnSpc>
                <a:spcPct val="90000"/>
              </a:lnSpc>
              <a:spcBef>
                <a:spcPts val="800"/>
              </a:spcBef>
              <a:spcAft>
                <a:spcPts val="0"/>
              </a:spcAft>
              <a:buClr>
                <a:srgbClr val="3A3D4B"/>
              </a:buClr>
              <a:buSzPts val="1600"/>
              <a:buNone/>
              <a:defRPr sz="1600" b="1"/>
            </a:lvl5pPr>
            <a:lvl6pPr marL="2743200" lvl="5" indent="-228600" algn="l">
              <a:lnSpc>
                <a:spcPct val="90000"/>
              </a:lnSpc>
              <a:spcBef>
                <a:spcPts val="800"/>
              </a:spcBef>
              <a:spcAft>
                <a:spcPts val="0"/>
              </a:spcAft>
              <a:buClr>
                <a:schemeClr val="dk1"/>
              </a:buClr>
              <a:buSzPts val="1600"/>
              <a:buNone/>
              <a:defRPr sz="1600" b="1"/>
            </a:lvl6pPr>
            <a:lvl7pPr marL="3200400" lvl="6" indent="-228600" algn="l">
              <a:lnSpc>
                <a:spcPct val="90000"/>
              </a:lnSpc>
              <a:spcBef>
                <a:spcPts val="800"/>
              </a:spcBef>
              <a:spcAft>
                <a:spcPts val="0"/>
              </a:spcAft>
              <a:buClr>
                <a:schemeClr val="dk1"/>
              </a:buClr>
              <a:buSzPts val="1600"/>
              <a:buNone/>
              <a:defRPr sz="1600" b="1"/>
            </a:lvl7pPr>
            <a:lvl8pPr marL="3657600" lvl="7" indent="-228600" algn="l">
              <a:lnSpc>
                <a:spcPct val="90000"/>
              </a:lnSpc>
              <a:spcBef>
                <a:spcPts val="800"/>
              </a:spcBef>
              <a:spcAft>
                <a:spcPts val="0"/>
              </a:spcAft>
              <a:buClr>
                <a:schemeClr val="dk1"/>
              </a:buClr>
              <a:buSzPts val="1600"/>
              <a:buNone/>
              <a:defRPr sz="1600" b="1"/>
            </a:lvl8pPr>
            <a:lvl9pPr marL="4114800" lvl="8" indent="-228600" algn="l">
              <a:lnSpc>
                <a:spcPct val="90000"/>
              </a:lnSpc>
              <a:spcBef>
                <a:spcPts val="800"/>
              </a:spcBef>
              <a:spcAft>
                <a:spcPts val="0"/>
              </a:spcAft>
              <a:buClr>
                <a:schemeClr val="dk1"/>
              </a:buClr>
              <a:buSzPts val="1600"/>
              <a:buNone/>
              <a:defRPr sz="1600" b="1"/>
            </a:lvl9pPr>
          </a:lstStyle>
          <a:p>
            <a:endParaRPr/>
          </a:p>
        </p:txBody>
      </p:sp>
      <p:sp>
        <p:nvSpPr>
          <p:cNvPr id="53" name="Google Shape;53;p19"/>
          <p:cNvSpPr txBox="1">
            <a:spLocks noGrp="1"/>
          </p:cNvSpPr>
          <p:nvPr>
            <p:ph type="body" idx="2"/>
          </p:nvPr>
        </p:nvSpPr>
        <p:spPr>
          <a:xfrm>
            <a:off x="1295400" y="2705100"/>
            <a:ext cx="4572000" cy="34671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54" name="Google Shape;54;p19"/>
          <p:cNvSpPr txBox="1">
            <a:spLocks noGrp="1"/>
          </p:cNvSpPr>
          <p:nvPr>
            <p:ph type="body" idx="3"/>
          </p:nvPr>
        </p:nvSpPr>
        <p:spPr>
          <a:xfrm>
            <a:off x="6324600" y="1828800"/>
            <a:ext cx="4572000" cy="847800"/>
          </a:xfrm>
          <a:prstGeom prst="rect">
            <a:avLst/>
          </a:prstGeom>
          <a:noFill/>
          <a:ln>
            <a:noFill/>
          </a:ln>
        </p:spPr>
        <p:txBody>
          <a:bodyPr spcFirstLastPara="1" wrap="square" lIns="91425" tIns="45700" rIns="91425" bIns="45700" anchor="ctr" anchorCtr="0">
            <a:normAutofit/>
          </a:bodyPr>
          <a:lstStyle>
            <a:lvl1pPr marL="457200" lvl="0" indent="-228600" algn="l">
              <a:lnSpc>
                <a:spcPct val="90000"/>
              </a:lnSpc>
              <a:spcBef>
                <a:spcPts val="1800"/>
              </a:spcBef>
              <a:spcAft>
                <a:spcPts val="0"/>
              </a:spcAft>
              <a:buClr>
                <a:srgbClr val="3A3D4B"/>
              </a:buClr>
              <a:buSzPts val="2600"/>
              <a:buNone/>
              <a:defRPr sz="2600" b="0"/>
            </a:lvl1pPr>
            <a:lvl2pPr marL="914400" lvl="1" indent="-228600" algn="l">
              <a:lnSpc>
                <a:spcPct val="90000"/>
              </a:lnSpc>
              <a:spcBef>
                <a:spcPts val="1000"/>
              </a:spcBef>
              <a:spcAft>
                <a:spcPts val="0"/>
              </a:spcAft>
              <a:buSzPts val="2000"/>
              <a:buNone/>
              <a:defRPr sz="2000" b="1"/>
            </a:lvl2pPr>
            <a:lvl3pPr marL="1371600" lvl="2" indent="-228600" algn="l">
              <a:lnSpc>
                <a:spcPct val="90000"/>
              </a:lnSpc>
              <a:spcBef>
                <a:spcPts val="800"/>
              </a:spcBef>
              <a:spcAft>
                <a:spcPts val="0"/>
              </a:spcAft>
              <a:buSzPts val="1800"/>
              <a:buNone/>
              <a:defRPr sz="1800" b="1"/>
            </a:lvl3pPr>
            <a:lvl4pPr marL="1828800" lvl="3" indent="-228600" algn="l">
              <a:lnSpc>
                <a:spcPct val="90000"/>
              </a:lnSpc>
              <a:spcBef>
                <a:spcPts val="800"/>
              </a:spcBef>
              <a:spcAft>
                <a:spcPts val="0"/>
              </a:spcAft>
              <a:buClr>
                <a:srgbClr val="3A3D4B"/>
              </a:buClr>
              <a:buSzPts val="1600"/>
              <a:buNone/>
              <a:defRPr sz="1600" b="1"/>
            </a:lvl4pPr>
            <a:lvl5pPr marL="2286000" lvl="4" indent="-228600" algn="l">
              <a:lnSpc>
                <a:spcPct val="90000"/>
              </a:lnSpc>
              <a:spcBef>
                <a:spcPts val="800"/>
              </a:spcBef>
              <a:spcAft>
                <a:spcPts val="0"/>
              </a:spcAft>
              <a:buClr>
                <a:srgbClr val="3A3D4B"/>
              </a:buClr>
              <a:buSzPts val="1600"/>
              <a:buNone/>
              <a:defRPr sz="1600" b="1"/>
            </a:lvl5pPr>
            <a:lvl6pPr marL="2743200" lvl="5" indent="-228600" algn="l">
              <a:lnSpc>
                <a:spcPct val="90000"/>
              </a:lnSpc>
              <a:spcBef>
                <a:spcPts val="800"/>
              </a:spcBef>
              <a:spcAft>
                <a:spcPts val="0"/>
              </a:spcAft>
              <a:buClr>
                <a:schemeClr val="dk1"/>
              </a:buClr>
              <a:buSzPts val="1600"/>
              <a:buNone/>
              <a:defRPr sz="1600" b="1"/>
            </a:lvl6pPr>
            <a:lvl7pPr marL="3200400" lvl="6" indent="-228600" algn="l">
              <a:lnSpc>
                <a:spcPct val="90000"/>
              </a:lnSpc>
              <a:spcBef>
                <a:spcPts val="800"/>
              </a:spcBef>
              <a:spcAft>
                <a:spcPts val="0"/>
              </a:spcAft>
              <a:buClr>
                <a:schemeClr val="dk1"/>
              </a:buClr>
              <a:buSzPts val="1600"/>
              <a:buNone/>
              <a:defRPr sz="1600" b="1"/>
            </a:lvl7pPr>
            <a:lvl8pPr marL="3657600" lvl="7" indent="-228600" algn="l">
              <a:lnSpc>
                <a:spcPct val="90000"/>
              </a:lnSpc>
              <a:spcBef>
                <a:spcPts val="800"/>
              </a:spcBef>
              <a:spcAft>
                <a:spcPts val="0"/>
              </a:spcAft>
              <a:buClr>
                <a:schemeClr val="dk1"/>
              </a:buClr>
              <a:buSzPts val="1600"/>
              <a:buNone/>
              <a:defRPr sz="1600" b="1"/>
            </a:lvl8pPr>
            <a:lvl9pPr marL="4114800" lvl="8" indent="-228600" algn="l">
              <a:lnSpc>
                <a:spcPct val="90000"/>
              </a:lnSpc>
              <a:spcBef>
                <a:spcPts val="800"/>
              </a:spcBef>
              <a:spcAft>
                <a:spcPts val="0"/>
              </a:spcAft>
              <a:buClr>
                <a:schemeClr val="dk1"/>
              </a:buClr>
              <a:buSzPts val="1600"/>
              <a:buNone/>
              <a:defRPr sz="1600" b="1"/>
            </a:lvl9pPr>
          </a:lstStyle>
          <a:p>
            <a:endParaRPr/>
          </a:p>
        </p:txBody>
      </p:sp>
      <p:sp>
        <p:nvSpPr>
          <p:cNvPr id="55" name="Google Shape;55;p19"/>
          <p:cNvSpPr txBox="1">
            <a:spLocks noGrp="1"/>
          </p:cNvSpPr>
          <p:nvPr>
            <p:ph type="body" idx="4"/>
          </p:nvPr>
        </p:nvSpPr>
        <p:spPr>
          <a:xfrm>
            <a:off x="6324600" y="2705100"/>
            <a:ext cx="4572000" cy="34671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56" name="Google Shape;56;p19"/>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20"/>
          <p:cNvSpPr txBox="1">
            <a:spLocks noGrp="1"/>
          </p:cNvSpPr>
          <p:nvPr>
            <p:ph type="title"/>
          </p:nvPr>
        </p:nvSpPr>
        <p:spPr>
          <a:xfrm>
            <a:off x="1295400" y="2314843"/>
            <a:ext cx="9601200" cy="1036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20"/>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25"/>
          <p:cNvSpPr txBox="1">
            <a:spLocks noGrp="1"/>
          </p:cNvSpPr>
          <p:nvPr>
            <p:ph type="title"/>
          </p:nvPr>
        </p:nvSpPr>
        <p:spPr>
          <a:xfrm>
            <a:off x="1295400" y="255134"/>
            <a:ext cx="9601200" cy="10368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25"/>
          <p:cNvSpPr txBox="1">
            <a:spLocks noGrp="1"/>
          </p:cNvSpPr>
          <p:nvPr>
            <p:ph type="body" idx="1"/>
          </p:nvPr>
        </p:nvSpPr>
        <p:spPr>
          <a:xfrm rot="5400000">
            <a:off x="3924300" y="-800100"/>
            <a:ext cx="4343400" cy="96012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800"/>
              </a:spcBef>
              <a:spcAft>
                <a:spcPts val="0"/>
              </a:spcAft>
              <a:buClr>
                <a:srgbClr val="3A3D4B"/>
              </a:buClr>
              <a:buSzPts val="1800"/>
              <a:buChar char="•"/>
              <a:defRPr/>
            </a:lvl1pPr>
            <a:lvl2pPr marL="914400" lvl="1" indent="-342900" algn="l">
              <a:lnSpc>
                <a:spcPct val="90000"/>
              </a:lnSpc>
              <a:spcBef>
                <a:spcPts val="1000"/>
              </a:spcBef>
              <a:spcAft>
                <a:spcPts val="0"/>
              </a:spcAft>
              <a:buSzPts val="1800"/>
              <a:buChar char="•"/>
              <a:defRPr/>
            </a:lvl2pPr>
            <a:lvl3pPr marL="1371600" lvl="2" indent="-342900" algn="l">
              <a:lnSpc>
                <a:spcPct val="90000"/>
              </a:lnSpc>
              <a:spcBef>
                <a:spcPts val="800"/>
              </a:spcBef>
              <a:spcAft>
                <a:spcPts val="0"/>
              </a:spcAft>
              <a:buSzPts val="1800"/>
              <a:buChar char="✔"/>
              <a:defRPr/>
            </a:lvl3pPr>
            <a:lvl4pPr marL="1828800" lvl="3" indent="-342900" algn="l">
              <a:lnSpc>
                <a:spcPct val="90000"/>
              </a:lnSpc>
              <a:spcBef>
                <a:spcPts val="800"/>
              </a:spcBef>
              <a:spcAft>
                <a:spcPts val="0"/>
              </a:spcAft>
              <a:buClr>
                <a:srgbClr val="3A3D4B"/>
              </a:buClr>
              <a:buSzPts val="1800"/>
              <a:buChar char="•"/>
              <a:defRPr/>
            </a:lvl4pPr>
            <a:lvl5pPr marL="2286000" lvl="4" indent="-342900" algn="l">
              <a:lnSpc>
                <a:spcPct val="90000"/>
              </a:lnSpc>
              <a:spcBef>
                <a:spcPts val="800"/>
              </a:spcBef>
              <a:spcAft>
                <a:spcPts val="0"/>
              </a:spcAft>
              <a:buClr>
                <a:srgbClr val="3A3D4B"/>
              </a:buClr>
              <a:buSzPts val="1800"/>
              <a:buChar char="•"/>
              <a:defRPr/>
            </a:lvl5pPr>
            <a:lvl6pPr marL="2743200" lvl="5" indent="-342900" algn="l">
              <a:lnSpc>
                <a:spcPct val="90000"/>
              </a:lnSpc>
              <a:spcBef>
                <a:spcPts val="800"/>
              </a:spcBef>
              <a:spcAft>
                <a:spcPts val="0"/>
              </a:spcAft>
              <a:buClr>
                <a:schemeClr val="dk1"/>
              </a:buClr>
              <a:buSzPts val="1800"/>
              <a:buChar char="•"/>
              <a:defRPr/>
            </a:lvl6pPr>
            <a:lvl7pPr marL="3200400" lvl="6" indent="-342900" algn="l">
              <a:lnSpc>
                <a:spcPct val="90000"/>
              </a:lnSpc>
              <a:spcBef>
                <a:spcPts val="800"/>
              </a:spcBef>
              <a:spcAft>
                <a:spcPts val="0"/>
              </a:spcAft>
              <a:buClr>
                <a:schemeClr val="dk1"/>
              </a:buClr>
              <a:buSzPts val="1800"/>
              <a:buChar char="•"/>
              <a:defRPr/>
            </a:lvl7pPr>
            <a:lvl8pPr marL="3657600" lvl="7" indent="-342900" algn="l">
              <a:lnSpc>
                <a:spcPct val="90000"/>
              </a:lnSpc>
              <a:spcBef>
                <a:spcPts val="800"/>
              </a:spcBef>
              <a:spcAft>
                <a:spcPts val="0"/>
              </a:spcAft>
              <a:buClr>
                <a:schemeClr val="dk1"/>
              </a:buClr>
              <a:buSzPts val="1800"/>
              <a:buChar char="•"/>
              <a:defRPr/>
            </a:lvl8pPr>
            <a:lvl9pPr marL="4114800" lvl="8" indent="-342900" algn="l">
              <a:lnSpc>
                <a:spcPct val="90000"/>
              </a:lnSpc>
              <a:spcBef>
                <a:spcPts val="800"/>
              </a:spcBef>
              <a:spcAft>
                <a:spcPts val="0"/>
              </a:spcAft>
              <a:buClr>
                <a:schemeClr val="dk1"/>
              </a:buClr>
              <a:buSzPts val="1800"/>
              <a:buChar char="•"/>
              <a:defRPr/>
            </a:lvl9pPr>
          </a:lstStyle>
          <a:p>
            <a:endParaRPr/>
          </a:p>
        </p:txBody>
      </p:sp>
      <p:sp>
        <p:nvSpPr>
          <p:cNvPr id="79" name="Google Shape;79;p25"/>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p:nvPr/>
        </p:nvSpPr>
        <p:spPr>
          <a:xfrm>
            <a:off x="0" y="0"/>
            <a:ext cx="12192000" cy="1371600"/>
          </a:xfrm>
          <a:prstGeom prst="rect">
            <a:avLst/>
          </a:prstGeom>
          <a:solidFill>
            <a:srgbClr val="3A3D4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Book Antiqua"/>
              <a:ea typeface="Book Antiqua"/>
              <a:cs typeface="Book Antiqua"/>
              <a:sym typeface="Book Antiqua"/>
            </a:endParaRPr>
          </a:p>
        </p:txBody>
      </p:sp>
      <p:sp>
        <p:nvSpPr>
          <p:cNvPr id="11" name="Google Shape;11;p13"/>
          <p:cNvSpPr/>
          <p:nvPr/>
        </p:nvSpPr>
        <p:spPr>
          <a:xfrm>
            <a:off x="0" y="1371600"/>
            <a:ext cx="12192000" cy="82200"/>
          </a:xfrm>
          <a:prstGeom prst="rect">
            <a:avLst/>
          </a:prstGeom>
          <a:solidFill>
            <a:srgbClr val="FF914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Book Antiqua"/>
              <a:ea typeface="Book Antiqua"/>
              <a:cs typeface="Book Antiqua"/>
              <a:sym typeface="Book Antiqua"/>
            </a:endParaRPr>
          </a:p>
        </p:txBody>
      </p:sp>
      <p:sp>
        <p:nvSpPr>
          <p:cNvPr id="12" name="Google Shape;12;p13"/>
          <p:cNvSpPr/>
          <p:nvPr/>
        </p:nvSpPr>
        <p:spPr>
          <a:xfrm>
            <a:off x="0" y="1443006"/>
            <a:ext cx="12192000" cy="82200"/>
          </a:xfrm>
          <a:prstGeom prst="rect">
            <a:avLst/>
          </a:prstGeom>
          <a:solidFill>
            <a:srgbClr val="048A8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Book Antiqua"/>
              <a:ea typeface="Book Antiqua"/>
              <a:cs typeface="Book Antiqua"/>
              <a:sym typeface="Book Antiqua"/>
            </a:endParaRPr>
          </a:p>
        </p:txBody>
      </p:sp>
      <p:sp>
        <p:nvSpPr>
          <p:cNvPr id="13" name="Google Shape;13;p13"/>
          <p:cNvSpPr txBox="1">
            <a:spLocks noGrp="1"/>
          </p:cNvSpPr>
          <p:nvPr>
            <p:ph type="title"/>
          </p:nvPr>
        </p:nvSpPr>
        <p:spPr>
          <a:xfrm>
            <a:off x="1295400" y="255134"/>
            <a:ext cx="9601200" cy="1036800"/>
          </a:xfrm>
          <a:prstGeom prst="rect">
            <a:avLst/>
          </a:prstGeom>
          <a:noFill/>
          <a:ln>
            <a:noFill/>
          </a:ln>
        </p:spPr>
        <p:txBody>
          <a:bodyPr spcFirstLastPara="1" wrap="square" lIns="91425" tIns="45700" rIns="91425" bIns="45700" anchor="b" anchorCtr="0">
            <a:normAutofit/>
          </a:bodyPr>
          <a:lstStyle>
            <a:lvl1pPr marR="0" lvl="0" algn="l">
              <a:lnSpc>
                <a:spcPct val="90000"/>
              </a:lnSpc>
              <a:spcBef>
                <a:spcPts val="0"/>
              </a:spcBef>
              <a:spcAft>
                <a:spcPts val="0"/>
              </a:spcAft>
              <a:buClr>
                <a:schemeClr val="lt1"/>
              </a:buClr>
              <a:buSzPts val="4000"/>
              <a:buFont typeface="Calibri"/>
              <a:buNone/>
              <a:defRPr sz="4000" b="0" i="0" u="none" strike="noStrike" cap="none">
                <a:solidFill>
                  <a:schemeClr val="lt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 name="Google Shape;14;p13"/>
          <p:cNvSpPr txBox="1">
            <a:spLocks noGrp="1"/>
          </p:cNvSpPr>
          <p:nvPr>
            <p:ph type="body" idx="1"/>
          </p:nvPr>
        </p:nvSpPr>
        <p:spPr>
          <a:xfrm>
            <a:off x="1295400" y="1828800"/>
            <a:ext cx="9601200" cy="4343400"/>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1800"/>
              </a:spcBef>
              <a:spcAft>
                <a:spcPts val="0"/>
              </a:spcAft>
              <a:buClr>
                <a:srgbClr val="3A3D4B"/>
              </a:buClr>
              <a:buSzPts val="2400"/>
              <a:buFont typeface="Arial"/>
              <a:buChar char="•"/>
              <a:defRPr sz="2400" b="0" i="0" u="none" strike="noStrike" cap="none">
                <a:solidFill>
                  <a:srgbClr val="3A3D4B"/>
                </a:solidFill>
                <a:latin typeface="Calibri"/>
                <a:ea typeface="Calibri"/>
                <a:cs typeface="Calibri"/>
                <a:sym typeface="Calibri"/>
              </a:defRPr>
            </a:lvl1pPr>
            <a:lvl2pPr marL="914400" marR="0" lvl="1" indent="-355600" algn="l">
              <a:lnSpc>
                <a:spcPct val="90000"/>
              </a:lnSpc>
              <a:spcBef>
                <a:spcPts val="1000"/>
              </a:spcBef>
              <a:spcAft>
                <a:spcPts val="0"/>
              </a:spcAft>
              <a:buClr>
                <a:srgbClr val="FF914D"/>
              </a:buClr>
              <a:buSzPts val="2000"/>
              <a:buFont typeface="Arial"/>
              <a:buChar char="•"/>
              <a:defRPr sz="2000" b="0" i="0" u="none" strike="noStrike" cap="none">
                <a:solidFill>
                  <a:srgbClr val="3A3D4B"/>
                </a:solidFill>
                <a:latin typeface="Calibri"/>
                <a:ea typeface="Calibri"/>
                <a:cs typeface="Calibri"/>
                <a:sym typeface="Calibri"/>
              </a:defRPr>
            </a:lvl2pPr>
            <a:lvl3pPr marL="1371600" marR="0" lvl="2" indent="-342900" algn="l">
              <a:lnSpc>
                <a:spcPct val="90000"/>
              </a:lnSpc>
              <a:spcBef>
                <a:spcPts val="800"/>
              </a:spcBef>
              <a:spcAft>
                <a:spcPts val="0"/>
              </a:spcAft>
              <a:buClr>
                <a:srgbClr val="048A81"/>
              </a:buClr>
              <a:buSzPts val="1800"/>
              <a:buFont typeface="Noto Sans Symbols"/>
              <a:buChar char="✔"/>
              <a:defRPr sz="1800" b="0" i="0" u="none" strike="noStrike" cap="none">
                <a:solidFill>
                  <a:srgbClr val="3A3D4B"/>
                </a:solidFill>
                <a:latin typeface="Calibri"/>
                <a:ea typeface="Calibri"/>
                <a:cs typeface="Calibri"/>
                <a:sym typeface="Calibri"/>
              </a:defRPr>
            </a:lvl3pPr>
            <a:lvl4pPr marL="1828800" marR="0" lvl="3" indent="-330200" algn="l">
              <a:lnSpc>
                <a:spcPct val="90000"/>
              </a:lnSpc>
              <a:spcBef>
                <a:spcPts val="800"/>
              </a:spcBef>
              <a:spcAft>
                <a:spcPts val="0"/>
              </a:spcAft>
              <a:buClr>
                <a:srgbClr val="3A3D4B"/>
              </a:buClr>
              <a:buSzPts val="1600"/>
              <a:buFont typeface="Arial"/>
              <a:buChar char="•"/>
              <a:defRPr sz="1600" b="0" i="0" u="none" strike="noStrike" cap="none">
                <a:solidFill>
                  <a:srgbClr val="3A3D4B"/>
                </a:solidFill>
                <a:latin typeface="Calibri"/>
                <a:ea typeface="Calibri"/>
                <a:cs typeface="Calibri"/>
                <a:sym typeface="Calibri"/>
              </a:defRPr>
            </a:lvl4pPr>
            <a:lvl5pPr marL="2286000" marR="0" lvl="4" indent="-330200" algn="l">
              <a:lnSpc>
                <a:spcPct val="90000"/>
              </a:lnSpc>
              <a:spcBef>
                <a:spcPts val="800"/>
              </a:spcBef>
              <a:spcAft>
                <a:spcPts val="0"/>
              </a:spcAft>
              <a:buClr>
                <a:srgbClr val="3A3D4B"/>
              </a:buClr>
              <a:buSzPts val="1600"/>
              <a:buFont typeface="Arial"/>
              <a:buChar char="•"/>
              <a:defRPr sz="1600" b="0" i="0" u="none" strike="noStrike" cap="none">
                <a:solidFill>
                  <a:srgbClr val="3A3D4B"/>
                </a:solidFill>
                <a:latin typeface="Calibri"/>
                <a:ea typeface="Calibri"/>
                <a:cs typeface="Calibri"/>
                <a:sym typeface="Calibri"/>
              </a:defRPr>
            </a:lvl5pPr>
            <a:lvl6pPr marL="2743200" marR="0" lvl="5" indent="-330200" algn="l">
              <a:lnSpc>
                <a:spcPct val="90000"/>
              </a:lnSpc>
              <a:spcBef>
                <a:spcPts val="800"/>
              </a:spcBef>
              <a:spcAft>
                <a:spcPts val="0"/>
              </a:spcAft>
              <a:buClr>
                <a:schemeClr val="dk1"/>
              </a:buClr>
              <a:buSzPts val="1600"/>
              <a:buFont typeface="Arial"/>
              <a:buChar char="•"/>
              <a:defRPr sz="1600" b="0" i="0" u="none" strike="noStrike" cap="none">
                <a:solidFill>
                  <a:schemeClr val="dk1"/>
                </a:solidFill>
                <a:latin typeface="Book Antiqua"/>
                <a:ea typeface="Book Antiqua"/>
                <a:cs typeface="Book Antiqua"/>
                <a:sym typeface="Book Antiqua"/>
              </a:defRPr>
            </a:lvl6pPr>
            <a:lvl7pPr marL="3200400" marR="0" lvl="6" indent="-330200" algn="l">
              <a:lnSpc>
                <a:spcPct val="90000"/>
              </a:lnSpc>
              <a:spcBef>
                <a:spcPts val="800"/>
              </a:spcBef>
              <a:spcAft>
                <a:spcPts val="0"/>
              </a:spcAft>
              <a:buClr>
                <a:schemeClr val="dk1"/>
              </a:buClr>
              <a:buSzPts val="1600"/>
              <a:buFont typeface="Arial"/>
              <a:buChar char="•"/>
              <a:defRPr sz="1600" b="0" i="0" u="none" strike="noStrike" cap="none">
                <a:solidFill>
                  <a:schemeClr val="dk1"/>
                </a:solidFill>
                <a:latin typeface="Book Antiqua"/>
                <a:ea typeface="Book Antiqua"/>
                <a:cs typeface="Book Antiqua"/>
                <a:sym typeface="Book Antiqua"/>
              </a:defRPr>
            </a:lvl7pPr>
            <a:lvl8pPr marL="3657600" marR="0" lvl="7" indent="-330200" algn="l">
              <a:lnSpc>
                <a:spcPct val="90000"/>
              </a:lnSpc>
              <a:spcBef>
                <a:spcPts val="800"/>
              </a:spcBef>
              <a:spcAft>
                <a:spcPts val="0"/>
              </a:spcAft>
              <a:buClr>
                <a:schemeClr val="dk1"/>
              </a:buClr>
              <a:buSzPts val="1600"/>
              <a:buFont typeface="Arial"/>
              <a:buChar char="•"/>
              <a:defRPr sz="1600" b="0" i="0" u="none" strike="noStrike" cap="none">
                <a:solidFill>
                  <a:schemeClr val="dk1"/>
                </a:solidFill>
                <a:latin typeface="Book Antiqua"/>
                <a:ea typeface="Book Antiqua"/>
                <a:cs typeface="Book Antiqua"/>
                <a:sym typeface="Book Antiqua"/>
              </a:defRPr>
            </a:lvl8pPr>
            <a:lvl9pPr marL="4114800" marR="0" lvl="8" indent="-330200" algn="l">
              <a:lnSpc>
                <a:spcPct val="90000"/>
              </a:lnSpc>
              <a:spcBef>
                <a:spcPts val="800"/>
              </a:spcBef>
              <a:spcAft>
                <a:spcPts val="0"/>
              </a:spcAft>
              <a:buClr>
                <a:schemeClr val="dk1"/>
              </a:buClr>
              <a:buSzPts val="1600"/>
              <a:buFont typeface="Arial"/>
              <a:buChar char="•"/>
              <a:defRPr sz="1600" b="0" i="0" u="none" strike="noStrike" cap="none">
                <a:solidFill>
                  <a:schemeClr val="dk1"/>
                </a:solidFill>
                <a:latin typeface="Book Antiqua"/>
                <a:ea typeface="Book Antiqua"/>
                <a:cs typeface="Book Antiqua"/>
                <a:sym typeface="Book Antiqua"/>
              </a:defRPr>
            </a:lvl9pPr>
          </a:lstStyle>
          <a:p>
            <a:endParaRPr/>
          </a:p>
        </p:txBody>
      </p:sp>
      <p:sp>
        <p:nvSpPr>
          <p:cNvPr id="15" name="Google Shape;15;p13"/>
          <p:cNvSpPr txBox="1">
            <a:spLocks noGrp="1"/>
          </p:cNvSpPr>
          <p:nvPr>
            <p:ph type="ftr" idx="11"/>
          </p:nvPr>
        </p:nvSpPr>
        <p:spPr>
          <a:xfrm>
            <a:off x="1295399" y="6374999"/>
            <a:ext cx="6243300" cy="274200"/>
          </a:xfrm>
          <a:prstGeom prst="rect">
            <a:avLst/>
          </a:prstGeom>
          <a:noFill/>
          <a:ln>
            <a:noFill/>
          </a:ln>
        </p:spPr>
        <p:txBody>
          <a:bodyPr spcFirstLastPara="1" wrap="square" lIns="91425" tIns="45700" rIns="91425" bIns="45700"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9pPr>
          </a:lstStyle>
          <a:p>
            <a:endParaRPr dirty="0"/>
          </a:p>
        </p:txBody>
      </p:sp>
      <p:sp>
        <p:nvSpPr>
          <p:cNvPr id="16" name="Google Shape;16;p13"/>
          <p:cNvSpPr txBox="1">
            <a:spLocks noGrp="1"/>
          </p:cNvSpPr>
          <p:nvPr>
            <p:ph type="dt" idx="10"/>
          </p:nvPr>
        </p:nvSpPr>
        <p:spPr>
          <a:xfrm>
            <a:off x="7791449" y="6374999"/>
            <a:ext cx="1480800" cy="274200"/>
          </a:xfrm>
          <a:prstGeom prst="rect">
            <a:avLst/>
          </a:prstGeom>
          <a:noFill/>
          <a:ln>
            <a:noFill/>
          </a:ln>
        </p:spPr>
        <p:txBody>
          <a:bodyPr spcFirstLastPara="1" wrap="square" lIns="91425" tIns="45700" rIns="91425" bIns="45700" anchor="ctr" anchorCtr="0">
            <a:noAutofit/>
          </a:bodyPr>
          <a:lstStyle>
            <a:lvl1pPr marR="0" lvl="0" algn="r">
              <a:lnSpc>
                <a:spcPct val="100000"/>
              </a:lnSpc>
              <a:spcBef>
                <a:spcPts val="0"/>
              </a:spcBef>
              <a:spcAft>
                <a:spcPts val="0"/>
              </a:spcAft>
              <a:buClr>
                <a:srgbClr val="000000"/>
              </a:buClr>
              <a:buSzPts val="1400"/>
              <a:buFont typeface="Arial"/>
              <a:buNone/>
              <a:defRPr sz="1100" b="0" i="0" u="none" strike="noStrike" cap="none">
                <a:solidFill>
                  <a:schemeClr val="dk1"/>
                </a:solidFill>
                <a:latin typeface="Book Antiqua"/>
                <a:ea typeface="Book Antiqua"/>
                <a:cs typeface="Book Antiqua"/>
                <a:sym typeface="Book Antiqua"/>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Book Antiqua"/>
                <a:ea typeface="Book Antiqua"/>
                <a:cs typeface="Book Antiqua"/>
                <a:sym typeface="Book Antiqua"/>
              </a:defRPr>
            </a:lvl9pPr>
          </a:lstStyle>
          <a:p>
            <a:endParaRPr dirty="0"/>
          </a:p>
        </p:txBody>
      </p:sp>
      <p:sp>
        <p:nvSpPr>
          <p:cNvPr id="17" name="Google Shape;17;p13"/>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dk1"/>
                </a:solidFill>
                <a:latin typeface="Book Antiqua"/>
                <a:ea typeface="Book Antiqua"/>
                <a:cs typeface="Book Antiqua"/>
                <a:sym typeface="Book Antiqua"/>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mailto:amanda.lupardus@ped.nm.gov"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hyperlink" Target="mailto:Paulette.Ortiz@ped.nm.gov" TargetMode="External"/><Relationship Id="rId4" Type="http://schemas.openxmlformats.org/officeDocument/2006/relationships/hyperlink" Target="mailto:Alyssa.marquez@ped.nm.gov"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578075" y="1089875"/>
            <a:ext cx="6919500" cy="27030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3A3D4B"/>
              </a:buClr>
              <a:buSzPts val="5400"/>
              <a:buFont typeface="Calibri"/>
              <a:buNone/>
            </a:pPr>
            <a:r>
              <a:rPr lang="en-US" sz="4700" b="1" dirty="0"/>
              <a:t>Capital Outlay Bureau</a:t>
            </a:r>
            <a:endParaRPr sz="3300" b="1" dirty="0"/>
          </a:p>
        </p:txBody>
      </p:sp>
      <p:sp>
        <p:nvSpPr>
          <p:cNvPr id="94" name="Google Shape;94;p1"/>
          <p:cNvSpPr txBox="1">
            <a:spLocks noGrp="1"/>
          </p:cNvSpPr>
          <p:nvPr>
            <p:ph type="subTitle" idx="1"/>
          </p:nvPr>
        </p:nvSpPr>
        <p:spPr>
          <a:xfrm>
            <a:off x="693325" y="4075325"/>
            <a:ext cx="5674352" cy="121934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400"/>
              <a:buNone/>
            </a:pPr>
            <a:r>
              <a:rPr lang="en-US" sz="2600" dirty="0">
                <a:solidFill>
                  <a:schemeClr val="dk2"/>
                </a:solidFill>
              </a:rPr>
              <a:t>Amanda Lupardus-Hernandez, Director</a:t>
            </a:r>
          </a:p>
          <a:p>
            <a:pPr marL="0" lvl="0" indent="0" algn="l" rtl="0">
              <a:lnSpc>
                <a:spcPct val="100000"/>
              </a:lnSpc>
              <a:spcBef>
                <a:spcPts val="0"/>
              </a:spcBef>
              <a:spcAft>
                <a:spcPts val="0"/>
              </a:spcAft>
              <a:buSzPts val="2400"/>
              <a:buNone/>
            </a:pPr>
            <a:r>
              <a:rPr lang="en-US" sz="2600" dirty="0">
                <a:solidFill>
                  <a:schemeClr val="dk2"/>
                </a:solidFill>
              </a:rPr>
              <a:t>Alyssa Marquez, Financial Coordinator</a:t>
            </a:r>
          </a:p>
        </p:txBody>
      </p:sp>
      <p:sp>
        <p:nvSpPr>
          <p:cNvPr id="95" name="Google Shape;95;p1"/>
          <p:cNvSpPr txBox="1"/>
          <p:nvPr/>
        </p:nvSpPr>
        <p:spPr>
          <a:xfrm>
            <a:off x="693325" y="5521825"/>
            <a:ext cx="45546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dirty="0">
                <a:solidFill>
                  <a:srgbClr val="000000"/>
                </a:solidFill>
                <a:latin typeface="Calibri"/>
                <a:ea typeface="Calibri"/>
                <a:cs typeface="Calibri"/>
                <a:sym typeface="Calibri"/>
              </a:rPr>
              <a:t>April 10, 2025</a:t>
            </a:r>
            <a:endParaRPr sz="2000" b="0" i="1" u="none" strike="noStrike" cap="none" dirty="0">
              <a:solidFill>
                <a:srgbClr val="000000"/>
              </a:solidFill>
              <a:latin typeface="Calibri"/>
              <a:ea typeface="Calibri"/>
              <a:cs typeface="Calibri"/>
              <a:sym typeface="Calibri"/>
            </a:endParaRPr>
          </a:p>
        </p:txBody>
      </p:sp>
      <p:sp>
        <p:nvSpPr>
          <p:cNvPr id="96" name="Google Shape;96;p1"/>
          <p:cNvSpPr txBox="1">
            <a:spLocks noGrp="1"/>
          </p:cNvSpPr>
          <p:nvPr>
            <p:ph type="sldNum" idx="12"/>
          </p:nvPr>
        </p:nvSpPr>
        <p:spPr>
          <a:xfrm>
            <a:off x="11409045" y="6333134"/>
            <a:ext cx="731700" cy="5250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100"/>
              <a:buNone/>
            </a:pPr>
            <a:fld id="{00000000-1234-1234-1234-123412341234}" type="slidenum">
              <a:rPr lang="en-US"/>
              <a:t>1</a:t>
            </a:fld>
            <a:endParaRPr dirty="0"/>
          </a:p>
        </p:txBody>
      </p:sp>
      <p:sp>
        <p:nvSpPr>
          <p:cNvPr id="97" name="Google Shape;97;p1"/>
          <p:cNvSpPr txBox="1"/>
          <p:nvPr/>
        </p:nvSpPr>
        <p:spPr>
          <a:xfrm>
            <a:off x="578075" y="120325"/>
            <a:ext cx="4487785" cy="46163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1" u="none" strike="noStrike" cap="none" dirty="0">
                <a:solidFill>
                  <a:srgbClr val="000000"/>
                </a:solidFill>
                <a:latin typeface="Calibri"/>
                <a:ea typeface="Calibri"/>
                <a:cs typeface="Calibri"/>
                <a:sym typeface="Calibri"/>
              </a:rPr>
              <a:t>Presentation for … </a:t>
            </a:r>
            <a:endParaRPr sz="1800" b="0" i="1" u="none" strike="noStrike" cap="none" dirty="0">
              <a:solidFill>
                <a:srgbClr val="000000"/>
              </a:solidFill>
              <a:latin typeface="Calibri"/>
              <a:ea typeface="Calibri"/>
              <a:cs typeface="Calibri"/>
              <a:sym typeface="Calibri"/>
            </a:endParaRPr>
          </a:p>
        </p:txBody>
      </p:sp>
      <p:pic>
        <p:nvPicPr>
          <p:cNvPr id="98" name="Google Shape;98;p1"/>
          <p:cNvPicPr preferRelativeResize="0"/>
          <p:nvPr/>
        </p:nvPicPr>
        <p:blipFill>
          <a:blip r:embed="rId3">
            <a:alphaModFix/>
          </a:blip>
          <a:stretch>
            <a:fillRect/>
          </a:stretch>
        </p:blipFill>
        <p:spPr>
          <a:xfrm>
            <a:off x="8105425" y="1089875"/>
            <a:ext cx="3969025" cy="436212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3AFE745-D584-1D0D-1D75-FC5629FF5330}"/>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386B6F69-3868-3CEF-FD3F-0A95196C042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br>
              <a:rPr lang="en-US" sz="3600" b="1" dirty="0"/>
            </a:br>
            <a:r>
              <a:rPr lang="en-US" sz="3600" b="1" dirty="0"/>
              <a:t>Who Is Due For Elections?</a:t>
            </a:r>
            <a:endParaRPr sz="3600" b="1" dirty="0"/>
          </a:p>
        </p:txBody>
      </p:sp>
      <p:sp>
        <p:nvSpPr>
          <p:cNvPr id="216" name="Google Shape;216;p4">
            <a:extLst>
              <a:ext uri="{FF2B5EF4-FFF2-40B4-BE49-F238E27FC236}">
                <a16:creationId xmlns:a16="http://schemas.microsoft.com/office/drawing/2014/main" id="{6C6CB84F-3FC9-5EEA-FF1A-19B3306E8B55}"/>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1" anchor="t" anchorCtr="0">
            <a:noAutofit/>
          </a:bodyPr>
          <a:lstStyle/>
          <a:p>
            <a:pPr marL="0" indent="0">
              <a:buNone/>
            </a:pPr>
            <a:r>
              <a:rPr lang="en-US" dirty="0"/>
              <a:t>The following districts need to correct their SB-9 election in 2025 or have a special election in 2027.</a:t>
            </a:r>
          </a:p>
          <a:p>
            <a:pPr marL="342900"/>
            <a:r>
              <a:rPr lang="en-US" dirty="0"/>
              <a:t>Clovis Municipal Schools</a:t>
            </a:r>
          </a:p>
          <a:p>
            <a:pPr marL="342900"/>
            <a:r>
              <a:rPr lang="en-US" dirty="0"/>
              <a:t>Floyd Municipal Schools</a:t>
            </a:r>
          </a:p>
          <a:p>
            <a:pPr marL="342900"/>
            <a:r>
              <a:rPr lang="en-US" dirty="0"/>
              <a:t>Grants-Cibola County Schools</a:t>
            </a:r>
          </a:p>
          <a:p>
            <a:pPr marL="342900"/>
            <a:r>
              <a:rPr lang="en-US" dirty="0"/>
              <a:t>Hobbs Municipal Schools</a:t>
            </a:r>
          </a:p>
          <a:p>
            <a:pPr marL="342900"/>
            <a:r>
              <a:rPr lang="en-US" dirty="0"/>
              <a:t>Moriarty  Municipal Schools</a:t>
            </a:r>
          </a:p>
          <a:p>
            <a:pPr marL="342900"/>
            <a:r>
              <a:rPr lang="en-US" dirty="0"/>
              <a:t>Questa Independent Schools</a:t>
            </a:r>
          </a:p>
        </p:txBody>
      </p:sp>
      <p:sp>
        <p:nvSpPr>
          <p:cNvPr id="217" name="Google Shape;217;p4">
            <a:extLst>
              <a:ext uri="{FF2B5EF4-FFF2-40B4-BE49-F238E27FC236}">
                <a16:creationId xmlns:a16="http://schemas.microsoft.com/office/drawing/2014/main" id="{B53DFBA0-733C-7C0E-DB58-4F53D7110377}"/>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10</a:t>
            </a:fld>
            <a:endParaRPr dirty="0"/>
          </a:p>
        </p:txBody>
      </p:sp>
    </p:spTree>
    <p:extLst>
      <p:ext uri="{BB962C8B-B14F-4D97-AF65-F5344CB8AC3E}">
        <p14:creationId xmlns:p14="http://schemas.microsoft.com/office/powerpoint/2010/main" val="440241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E7EA93E2-4D25-94A3-9172-F38EC4001736}"/>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46F7AA5-7B33-38C5-9BFB-1E7D1F82BE82}"/>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br>
              <a:rPr lang="en-US" sz="3600" b="1" dirty="0"/>
            </a:br>
            <a:r>
              <a:rPr lang="en-US" sz="3600" b="1" dirty="0"/>
              <a:t>Who Is Due For Elections?</a:t>
            </a:r>
            <a:endParaRPr sz="3600" b="1" dirty="0"/>
          </a:p>
        </p:txBody>
      </p:sp>
      <p:sp>
        <p:nvSpPr>
          <p:cNvPr id="216" name="Google Shape;216;p4">
            <a:extLst>
              <a:ext uri="{FF2B5EF4-FFF2-40B4-BE49-F238E27FC236}">
                <a16:creationId xmlns:a16="http://schemas.microsoft.com/office/drawing/2014/main" id="{D3CD096C-8460-F401-6589-797C10A59A91}"/>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1" anchor="t" anchorCtr="0">
            <a:noAutofit/>
          </a:bodyPr>
          <a:lstStyle/>
          <a:p>
            <a:pPr marL="0" indent="0">
              <a:buNone/>
            </a:pPr>
            <a:r>
              <a:rPr lang="en-US" u="sng" dirty="0"/>
              <a:t>HB-33</a:t>
            </a:r>
          </a:p>
          <a:p>
            <a:pPr marL="342900"/>
            <a:r>
              <a:rPr lang="en-US" dirty="0"/>
              <a:t>Las Cruces Public Schools</a:t>
            </a:r>
          </a:p>
          <a:p>
            <a:pPr marL="342900"/>
            <a:r>
              <a:rPr lang="en-US" dirty="0"/>
              <a:t>Vaughn Municipal Schools</a:t>
            </a:r>
            <a:endParaRPr dirty="0"/>
          </a:p>
        </p:txBody>
      </p:sp>
      <p:sp>
        <p:nvSpPr>
          <p:cNvPr id="217" name="Google Shape;217;p4">
            <a:extLst>
              <a:ext uri="{FF2B5EF4-FFF2-40B4-BE49-F238E27FC236}">
                <a16:creationId xmlns:a16="http://schemas.microsoft.com/office/drawing/2014/main" id="{FAADFC9B-1823-8FCE-2D84-7CCB54253A54}"/>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11</a:t>
            </a:fld>
            <a:endParaRPr dirty="0"/>
          </a:p>
        </p:txBody>
      </p:sp>
    </p:spTree>
    <p:extLst>
      <p:ext uri="{BB962C8B-B14F-4D97-AF65-F5344CB8AC3E}">
        <p14:creationId xmlns:p14="http://schemas.microsoft.com/office/powerpoint/2010/main" val="1307994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BC40ADF8-D852-4BD9-C473-BC31A378FF79}"/>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50AF8450-5595-7F38-CC15-F2F8AF5EC92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br>
              <a:rPr lang="en-US" sz="3600" b="1" dirty="0"/>
            </a:br>
            <a:r>
              <a:rPr lang="en-US" sz="3600" b="1" dirty="0"/>
              <a:t>Who Is Due For Elections?</a:t>
            </a:r>
            <a:endParaRPr sz="3600" b="1" dirty="0"/>
          </a:p>
        </p:txBody>
      </p:sp>
      <p:sp>
        <p:nvSpPr>
          <p:cNvPr id="216" name="Google Shape;216;p4">
            <a:extLst>
              <a:ext uri="{FF2B5EF4-FFF2-40B4-BE49-F238E27FC236}">
                <a16:creationId xmlns:a16="http://schemas.microsoft.com/office/drawing/2014/main" id="{7B14DBEC-32BA-816A-638F-BEFFCC2C6346}"/>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1" anchor="t" anchorCtr="0">
            <a:noAutofit/>
          </a:bodyPr>
          <a:lstStyle/>
          <a:p>
            <a:pPr marL="0" indent="0">
              <a:buNone/>
            </a:pPr>
            <a:r>
              <a:rPr lang="en-US" dirty="0"/>
              <a:t>The following districts need to correct their HB-33 election in 2025 or have a special election in 2027.</a:t>
            </a:r>
          </a:p>
          <a:p>
            <a:pPr marL="342900"/>
            <a:r>
              <a:rPr lang="en-US" dirty="0"/>
              <a:t>Hobbs Municipal Schools</a:t>
            </a:r>
          </a:p>
          <a:p>
            <a:pPr marL="342900"/>
            <a:r>
              <a:rPr lang="en-US" dirty="0"/>
              <a:t>Santa Fe Public Schools</a:t>
            </a:r>
          </a:p>
        </p:txBody>
      </p:sp>
      <p:sp>
        <p:nvSpPr>
          <p:cNvPr id="217" name="Google Shape;217;p4">
            <a:extLst>
              <a:ext uri="{FF2B5EF4-FFF2-40B4-BE49-F238E27FC236}">
                <a16:creationId xmlns:a16="http://schemas.microsoft.com/office/drawing/2014/main" id="{6CE15249-8578-096F-D992-89700F2019D2}"/>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12</a:t>
            </a:fld>
            <a:endParaRPr dirty="0"/>
          </a:p>
        </p:txBody>
      </p:sp>
    </p:spTree>
    <p:extLst>
      <p:ext uri="{BB962C8B-B14F-4D97-AF65-F5344CB8AC3E}">
        <p14:creationId xmlns:p14="http://schemas.microsoft.com/office/powerpoint/2010/main" val="2868882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8B194CEE-0A93-58E4-1D3E-6E26A61C203C}"/>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E07A6E79-BCB2-BDDD-FB55-EDBCFEC23D9E}"/>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Funds Administered</a:t>
            </a:r>
            <a:endParaRPr sz="3600" b="1" dirty="0"/>
          </a:p>
        </p:txBody>
      </p:sp>
      <p:sp>
        <p:nvSpPr>
          <p:cNvPr id="216" name="Google Shape;216;p4">
            <a:extLst>
              <a:ext uri="{FF2B5EF4-FFF2-40B4-BE49-F238E27FC236}">
                <a16:creationId xmlns:a16="http://schemas.microsoft.com/office/drawing/2014/main" id="{72A3E232-80BE-8370-235F-B66C95A94335}"/>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2" anchor="t" anchorCtr="0">
            <a:noAutofit/>
          </a:bodyPr>
          <a:lstStyle/>
          <a:p>
            <a:pPr marL="0" indent="0">
              <a:buNone/>
            </a:pPr>
            <a:r>
              <a:rPr lang="en-US" dirty="0"/>
              <a:t>27107 – GOB Library</a:t>
            </a:r>
          </a:p>
          <a:p>
            <a:pPr marL="800100" lvl="1"/>
            <a:r>
              <a:rPr lang="en-US" dirty="0"/>
              <a:t>BAR, RTOF, RfR</a:t>
            </a:r>
          </a:p>
          <a:p>
            <a:pPr marL="0" indent="0">
              <a:buNone/>
            </a:pPr>
            <a:r>
              <a:rPr lang="en-US" dirty="0"/>
              <a:t>27118 – House Bill 2 Allocations</a:t>
            </a:r>
          </a:p>
          <a:p>
            <a:pPr marL="800100" lvl="1"/>
            <a:r>
              <a:rPr lang="en-US" dirty="0"/>
              <a:t> BAR, RTOF, RfR</a:t>
            </a:r>
          </a:p>
          <a:p>
            <a:pPr marL="0" indent="0">
              <a:buNone/>
            </a:pPr>
            <a:r>
              <a:rPr lang="en-US" dirty="0"/>
              <a:t>27413 – Infrastructure for Alternatively Fueled Buses</a:t>
            </a:r>
          </a:p>
          <a:p>
            <a:pPr marL="800100" lvl="1"/>
            <a:r>
              <a:rPr lang="en-US" dirty="0"/>
              <a:t>BAR, RTOF, RfR</a:t>
            </a:r>
          </a:p>
          <a:p>
            <a:pPr marL="0" indent="0">
              <a:buNone/>
            </a:pPr>
            <a:r>
              <a:rPr lang="en-US" dirty="0"/>
              <a:t>31200 – PSFA Allocations</a:t>
            </a:r>
          </a:p>
          <a:p>
            <a:pPr marL="800100" lvl="1"/>
            <a:r>
              <a:rPr lang="en-US" dirty="0"/>
              <a:t>BAR</a:t>
            </a:r>
          </a:p>
          <a:p>
            <a:pPr marL="0" indent="0">
              <a:buNone/>
            </a:pPr>
            <a:r>
              <a:rPr lang="en-US" dirty="0"/>
              <a:t>31400 – Direct Appropriations</a:t>
            </a:r>
          </a:p>
          <a:p>
            <a:pPr marL="800100" lvl="1"/>
            <a:r>
              <a:rPr lang="en-US" dirty="0"/>
              <a:t>BAR, RTOF, RfR</a:t>
            </a:r>
          </a:p>
          <a:p>
            <a:pPr marL="0" indent="0">
              <a:buNone/>
            </a:pPr>
            <a:r>
              <a:rPr lang="en-US" dirty="0"/>
              <a:t>31700 – SB-9 State Match</a:t>
            </a:r>
          </a:p>
          <a:p>
            <a:pPr marL="800100" lvl="1"/>
            <a:r>
              <a:rPr lang="en-US" dirty="0"/>
              <a:t>BAR, RfR</a:t>
            </a:r>
          </a:p>
          <a:p>
            <a:pPr marL="0" indent="0">
              <a:buNone/>
            </a:pPr>
            <a:r>
              <a:rPr lang="en-US" dirty="0"/>
              <a:t>31701 – SB-9 Local Funds</a:t>
            </a:r>
          </a:p>
          <a:p>
            <a:pPr marL="800100" lvl="1"/>
            <a:r>
              <a:rPr lang="en-US" dirty="0"/>
              <a:t>BAR</a:t>
            </a:r>
          </a:p>
          <a:p>
            <a:pPr marL="0" indent="0">
              <a:buNone/>
            </a:pPr>
            <a:r>
              <a:rPr lang="en-US" dirty="0"/>
              <a:t>31703 – SB-9 State Match</a:t>
            </a:r>
          </a:p>
          <a:p>
            <a:pPr marL="800100" lvl="1"/>
            <a:r>
              <a:rPr lang="en-US" dirty="0"/>
              <a:t>BAR</a:t>
            </a:r>
            <a:endParaRPr dirty="0"/>
          </a:p>
        </p:txBody>
      </p:sp>
      <p:sp>
        <p:nvSpPr>
          <p:cNvPr id="217" name="Google Shape;217;p4">
            <a:extLst>
              <a:ext uri="{FF2B5EF4-FFF2-40B4-BE49-F238E27FC236}">
                <a16:creationId xmlns:a16="http://schemas.microsoft.com/office/drawing/2014/main" id="{F222B223-B70D-7A7B-DC2E-FE1778D2CD05}"/>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13</a:t>
            </a:fld>
            <a:endParaRPr dirty="0"/>
          </a:p>
        </p:txBody>
      </p:sp>
    </p:spTree>
    <p:extLst>
      <p:ext uri="{BB962C8B-B14F-4D97-AF65-F5344CB8AC3E}">
        <p14:creationId xmlns:p14="http://schemas.microsoft.com/office/powerpoint/2010/main" val="3774865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160C9002-ADD1-CA24-754F-5E7DEAAC2395}"/>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84EB9CA2-C3DD-D409-1F25-324CD0DFB8C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27107 – GOB Library</a:t>
            </a:r>
            <a:endParaRPr sz="3600" b="1" dirty="0"/>
          </a:p>
        </p:txBody>
      </p:sp>
      <p:sp>
        <p:nvSpPr>
          <p:cNvPr id="217" name="Google Shape;217;p4">
            <a:extLst>
              <a:ext uri="{FF2B5EF4-FFF2-40B4-BE49-F238E27FC236}">
                <a16:creationId xmlns:a16="http://schemas.microsoft.com/office/drawing/2014/main" id="{6698346F-AC09-A860-39C8-531BFB9CE592}"/>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14</a:t>
            </a:fld>
            <a:endParaRPr dirty="0"/>
          </a:p>
        </p:txBody>
      </p:sp>
      <p:sp>
        <p:nvSpPr>
          <p:cNvPr id="2" name="Oval 1">
            <a:extLst>
              <a:ext uri="{FF2B5EF4-FFF2-40B4-BE49-F238E27FC236}">
                <a16:creationId xmlns:a16="http://schemas.microsoft.com/office/drawing/2014/main" id="{703DC34B-5DD1-1CF0-5E1D-3DD5280793CC}"/>
              </a:ext>
            </a:extLst>
          </p:cNvPr>
          <p:cNvSpPr/>
          <p:nvPr/>
        </p:nvSpPr>
        <p:spPr>
          <a:xfrm>
            <a:off x="3810000" y="1557589"/>
            <a:ext cx="4572000" cy="914400"/>
          </a:xfrm>
          <a:prstGeom prst="ellipse">
            <a:avLst/>
          </a:prstGeom>
          <a:solidFill>
            <a:srgbClr val="9CEBF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27107</a:t>
            </a:r>
          </a:p>
          <a:p>
            <a:pPr algn="ctr"/>
            <a:r>
              <a:rPr lang="en-US" dirty="0">
                <a:solidFill>
                  <a:sysClr val="windowText" lastClr="000000"/>
                </a:solidFill>
              </a:rPr>
              <a:t>GOB Library</a:t>
            </a:r>
          </a:p>
        </p:txBody>
      </p:sp>
      <p:sp>
        <p:nvSpPr>
          <p:cNvPr id="4" name="Arrow: Down 3">
            <a:extLst>
              <a:ext uri="{FF2B5EF4-FFF2-40B4-BE49-F238E27FC236}">
                <a16:creationId xmlns:a16="http://schemas.microsoft.com/office/drawing/2014/main" id="{E19ED82C-5C79-BCA1-7722-4076E8154255}"/>
              </a:ext>
            </a:extLst>
          </p:cNvPr>
          <p:cNvSpPr/>
          <p:nvPr/>
        </p:nvSpPr>
        <p:spPr>
          <a:xfrm>
            <a:off x="5853684" y="2512590"/>
            <a:ext cx="484632" cy="457200"/>
          </a:xfrm>
          <a:prstGeom prst="downArrow">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1F9FE179-651D-8631-6430-FC47B1E40E20}"/>
              </a:ext>
            </a:extLst>
          </p:cNvPr>
          <p:cNvSpPr/>
          <p:nvPr/>
        </p:nvSpPr>
        <p:spPr>
          <a:xfrm>
            <a:off x="1066800" y="3002621"/>
            <a:ext cx="10058400" cy="914400"/>
          </a:xfrm>
          <a:prstGeom prst="rect">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Executive Order 2013-006</a:t>
            </a:r>
          </a:p>
          <a:p>
            <a:pPr algn="ctr"/>
            <a:r>
              <a:rPr lang="en-US" dirty="0">
                <a:solidFill>
                  <a:sysClr val="windowText" lastClr="000000"/>
                </a:solidFill>
              </a:rPr>
              <a:t>The Executive Order states that a current audit must be submitted by each district/charter. If an unmodified audit is received with material weaknesses and/or significant deficiencies, grantee must have remedied the problem, or the state agency must be able to adequately address the problem through a Corrective Action Plan or the district/charter will not qualify for funding.</a:t>
            </a:r>
          </a:p>
        </p:txBody>
      </p:sp>
      <p:sp>
        <p:nvSpPr>
          <p:cNvPr id="6" name="Arrow: Down 5">
            <a:extLst>
              <a:ext uri="{FF2B5EF4-FFF2-40B4-BE49-F238E27FC236}">
                <a16:creationId xmlns:a16="http://schemas.microsoft.com/office/drawing/2014/main" id="{D6C2FAE2-98DE-1B1D-70B5-179BFDF770FB}"/>
              </a:ext>
            </a:extLst>
          </p:cNvPr>
          <p:cNvSpPr/>
          <p:nvPr/>
        </p:nvSpPr>
        <p:spPr>
          <a:xfrm>
            <a:off x="5853684" y="3952937"/>
            <a:ext cx="484632" cy="457200"/>
          </a:xfrm>
          <a:prstGeom prst="downArrow">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33130E6-3EE5-DBC0-5315-48EC7324BA29}"/>
              </a:ext>
            </a:extLst>
          </p:cNvPr>
          <p:cNvSpPr/>
          <p:nvPr/>
        </p:nvSpPr>
        <p:spPr>
          <a:xfrm>
            <a:off x="1066800" y="4448000"/>
            <a:ext cx="10058400" cy="731520"/>
          </a:xfrm>
          <a:prstGeom prst="rect">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Grant Agreements Issued</a:t>
            </a:r>
          </a:p>
          <a:p>
            <a:pPr algn="ctr"/>
            <a:r>
              <a:rPr lang="en-US" dirty="0">
                <a:solidFill>
                  <a:sysClr val="windowText" lastClr="000000"/>
                </a:solidFill>
              </a:rPr>
              <a:t>Once bonds are sold and budgeted into the state accounting system (SHARE), Capital Outlay Bureau sends grant agreements to district/charter.</a:t>
            </a:r>
          </a:p>
        </p:txBody>
      </p:sp>
      <p:sp>
        <p:nvSpPr>
          <p:cNvPr id="8" name="Arrow: Down 7">
            <a:extLst>
              <a:ext uri="{FF2B5EF4-FFF2-40B4-BE49-F238E27FC236}">
                <a16:creationId xmlns:a16="http://schemas.microsoft.com/office/drawing/2014/main" id="{8462ED8C-A783-349C-8CC3-CBDE397EFAFE}"/>
              </a:ext>
            </a:extLst>
          </p:cNvPr>
          <p:cNvSpPr/>
          <p:nvPr/>
        </p:nvSpPr>
        <p:spPr>
          <a:xfrm>
            <a:off x="5853684" y="5216109"/>
            <a:ext cx="484632" cy="457200"/>
          </a:xfrm>
          <a:prstGeom prst="downArrow">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43B362A-7AF9-5B31-35F0-1F580C5FF4A6}"/>
              </a:ext>
            </a:extLst>
          </p:cNvPr>
          <p:cNvSpPr/>
          <p:nvPr/>
        </p:nvSpPr>
        <p:spPr>
          <a:xfrm>
            <a:off x="1066800" y="5709228"/>
            <a:ext cx="10058400" cy="548640"/>
          </a:xfrm>
          <a:prstGeom prst="rect">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 Adjustment Request (BAR)</a:t>
            </a:r>
          </a:p>
          <a:p>
            <a:pPr algn="ctr"/>
            <a:r>
              <a:rPr lang="en-US" dirty="0">
                <a:solidFill>
                  <a:sysClr val="windowText" lastClr="000000"/>
                </a:solidFill>
              </a:rPr>
              <a:t>Once grant agreements are fully executed, district/charter will enter a BAR in OBMS.</a:t>
            </a:r>
          </a:p>
        </p:txBody>
      </p:sp>
    </p:spTree>
    <p:extLst>
      <p:ext uri="{BB962C8B-B14F-4D97-AF65-F5344CB8AC3E}">
        <p14:creationId xmlns:p14="http://schemas.microsoft.com/office/powerpoint/2010/main" val="2914619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E627D0DD-DF37-5B45-B4C3-6F67AEC814E7}"/>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A1EA645F-739D-52A9-7831-2B973E25FA8C}"/>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27107 – GOB Library</a:t>
            </a:r>
            <a:endParaRPr sz="3600" b="1" dirty="0"/>
          </a:p>
        </p:txBody>
      </p:sp>
      <p:sp>
        <p:nvSpPr>
          <p:cNvPr id="217" name="Google Shape;217;p4">
            <a:extLst>
              <a:ext uri="{FF2B5EF4-FFF2-40B4-BE49-F238E27FC236}">
                <a16:creationId xmlns:a16="http://schemas.microsoft.com/office/drawing/2014/main" id="{215CE26B-2085-FE02-A202-F10C78CBDEC2}"/>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15</a:t>
            </a:fld>
            <a:endParaRPr dirty="0"/>
          </a:p>
        </p:txBody>
      </p:sp>
      <p:sp>
        <p:nvSpPr>
          <p:cNvPr id="2" name="Rectangle 1">
            <a:extLst>
              <a:ext uri="{FF2B5EF4-FFF2-40B4-BE49-F238E27FC236}">
                <a16:creationId xmlns:a16="http://schemas.microsoft.com/office/drawing/2014/main" id="{FD9ABEA6-EA9B-FC2F-1BC2-1431845A544E}"/>
              </a:ext>
            </a:extLst>
          </p:cNvPr>
          <p:cNvSpPr/>
          <p:nvPr/>
        </p:nvSpPr>
        <p:spPr>
          <a:xfrm>
            <a:off x="1066800" y="1853808"/>
            <a:ext cx="10058400" cy="731520"/>
          </a:xfrm>
          <a:prstGeom prst="rect">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to Obligate Funds (RTOF)</a:t>
            </a:r>
          </a:p>
          <a:p>
            <a:pPr algn="ctr"/>
            <a:r>
              <a:rPr lang="en-US" dirty="0">
                <a:solidFill>
                  <a:sysClr val="windowText" lastClr="000000"/>
                </a:solidFill>
              </a:rPr>
              <a:t>An RTOF is submitted in OBMS. Upload quote(s) by vendor(s).</a:t>
            </a:r>
          </a:p>
          <a:p>
            <a:pPr algn="ctr"/>
            <a:r>
              <a:rPr lang="en-US" b="1" dirty="0">
                <a:solidFill>
                  <a:sysClr val="windowText" lastClr="000000"/>
                </a:solidFill>
              </a:rPr>
              <a:t>*Note: only 2 RTOFs will be accepted during the award period.</a:t>
            </a:r>
          </a:p>
        </p:txBody>
      </p:sp>
      <p:sp>
        <p:nvSpPr>
          <p:cNvPr id="4" name="Arrow: Down 3">
            <a:extLst>
              <a:ext uri="{FF2B5EF4-FFF2-40B4-BE49-F238E27FC236}">
                <a16:creationId xmlns:a16="http://schemas.microsoft.com/office/drawing/2014/main" id="{6B3C088D-66B9-B91E-9329-8DFF270DD447}"/>
              </a:ext>
            </a:extLst>
          </p:cNvPr>
          <p:cNvSpPr/>
          <p:nvPr/>
        </p:nvSpPr>
        <p:spPr>
          <a:xfrm>
            <a:off x="5853684" y="2625648"/>
            <a:ext cx="484632" cy="457200"/>
          </a:xfrm>
          <a:prstGeom prst="downArrow">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77F1D744-ACA0-F916-35DD-6A6A76BBC4F1}"/>
              </a:ext>
            </a:extLst>
          </p:cNvPr>
          <p:cNvSpPr/>
          <p:nvPr/>
        </p:nvSpPr>
        <p:spPr>
          <a:xfrm>
            <a:off x="1066800" y="3124943"/>
            <a:ext cx="10058400" cy="548640"/>
          </a:xfrm>
          <a:prstGeom prst="rect">
            <a:avLst/>
          </a:prstGeom>
          <a:solidFill>
            <a:schemeClr val="accent1">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for Reimbursement (RfR)</a:t>
            </a:r>
          </a:p>
          <a:p>
            <a:pPr algn="ctr"/>
            <a:r>
              <a:rPr lang="en-US" dirty="0">
                <a:solidFill>
                  <a:sysClr val="windowText" lastClr="000000"/>
                </a:solidFill>
              </a:rPr>
              <a:t>RfR submitted in OBMS.</a:t>
            </a:r>
          </a:p>
        </p:txBody>
      </p:sp>
    </p:spTree>
    <p:extLst>
      <p:ext uri="{BB962C8B-B14F-4D97-AF65-F5344CB8AC3E}">
        <p14:creationId xmlns:p14="http://schemas.microsoft.com/office/powerpoint/2010/main" val="3286325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8F5084CA-421C-FD7B-CEBA-D7A05A92F9B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84BF4EC2-960D-8B2D-D205-7C1FF72C270F}"/>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27107 – GOB Library</a:t>
            </a:r>
            <a:endParaRPr sz="3600" b="1" dirty="0"/>
          </a:p>
        </p:txBody>
      </p:sp>
      <p:sp>
        <p:nvSpPr>
          <p:cNvPr id="216" name="Google Shape;216;p4">
            <a:extLst>
              <a:ext uri="{FF2B5EF4-FFF2-40B4-BE49-F238E27FC236}">
                <a16:creationId xmlns:a16="http://schemas.microsoft.com/office/drawing/2014/main" id="{1965DBBC-6AFC-5C8A-1E31-30164C4780D4}"/>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lgn="ctr">
              <a:buNone/>
            </a:pPr>
            <a:r>
              <a:rPr lang="en-US" u="sng" dirty="0"/>
              <a:t>RfR Structure</a:t>
            </a:r>
          </a:p>
          <a:p>
            <a:pPr indent="-457200">
              <a:buAutoNum type="arabicPeriod"/>
            </a:pPr>
            <a:r>
              <a:rPr lang="en-US" dirty="0"/>
              <a:t>Complete the RfR form – be sure to indicate if any remaining amount is going to revert so the project can be closed out.</a:t>
            </a:r>
          </a:p>
          <a:p>
            <a:pPr indent="-457200">
              <a:buAutoNum type="arabicPeriod"/>
            </a:pPr>
            <a:r>
              <a:rPr lang="en-US" dirty="0"/>
              <a:t>Expenditure report – claim period date must match the claim period date in OBMS. Year to date report must match the RfR amount.</a:t>
            </a:r>
          </a:p>
          <a:p>
            <a:pPr indent="-457200">
              <a:buAutoNum type="arabicPeriod"/>
            </a:pPr>
            <a:r>
              <a:rPr lang="en-US" dirty="0"/>
              <a:t>Invoices – expenditures must be allowable and in the same fiscal year. Expenditures must occur after the funds are allocated.</a:t>
            </a:r>
          </a:p>
          <a:p>
            <a:pPr indent="-457200">
              <a:buAutoNum type="arabicPeriod"/>
            </a:pPr>
            <a:r>
              <a:rPr lang="en-US" dirty="0"/>
              <a:t>Proof of payment – copies of checks or bank statements only. </a:t>
            </a:r>
            <a:r>
              <a:rPr lang="en-US" dirty="0">
                <a:solidFill>
                  <a:srgbClr val="FF0000"/>
                </a:solidFill>
              </a:rPr>
              <a:t>No vouchers will be accepted.</a:t>
            </a:r>
            <a:endParaRPr dirty="0">
              <a:solidFill>
                <a:srgbClr val="FF0000"/>
              </a:solidFill>
            </a:endParaRPr>
          </a:p>
        </p:txBody>
      </p:sp>
      <p:sp>
        <p:nvSpPr>
          <p:cNvPr id="217" name="Google Shape;217;p4">
            <a:extLst>
              <a:ext uri="{FF2B5EF4-FFF2-40B4-BE49-F238E27FC236}">
                <a16:creationId xmlns:a16="http://schemas.microsoft.com/office/drawing/2014/main" id="{761FD1C2-2ADA-D258-FBF4-19DD8F64E236}"/>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16</a:t>
            </a:fld>
            <a:endParaRPr dirty="0"/>
          </a:p>
        </p:txBody>
      </p:sp>
    </p:spTree>
    <p:extLst>
      <p:ext uri="{BB962C8B-B14F-4D97-AF65-F5344CB8AC3E}">
        <p14:creationId xmlns:p14="http://schemas.microsoft.com/office/powerpoint/2010/main" val="1419623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9C5C3B55-904E-A8DB-1161-EB957742EF10}"/>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9BADBEDF-8A3A-3815-AF3E-A6976B398791}"/>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27118 – House Bill 2 Allocations</a:t>
            </a:r>
            <a:endParaRPr sz="3600" b="1" dirty="0"/>
          </a:p>
        </p:txBody>
      </p:sp>
      <p:sp>
        <p:nvSpPr>
          <p:cNvPr id="217" name="Google Shape;217;p4">
            <a:extLst>
              <a:ext uri="{FF2B5EF4-FFF2-40B4-BE49-F238E27FC236}">
                <a16:creationId xmlns:a16="http://schemas.microsoft.com/office/drawing/2014/main" id="{92AF09DF-20B7-3791-1F98-71F706B6F51B}"/>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17</a:t>
            </a:fld>
            <a:endParaRPr dirty="0"/>
          </a:p>
        </p:txBody>
      </p:sp>
      <p:sp>
        <p:nvSpPr>
          <p:cNvPr id="2" name="Oval 1">
            <a:extLst>
              <a:ext uri="{FF2B5EF4-FFF2-40B4-BE49-F238E27FC236}">
                <a16:creationId xmlns:a16="http://schemas.microsoft.com/office/drawing/2014/main" id="{47350565-7665-F04C-5CA4-CF197A4A7BEB}"/>
              </a:ext>
            </a:extLst>
          </p:cNvPr>
          <p:cNvSpPr/>
          <p:nvPr/>
        </p:nvSpPr>
        <p:spPr>
          <a:xfrm>
            <a:off x="3810000" y="1557589"/>
            <a:ext cx="4572000" cy="914400"/>
          </a:xfrm>
          <a:prstGeom prst="ellipse">
            <a:avLst/>
          </a:prstGeom>
          <a:solidFill>
            <a:srgbClr val="F9E6A3"/>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27118</a:t>
            </a:r>
          </a:p>
          <a:p>
            <a:pPr algn="ctr"/>
            <a:r>
              <a:rPr lang="en-US" dirty="0">
                <a:solidFill>
                  <a:sysClr val="windowText" lastClr="000000"/>
                </a:solidFill>
              </a:rPr>
              <a:t>House Bill 2 Allocations</a:t>
            </a:r>
          </a:p>
        </p:txBody>
      </p:sp>
      <p:sp>
        <p:nvSpPr>
          <p:cNvPr id="4" name="Arrow: Down 3">
            <a:extLst>
              <a:ext uri="{FF2B5EF4-FFF2-40B4-BE49-F238E27FC236}">
                <a16:creationId xmlns:a16="http://schemas.microsoft.com/office/drawing/2014/main" id="{3354F7D7-475F-2260-7878-B67FD02E70A4}"/>
              </a:ext>
            </a:extLst>
          </p:cNvPr>
          <p:cNvSpPr/>
          <p:nvPr/>
        </p:nvSpPr>
        <p:spPr>
          <a:xfrm>
            <a:off x="5853684" y="2512590"/>
            <a:ext cx="484632" cy="457200"/>
          </a:xfrm>
          <a:prstGeom prst="downArrow">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19FCB372-B129-1EB6-D958-B8A3E8EB3013}"/>
              </a:ext>
            </a:extLst>
          </p:cNvPr>
          <p:cNvSpPr/>
          <p:nvPr/>
        </p:nvSpPr>
        <p:spPr>
          <a:xfrm>
            <a:off x="5853684" y="3771877"/>
            <a:ext cx="484632" cy="457200"/>
          </a:xfrm>
          <a:prstGeom prst="downArrow">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E7D9880-04AB-E40B-D42A-54C8C928586D}"/>
              </a:ext>
            </a:extLst>
          </p:cNvPr>
          <p:cNvSpPr/>
          <p:nvPr/>
        </p:nvSpPr>
        <p:spPr>
          <a:xfrm>
            <a:off x="1066800" y="3008503"/>
            <a:ext cx="10058400" cy="731520"/>
          </a:xfrm>
          <a:prstGeom prst="rect">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Certification Form Issued</a:t>
            </a:r>
          </a:p>
          <a:p>
            <a:pPr algn="ctr"/>
            <a:r>
              <a:rPr lang="en-US" dirty="0">
                <a:solidFill>
                  <a:sysClr val="windowText" lastClr="000000"/>
                </a:solidFill>
              </a:rPr>
              <a:t>Once funds are budgeted into the state accounting system (SHARE), Capital Outlay Bureau sends certification form to district/charter.</a:t>
            </a:r>
          </a:p>
        </p:txBody>
      </p:sp>
      <p:sp>
        <p:nvSpPr>
          <p:cNvPr id="8" name="Arrow: Down 7">
            <a:extLst>
              <a:ext uri="{FF2B5EF4-FFF2-40B4-BE49-F238E27FC236}">
                <a16:creationId xmlns:a16="http://schemas.microsoft.com/office/drawing/2014/main" id="{3340BE5A-852B-9F45-B74A-94F26B42A101}"/>
              </a:ext>
            </a:extLst>
          </p:cNvPr>
          <p:cNvSpPr/>
          <p:nvPr/>
        </p:nvSpPr>
        <p:spPr>
          <a:xfrm>
            <a:off x="5853684" y="4844924"/>
            <a:ext cx="484632" cy="457200"/>
          </a:xfrm>
          <a:prstGeom prst="downArrow">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E6CF883B-7D8A-1CE5-AC01-064AEEF392A0}"/>
              </a:ext>
            </a:extLst>
          </p:cNvPr>
          <p:cNvSpPr/>
          <p:nvPr/>
        </p:nvSpPr>
        <p:spPr>
          <a:xfrm>
            <a:off x="1066800" y="4260678"/>
            <a:ext cx="10058400" cy="548640"/>
          </a:xfrm>
          <a:prstGeom prst="rect">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 Adjustment Request (BAR)</a:t>
            </a:r>
          </a:p>
          <a:p>
            <a:pPr algn="ctr"/>
            <a:r>
              <a:rPr lang="en-US" dirty="0">
                <a:solidFill>
                  <a:sysClr val="windowText" lastClr="000000"/>
                </a:solidFill>
              </a:rPr>
              <a:t>Once certification form is fully executed, district/charter will enter a BAR in OBMS.</a:t>
            </a:r>
          </a:p>
        </p:txBody>
      </p:sp>
      <p:sp>
        <p:nvSpPr>
          <p:cNvPr id="3" name="Rectangle 2">
            <a:extLst>
              <a:ext uri="{FF2B5EF4-FFF2-40B4-BE49-F238E27FC236}">
                <a16:creationId xmlns:a16="http://schemas.microsoft.com/office/drawing/2014/main" id="{97A0462B-9232-EB06-2249-A6BFF5F3C5E3}"/>
              </a:ext>
            </a:extLst>
          </p:cNvPr>
          <p:cNvSpPr/>
          <p:nvPr/>
        </p:nvSpPr>
        <p:spPr>
          <a:xfrm>
            <a:off x="1066800" y="5339398"/>
            <a:ext cx="10058400" cy="548640"/>
          </a:xfrm>
          <a:prstGeom prst="rect">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to Obligate Funds (RTOF)</a:t>
            </a:r>
          </a:p>
          <a:p>
            <a:pPr algn="ctr"/>
            <a:r>
              <a:rPr lang="en-US" dirty="0">
                <a:solidFill>
                  <a:sysClr val="windowText" lastClr="000000"/>
                </a:solidFill>
              </a:rPr>
              <a:t>An RTOF is submitted in OBMS. Upload quote(s) by vendor(s).</a:t>
            </a:r>
          </a:p>
        </p:txBody>
      </p:sp>
    </p:spTree>
    <p:extLst>
      <p:ext uri="{BB962C8B-B14F-4D97-AF65-F5344CB8AC3E}">
        <p14:creationId xmlns:p14="http://schemas.microsoft.com/office/powerpoint/2010/main" val="3791263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F83FF4F-227E-2757-0FE4-0860DFBD015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2272F2BF-B5C8-8849-C9AA-C6E5FB15AFE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27118 – House Bill 2 Allocations</a:t>
            </a:r>
            <a:endParaRPr sz="3600" b="1" dirty="0"/>
          </a:p>
        </p:txBody>
      </p:sp>
      <p:sp>
        <p:nvSpPr>
          <p:cNvPr id="217" name="Google Shape;217;p4">
            <a:extLst>
              <a:ext uri="{FF2B5EF4-FFF2-40B4-BE49-F238E27FC236}">
                <a16:creationId xmlns:a16="http://schemas.microsoft.com/office/drawing/2014/main" id="{CAB59A40-D0D2-39E8-EDA4-0C39966A623C}"/>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18</a:t>
            </a:fld>
            <a:endParaRPr dirty="0"/>
          </a:p>
        </p:txBody>
      </p:sp>
      <p:sp>
        <p:nvSpPr>
          <p:cNvPr id="6" name="Rectangle 5">
            <a:extLst>
              <a:ext uri="{FF2B5EF4-FFF2-40B4-BE49-F238E27FC236}">
                <a16:creationId xmlns:a16="http://schemas.microsoft.com/office/drawing/2014/main" id="{8BFABA84-000B-5F6B-7A5F-3742CE9BB631}"/>
              </a:ext>
            </a:extLst>
          </p:cNvPr>
          <p:cNvSpPr/>
          <p:nvPr/>
        </p:nvSpPr>
        <p:spPr>
          <a:xfrm>
            <a:off x="1066800" y="1794092"/>
            <a:ext cx="10058400" cy="548640"/>
          </a:xfrm>
          <a:prstGeom prst="rect">
            <a:avLst/>
          </a:prstGeom>
          <a:solidFill>
            <a:schemeClr val="accent3">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for Reimbursement (RfR)</a:t>
            </a:r>
          </a:p>
          <a:p>
            <a:pPr algn="ctr"/>
            <a:r>
              <a:rPr lang="en-US" dirty="0">
                <a:solidFill>
                  <a:sysClr val="windowText" lastClr="000000"/>
                </a:solidFill>
              </a:rPr>
              <a:t>RfR submitted in OBMS.</a:t>
            </a:r>
          </a:p>
        </p:txBody>
      </p:sp>
    </p:spTree>
    <p:extLst>
      <p:ext uri="{BB962C8B-B14F-4D97-AF65-F5344CB8AC3E}">
        <p14:creationId xmlns:p14="http://schemas.microsoft.com/office/powerpoint/2010/main" val="2179118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4B0B6527-F0D9-1435-1ECB-87CAA0BCC5E1}"/>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E68099AB-C2E8-F4C8-B55B-6A40CE5A1C7C}"/>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27118 – House Bill 2 Allocations</a:t>
            </a:r>
            <a:endParaRPr sz="3600" b="1" dirty="0"/>
          </a:p>
        </p:txBody>
      </p:sp>
      <p:sp>
        <p:nvSpPr>
          <p:cNvPr id="216" name="Google Shape;216;p4">
            <a:extLst>
              <a:ext uri="{FF2B5EF4-FFF2-40B4-BE49-F238E27FC236}">
                <a16:creationId xmlns:a16="http://schemas.microsoft.com/office/drawing/2014/main" id="{D9B1882C-6DD1-9258-4573-8FCE77C2283A}"/>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lgn="ctr">
              <a:buNone/>
            </a:pPr>
            <a:r>
              <a:rPr lang="en-US" u="sng" dirty="0"/>
              <a:t>RfR Structure</a:t>
            </a:r>
          </a:p>
          <a:p>
            <a:pPr indent="-457200">
              <a:buAutoNum type="arabicPeriod"/>
            </a:pPr>
            <a:r>
              <a:rPr lang="en-US" dirty="0"/>
              <a:t>Complete the RfR form – be sure to indicate if any remaining amount is going to revert so the project can be closed out.</a:t>
            </a:r>
          </a:p>
          <a:p>
            <a:pPr indent="-457200">
              <a:buAutoNum type="arabicPeriod"/>
            </a:pPr>
            <a:r>
              <a:rPr lang="en-US" dirty="0"/>
              <a:t>Expenditure report – claim period date must match the claim period date in OBMS. Year to date report must match the RfR amount.</a:t>
            </a:r>
          </a:p>
          <a:p>
            <a:pPr indent="-457200">
              <a:buAutoNum type="arabicPeriod"/>
            </a:pPr>
            <a:r>
              <a:rPr lang="en-US" dirty="0"/>
              <a:t>Invoices – expenditures must be allowable and in the same fiscal year. Expenditures must occur after the funds are allocated.</a:t>
            </a:r>
          </a:p>
          <a:p>
            <a:pPr indent="-457200">
              <a:buAutoNum type="arabicPeriod"/>
            </a:pPr>
            <a:r>
              <a:rPr lang="en-US" dirty="0"/>
              <a:t>Proof of payment – copies of checks or bank statements only. </a:t>
            </a:r>
            <a:r>
              <a:rPr lang="en-US" dirty="0">
                <a:solidFill>
                  <a:srgbClr val="FF0000"/>
                </a:solidFill>
              </a:rPr>
              <a:t>No vouchers will be accepted.</a:t>
            </a:r>
            <a:endParaRPr dirty="0">
              <a:solidFill>
                <a:srgbClr val="FF0000"/>
              </a:solidFill>
            </a:endParaRPr>
          </a:p>
        </p:txBody>
      </p:sp>
      <p:sp>
        <p:nvSpPr>
          <p:cNvPr id="217" name="Google Shape;217;p4">
            <a:extLst>
              <a:ext uri="{FF2B5EF4-FFF2-40B4-BE49-F238E27FC236}">
                <a16:creationId xmlns:a16="http://schemas.microsoft.com/office/drawing/2014/main" id="{20746D7A-9CB2-DEF3-3E80-BCCC7518A606}"/>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19</a:t>
            </a:fld>
            <a:endParaRPr dirty="0"/>
          </a:p>
        </p:txBody>
      </p:sp>
    </p:spTree>
    <p:extLst>
      <p:ext uri="{BB962C8B-B14F-4D97-AF65-F5344CB8AC3E}">
        <p14:creationId xmlns:p14="http://schemas.microsoft.com/office/powerpoint/2010/main" val="172901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15be0ce96e7_1_100"/>
          <p:cNvSpPr txBox="1">
            <a:spLocks noGrp="1"/>
          </p:cNvSpPr>
          <p:nvPr>
            <p:ph type="title"/>
          </p:nvPr>
        </p:nvSpPr>
        <p:spPr>
          <a:xfrm>
            <a:off x="132734" y="255125"/>
            <a:ext cx="11931447"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5400"/>
              <a:buFont typeface="Calibri"/>
              <a:buNone/>
            </a:pPr>
            <a:r>
              <a:rPr lang="en-US" sz="3600" b="1" dirty="0"/>
              <a:t>Agenda</a:t>
            </a:r>
            <a:endParaRPr sz="3600" b="1" dirty="0"/>
          </a:p>
        </p:txBody>
      </p:sp>
      <p:sp>
        <p:nvSpPr>
          <p:cNvPr id="112" name="Google Shape;112;g15be0ce96e7_1_100"/>
          <p:cNvSpPr txBox="1">
            <a:spLocks noGrp="1"/>
          </p:cNvSpPr>
          <p:nvPr>
            <p:ph type="body" idx="1"/>
          </p:nvPr>
        </p:nvSpPr>
        <p:spPr>
          <a:xfrm>
            <a:off x="287350" y="1924334"/>
            <a:ext cx="5346534" cy="4314691"/>
          </a:xfrm>
          <a:prstGeom prst="rect">
            <a:avLst/>
          </a:prstGeom>
          <a:noFill/>
          <a:ln>
            <a:noFill/>
          </a:ln>
        </p:spPr>
        <p:txBody>
          <a:bodyPr spcFirstLastPara="1" wrap="square" lIns="91425" tIns="45700" rIns="91425" bIns="45700" anchor="ctr" anchorCtr="0">
            <a:noAutofit/>
          </a:bodyPr>
          <a:lstStyle/>
          <a:p>
            <a:pPr indent="-457200">
              <a:lnSpc>
                <a:spcPct val="150000"/>
              </a:lnSpc>
              <a:spcBef>
                <a:spcPts val="0"/>
              </a:spcBef>
              <a:buClr>
                <a:schemeClr val="dk2"/>
              </a:buClr>
              <a:buSzPts val="1100"/>
            </a:pPr>
            <a:r>
              <a:rPr lang="en-US" dirty="0">
                <a:solidFill>
                  <a:srgbClr val="434343"/>
                </a:solidFill>
              </a:rPr>
              <a:t>2025 Legislative Session</a:t>
            </a:r>
          </a:p>
          <a:p>
            <a:pPr indent="-457200">
              <a:lnSpc>
                <a:spcPct val="150000"/>
              </a:lnSpc>
              <a:spcBef>
                <a:spcPts val="0"/>
              </a:spcBef>
              <a:buClr>
                <a:schemeClr val="dk2"/>
              </a:buClr>
              <a:buSzPts val="1100"/>
            </a:pPr>
            <a:r>
              <a:rPr lang="en-US" dirty="0">
                <a:solidFill>
                  <a:srgbClr val="434343"/>
                </a:solidFill>
              </a:rPr>
              <a:t>Important Reminders &amp; Deadlines</a:t>
            </a:r>
          </a:p>
          <a:p>
            <a:pPr indent="-457200">
              <a:lnSpc>
                <a:spcPct val="150000"/>
              </a:lnSpc>
              <a:spcBef>
                <a:spcPts val="0"/>
              </a:spcBef>
              <a:buClr>
                <a:schemeClr val="dk2"/>
              </a:buClr>
              <a:buSzPts val="1100"/>
            </a:pPr>
            <a:r>
              <a:rPr lang="en-US" dirty="0">
                <a:solidFill>
                  <a:srgbClr val="434343"/>
                </a:solidFill>
              </a:rPr>
              <a:t>Election Reminders</a:t>
            </a:r>
          </a:p>
          <a:p>
            <a:pPr indent="-457200">
              <a:lnSpc>
                <a:spcPct val="150000"/>
              </a:lnSpc>
              <a:spcBef>
                <a:spcPts val="0"/>
              </a:spcBef>
              <a:buClr>
                <a:schemeClr val="dk2"/>
              </a:buClr>
              <a:buSzPts val="1100"/>
            </a:pPr>
            <a:r>
              <a:rPr lang="en-US" dirty="0">
                <a:solidFill>
                  <a:srgbClr val="434343"/>
                </a:solidFill>
              </a:rPr>
              <a:t>Capital Outlay Process</a:t>
            </a:r>
          </a:p>
          <a:p>
            <a:pPr indent="-457200">
              <a:lnSpc>
                <a:spcPct val="150000"/>
              </a:lnSpc>
              <a:spcBef>
                <a:spcPts val="0"/>
              </a:spcBef>
              <a:buClr>
                <a:schemeClr val="dk2"/>
              </a:buClr>
              <a:buSzPts val="1100"/>
            </a:pPr>
            <a:r>
              <a:rPr lang="en-US" dirty="0">
                <a:solidFill>
                  <a:srgbClr val="434343"/>
                </a:solidFill>
              </a:rPr>
              <a:t>Budgeting Capital Outlay Funds</a:t>
            </a:r>
          </a:p>
          <a:p>
            <a:pPr indent="-457200">
              <a:lnSpc>
                <a:spcPct val="150000"/>
              </a:lnSpc>
              <a:spcBef>
                <a:spcPts val="0"/>
              </a:spcBef>
              <a:buClr>
                <a:schemeClr val="dk2"/>
              </a:buClr>
              <a:buSzPts val="1100"/>
            </a:pPr>
            <a:r>
              <a:rPr lang="en-US" dirty="0">
                <a:solidFill>
                  <a:srgbClr val="434343"/>
                </a:solidFill>
              </a:rPr>
              <a:t>27107 GOB Library Eligible Expenditures</a:t>
            </a:r>
          </a:p>
          <a:p>
            <a:pPr indent="-457200">
              <a:lnSpc>
                <a:spcPct val="150000"/>
              </a:lnSpc>
              <a:spcBef>
                <a:spcPts val="0"/>
              </a:spcBef>
              <a:buClr>
                <a:schemeClr val="dk2"/>
              </a:buClr>
              <a:buSzPts val="1100"/>
            </a:pPr>
            <a:r>
              <a:rPr lang="en-US" dirty="0">
                <a:solidFill>
                  <a:srgbClr val="434343"/>
                </a:solidFill>
              </a:rPr>
              <a:t>Capital Outlay Bureau Goals</a:t>
            </a:r>
          </a:p>
          <a:p>
            <a:pPr indent="-457200">
              <a:lnSpc>
                <a:spcPct val="150000"/>
              </a:lnSpc>
              <a:spcBef>
                <a:spcPts val="0"/>
              </a:spcBef>
              <a:buClr>
                <a:schemeClr val="dk2"/>
              </a:buClr>
              <a:buSzPts val="1100"/>
            </a:pPr>
            <a:r>
              <a:rPr lang="en-US" dirty="0">
                <a:solidFill>
                  <a:srgbClr val="434343"/>
                </a:solidFill>
              </a:rPr>
              <a:t>Miscellaneous Items</a:t>
            </a:r>
            <a:endParaRPr dirty="0">
              <a:solidFill>
                <a:srgbClr val="434343"/>
              </a:solidFill>
            </a:endParaRPr>
          </a:p>
        </p:txBody>
      </p:sp>
      <p:sp>
        <p:nvSpPr>
          <p:cNvPr id="113" name="Google Shape;113;g15be0ce96e7_1_100"/>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a:t>
            </a:fld>
            <a:endParaRPr dirty="0"/>
          </a:p>
        </p:txBody>
      </p:sp>
      <p:pic>
        <p:nvPicPr>
          <p:cNvPr id="2" name="Picture 4" descr="Lawmakers lay out priorities as legislative session kicks off">
            <a:extLst>
              <a:ext uri="{FF2B5EF4-FFF2-40B4-BE49-F238E27FC236}">
                <a16:creationId xmlns:a16="http://schemas.microsoft.com/office/drawing/2014/main" id="{AC882744-64DE-17AE-ABA4-80E9035DB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7461" y="1802999"/>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C3F72662-7A94-AB26-AD6D-C8CE705255C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164A2F81-70E1-ED66-9DBE-C574E87A572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27413 – Infrastructure for Alternatively Fueled Buses</a:t>
            </a:r>
            <a:endParaRPr sz="3600" b="1" dirty="0"/>
          </a:p>
        </p:txBody>
      </p:sp>
      <p:sp>
        <p:nvSpPr>
          <p:cNvPr id="217" name="Google Shape;217;p4">
            <a:extLst>
              <a:ext uri="{FF2B5EF4-FFF2-40B4-BE49-F238E27FC236}">
                <a16:creationId xmlns:a16="http://schemas.microsoft.com/office/drawing/2014/main" id="{C84FC297-4BC9-E1BC-0E18-1D5E706F3D6D}"/>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20</a:t>
            </a:fld>
            <a:endParaRPr dirty="0"/>
          </a:p>
        </p:txBody>
      </p:sp>
      <p:sp>
        <p:nvSpPr>
          <p:cNvPr id="2" name="Oval 1">
            <a:extLst>
              <a:ext uri="{FF2B5EF4-FFF2-40B4-BE49-F238E27FC236}">
                <a16:creationId xmlns:a16="http://schemas.microsoft.com/office/drawing/2014/main" id="{FBD8A5E6-3002-F1B0-924D-F4BF5011AA09}"/>
              </a:ext>
            </a:extLst>
          </p:cNvPr>
          <p:cNvSpPr/>
          <p:nvPr/>
        </p:nvSpPr>
        <p:spPr>
          <a:xfrm>
            <a:off x="3810000" y="1557589"/>
            <a:ext cx="4572000" cy="914400"/>
          </a:xfrm>
          <a:prstGeom prst="ellipse">
            <a:avLst/>
          </a:prstGeom>
          <a:solidFill>
            <a:srgbClr val="E7BCA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27413</a:t>
            </a:r>
          </a:p>
          <a:p>
            <a:pPr algn="ctr"/>
            <a:r>
              <a:rPr lang="en-US" dirty="0">
                <a:solidFill>
                  <a:sysClr val="windowText" lastClr="000000"/>
                </a:solidFill>
              </a:rPr>
              <a:t>Infrastructure for Alternatively Fueled Buses</a:t>
            </a:r>
          </a:p>
        </p:txBody>
      </p:sp>
      <p:sp>
        <p:nvSpPr>
          <p:cNvPr id="4" name="Arrow: Down 3">
            <a:extLst>
              <a:ext uri="{FF2B5EF4-FFF2-40B4-BE49-F238E27FC236}">
                <a16:creationId xmlns:a16="http://schemas.microsoft.com/office/drawing/2014/main" id="{F4181AC9-4451-3A3C-813A-E0C695823BA7}"/>
              </a:ext>
            </a:extLst>
          </p:cNvPr>
          <p:cNvSpPr/>
          <p:nvPr/>
        </p:nvSpPr>
        <p:spPr>
          <a:xfrm>
            <a:off x="5853684" y="2512590"/>
            <a:ext cx="484632" cy="457200"/>
          </a:xfrm>
          <a:prstGeom prst="downArrow">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Down 5">
            <a:extLst>
              <a:ext uri="{FF2B5EF4-FFF2-40B4-BE49-F238E27FC236}">
                <a16:creationId xmlns:a16="http://schemas.microsoft.com/office/drawing/2014/main" id="{B7F2D6E9-AEE7-CCFE-D335-7CC19C83DC63}"/>
              </a:ext>
            </a:extLst>
          </p:cNvPr>
          <p:cNvSpPr/>
          <p:nvPr/>
        </p:nvSpPr>
        <p:spPr>
          <a:xfrm>
            <a:off x="5853684" y="3780926"/>
            <a:ext cx="484632" cy="457200"/>
          </a:xfrm>
          <a:prstGeom prst="downArrow">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8E91E23-5E31-9FD9-AE14-D0E83A1A041C}"/>
              </a:ext>
            </a:extLst>
          </p:cNvPr>
          <p:cNvSpPr/>
          <p:nvPr/>
        </p:nvSpPr>
        <p:spPr>
          <a:xfrm>
            <a:off x="1066800" y="3008498"/>
            <a:ext cx="10058400" cy="731520"/>
          </a:xfrm>
          <a:prstGeom prst="rect">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Application Process</a:t>
            </a:r>
          </a:p>
          <a:p>
            <a:pPr algn="ctr"/>
            <a:r>
              <a:rPr lang="en-US" dirty="0">
                <a:solidFill>
                  <a:sysClr val="windowText" lastClr="000000"/>
                </a:solidFill>
              </a:rPr>
              <a:t>Capital Outlay Bureau sends out infrastructure application to all eligible districts/charters to apply for funding by deadline. Applications will be reviewed and awarded based on necessity.</a:t>
            </a:r>
          </a:p>
        </p:txBody>
      </p:sp>
      <p:sp>
        <p:nvSpPr>
          <p:cNvPr id="8" name="Arrow: Down 7">
            <a:extLst>
              <a:ext uri="{FF2B5EF4-FFF2-40B4-BE49-F238E27FC236}">
                <a16:creationId xmlns:a16="http://schemas.microsoft.com/office/drawing/2014/main" id="{ECA0066B-1A8C-6EB8-9F71-53800EBD8765}"/>
              </a:ext>
            </a:extLst>
          </p:cNvPr>
          <p:cNvSpPr/>
          <p:nvPr/>
        </p:nvSpPr>
        <p:spPr>
          <a:xfrm>
            <a:off x="5853684" y="5053153"/>
            <a:ext cx="484632" cy="457200"/>
          </a:xfrm>
          <a:prstGeom prst="downArrow">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792AD08-607A-B400-8FD0-E34EA0D24E68}"/>
              </a:ext>
            </a:extLst>
          </p:cNvPr>
          <p:cNvSpPr/>
          <p:nvPr/>
        </p:nvSpPr>
        <p:spPr>
          <a:xfrm>
            <a:off x="1066800" y="4278779"/>
            <a:ext cx="10058400" cy="731520"/>
          </a:xfrm>
          <a:prstGeom prst="rect">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Grant Agreements Issued</a:t>
            </a:r>
          </a:p>
          <a:p>
            <a:pPr algn="ctr"/>
            <a:r>
              <a:rPr lang="en-US" dirty="0">
                <a:solidFill>
                  <a:sysClr val="windowText" lastClr="000000"/>
                </a:solidFill>
              </a:rPr>
              <a:t>Once funds are budgeted into the state accounting system (SHARE), Capital Outlay Bureau sends grant agreements to awarded district/charter.</a:t>
            </a:r>
          </a:p>
        </p:txBody>
      </p:sp>
      <p:sp>
        <p:nvSpPr>
          <p:cNvPr id="3" name="Rectangle 2">
            <a:extLst>
              <a:ext uri="{FF2B5EF4-FFF2-40B4-BE49-F238E27FC236}">
                <a16:creationId xmlns:a16="http://schemas.microsoft.com/office/drawing/2014/main" id="{BF46F8FD-FBD7-7959-25EA-621253CF2E9B}"/>
              </a:ext>
            </a:extLst>
          </p:cNvPr>
          <p:cNvSpPr/>
          <p:nvPr/>
        </p:nvSpPr>
        <p:spPr>
          <a:xfrm>
            <a:off x="1066800" y="5556673"/>
            <a:ext cx="10058400" cy="548640"/>
          </a:xfrm>
          <a:prstGeom prst="rect">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 Adjustment Request (BAR)</a:t>
            </a:r>
          </a:p>
          <a:p>
            <a:pPr algn="ctr"/>
            <a:r>
              <a:rPr lang="en-US" dirty="0">
                <a:solidFill>
                  <a:sysClr val="windowText" lastClr="000000"/>
                </a:solidFill>
              </a:rPr>
              <a:t>Once grant agreements are fully executed, district/charter will enter a BAR in OBMS.</a:t>
            </a:r>
          </a:p>
        </p:txBody>
      </p:sp>
    </p:spTree>
    <p:extLst>
      <p:ext uri="{BB962C8B-B14F-4D97-AF65-F5344CB8AC3E}">
        <p14:creationId xmlns:p14="http://schemas.microsoft.com/office/powerpoint/2010/main" val="978674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29EC22B-7326-13E6-9D81-B613B6161D15}"/>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7F34857A-3FA7-4D74-66CD-97E2869A41E4}"/>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27413 – Infrastructure for Alternatively Fueled Buses</a:t>
            </a:r>
            <a:endParaRPr sz="3600" b="1" dirty="0"/>
          </a:p>
        </p:txBody>
      </p:sp>
      <p:sp>
        <p:nvSpPr>
          <p:cNvPr id="217" name="Google Shape;217;p4">
            <a:extLst>
              <a:ext uri="{FF2B5EF4-FFF2-40B4-BE49-F238E27FC236}">
                <a16:creationId xmlns:a16="http://schemas.microsoft.com/office/drawing/2014/main" id="{191E79FE-3A98-5190-7404-B268B57C2F35}"/>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21</a:t>
            </a:fld>
            <a:endParaRPr dirty="0"/>
          </a:p>
        </p:txBody>
      </p:sp>
      <p:sp>
        <p:nvSpPr>
          <p:cNvPr id="4" name="Arrow: Down 3">
            <a:extLst>
              <a:ext uri="{FF2B5EF4-FFF2-40B4-BE49-F238E27FC236}">
                <a16:creationId xmlns:a16="http://schemas.microsoft.com/office/drawing/2014/main" id="{6588EFE3-63BB-EBBB-8AC6-79CC91387179}"/>
              </a:ext>
            </a:extLst>
          </p:cNvPr>
          <p:cNvSpPr/>
          <p:nvPr/>
        </p:nvSpPr>
        <p:spPr>
          <a:xfrm>
            <a:off x="5853684" y="2435534"/>
            <a:ext cx="484632" cy="457200"/>
          </a:xfrm>
          <a:prstGeom prst="downArrow">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219A1A5-1DF4-3FFB-1D1D-48BCE8B78FA7}"/>
              </a:ext>
            </a:extLst>
          </p:cNvPr>
          <p:cNvSpPr/>
          <p:nvPr/>
        </p:nvSpPr>
        <p:spPr>
          <a:xfrm>
            <a:off x="1066800" y="1839365"/>
            <a:ext cx="10058400" cy="548640"/>
          </a:xfrm>
          <a:prstGeom prst="rect">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to Obligate Funds (RTOF)</a:t>
            </a:r>
          </a:p>
          <a:p>
            <a:pPr algn="ctr"/>
            <a:r>
              <a:rPr lang="en-US" dirty="0">
                <a:solidFill>
                  <a:sysClr val="windowText" lastClr="000000"/>
                </a:solidFill>
              </a:rPr>
              <a:t>An RTOF is submitted in OBMS. Upload quote(s) by vendor(s).</a:t>
            </a:r>
          </a:p>
        </p:txBody>
      </p:sp>
      <p:sp>
        <p:nvSpPr>
          <p:cNvPr id="5" name="Rectangle 4">
            <a:extLst>
              <a:ext uri="{FF2B5EF4-FFF2-40B4-BE49-F238E27FC236}">
                <a16:creationId xmlns:a16="http://schemas.microsoft.com/office/drawing/2014/main" id="{A73A7D30-73BE-1BD4-03E6-0C7902E66694}"/>
              </a:ext>
            </a:extLst>
          </p:cNvPr>
          <p:cNvSpPr/>
          <p:nvPr/>
        </p:nvSpPr>
        <p:spPr>
          <a:xfrm>
            <a:off x="1065291" y="2942374"/>
            <a:ext cx="10058400" cy="548640"/>
          </a:xfrm>
          <a:prstGeom prst="rect">
            <a:avLst/>
          </a:prstGeom>
          <a:solidFill>
            <a:schemeClr val="accent6">
              <a:lumMod val="40000"/>
              <a:lumOff val="6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for Reimbursement (RfR)</a:t>
            </a:r>
          </a:p>
          <a:p>
            <a:pPr algn="ctr"/>
            <a:r>
              <a:rPr lang="en-US" dirty="0">
                <a:solidFill>
                  <a:sysClr val="windowText" lastClr="000000"/>
                </a:solidFill>
              </a:rPr>
              <a:t>RfR submitted in OBMS.</a:t>
            </a:r>
          </a:p>
        </p:txBody>
      </p:sp>
    </p:spTree>
    <p:extLst>
      <p:ext uri="{BB962C8B-B14F-4D97-AF65-F5344CB8AC3E}">
        <p14:creationId xmlns:p14="http://schemas.microsoft.com/office/powerpoint/2010/main" val="18610271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955A3F7-6C16-8245-9426-5C307B4B413B}"/>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B536809-2F49-7AB8-3C96-710F89C55058}"/>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27413 – Infrastructure for Alternatively Fueled Buses</a:t>
            </a:r>
            <a:endParaRPr sz="3600" b="1" dirty="0"/>
          </a:p>
        </p:txBody>
      </p:sp>
      <p:sp>
        <p:nvSpPr>
          <p:cNvPr id="216" name="Google Shape;216;p4">
            <a:extLst>
              <a:ext uri="{FF2B5EF4-FFF2-40B4-BE49-F238E27FC236}">
                <a16:creationId xmlns:a16="http://schemas.microsoft.com/office/drawing/2014/main" id="{0FD0E39B-25B6-EB36-0CC3-F0B9095E3F85}"/>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lgn="ctr">
              <a:buNone/>
            </a:pPr>
            <a:r>
              <a:rPr lang="en-US" u="sng" dirty="0"/>
              <a:t>RfR Structure</a:t>
            </a:r>
          </a:p>
          <a:p>
            <a:pPr indent="-457200">
              <a:buAutoNum type="arabicPeriod"/>
            </a:pPr>
            <a:r>
              <a:rPr lang="en-US" dirty="0"/>
              <a:t>Complete the RfR form – be sure to indicate if any remaining amount is going to revert so the project can be closed out.</a:t>
            </a:r>
          </a:p>
          <a:p>
            <a:pPr indent="-457200">
              <a:buAutoNum type="arabicPeriod"/>
            </a:pPr>
            <a:r>
              <a:rPr lang="en-US" dirty="0"/>
              <a:t>Expenditure report – claim period date must match the claim period date in OBMS. Year to date report must match the RfR amount.</a:t>
            </a:r>
          </a:p>
          <a:p>
            <a:pPr indent="-457200">
              <a:buAutoNum type="arabicPeriod"/>
            </a:pPr>
            <a:r>
              <a:rPr lang="en-US" dirty="0"/>
              <a:t>Invoices – expenditures must be allowable and in the same fiscal year. Expenditures must occur after the funds are allocated.</a:t>
            </a:r>
          </a:p>
          <a:p>
            <a:pPr indent="-457200">
              <a:buAutoNum type="arabicPeriod"/>
            </a:pPr>
            <a:r>
              <a:rPr lang="en-US" dirty="0"/>
              <a:t>Proof of payment – copies of checks or bank statements only. </a:t>
            </a:r>
            <a:r>
              <a:rPr lang="en-US" dirty="0">
                <a:solidFill>
                  <a:srgbClr val="FF0000"/>
                </a:solidFill>
              </a:rPr>
              <a:t>No vouchers will be accepted.</a:t>
            </a:r>
            <a:endParaRPr dirty="0">
              <a:solidFill>
                <a:srgbClr val="FF0000"/>
              </a:solidFill>
            </a:endParaRPr>
          </a:p>
        </p:txBody>
      </p:sp>
      <p:sp>
        <p:nvSpPr>
          <p:cNvPr id="217" name="Google Shape;217;p4">
            <a:extLst>
              <a:ext uri="{FF2B5EF4-FFF2-40B4-BE49-F238E27FC236}">
                <a16:creationId xmlns:a16="http://schemas.microsoft.com/office/drawing/2014/main" id="{FE61314C-3C34-D5DD-84C6-F2827EF78144}"/>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22</a:t>
            </a:fld>
            <a:endParaRPr dirty="0"/>
          </a:p>
        </p:txBody>
      </p:sp>
    </p:spTree>
    <p:extLst>
      <p:ext uri="{BB962C8B-B14F-4D97-AF65-F5344CB8AC3E}">
        <p14:creationId xmlns:p14="http://schemas.microsoft.com/office/powerpoint/2010/main" val="1091250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E3C6DD17-06F6-B516-51DF-5ECDA9E9FA75}"/>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BFBAB5B1-B3CD-727C-0065-F654543CA573}"/>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31400 – Direct Appropriations</a:t>
            </a:r>
            <a:endParaRPr sz="3600" b="1" dirty="0"/>
          </a:p>
        </p:txBody>
      </p:sp>
      <p:sp>
        <p:nvSpPr>
          <p:cNvPr id="217" name="Google Shape;217;p4">
            <a:extLst>
              <a:ext uri="{FF2B5EF4-FFF2-40B4-BE49-F238E27FC236}">
                <a16:creationId xmlns:a16="http://schemas.microsoft.com/office/drawing/2014/main" id="{68238FA0-08C5-588B-916F-6492D86755AC}"/>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23</a:t>
            </a:fld>
            <a:endParaRPr dirty="0"/>
          </a:p>
        </p:txBody>
      </p:sp>
      <p:sp>
        <p:nvSpPr>
          <p:cNvPr id="5" name="Oval 4">
            <a:extLst>
              <a:ext uri="{FF2B5EF4-FFF2-40B4-BE49-F238E27FC236}">
                <a16:creationId xmlns:a16="http://schemas.microsoft.com/office/drawing/2014/main" id="{CD9BD2EF-FC08-6965-12A8-A391450D1DD9}"/>
              </a:ext>
            </a:extLst>
          </p:cNvPr>
          <p:cNvSpPr/>
          <p:nvPr/>
        </p:nvSpPr>
        <p:spPr>
          <a:xfrm>
            <a:off x="3810000" y="1557589"/>
            <a:ext cx="4572000" cy="914400"/>
          </a:xfrm>
          <a:prstGeom prst="ellipse">
            <a:avLst/>
          </a:prstGeom>
          <a:solidFill>
            <a:srgbClr val="C0C1BC"/>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31400</a:t>
            </a:r>
          </a:p>
          <a:p>
            <a:pPr algn="ctr"/>
            <a:r>
              <a:rPr lang="en-US" dirty="0">
                <a:solidFill>
                  <a:sysClr val="windowText" lastClr="000000"/>
                </a:solidFill>
              </a:rPr>
              <a:t>Direct Appropriations</a:t>
            </a:r>
          </a:p>
        </p:txBody>
      </p:sp>
      <p:sp>
        <p:nvSpPr>
          <p:cNvPr id="6" name="Arrow: Down 5">
            <a:extLst>
              <a:ext uri="{FF2B5EF4-FFF2-40B4-BE49-F238E27FC236}">
                <a16:creationId xmlns:a16="http://schemas.microsoft.com/office/drawing/2014/main" id="{FF284BBA-A5CD-1BCD-1E17-9A13227840C6}"/>
              </a:ext>
            </a:extLst>
          </p:cNvPr>
          <p:cNvSpPr/>
          <p:nvPr/>
        </p:nvSpPr>
        <p:spPr>
          <a:xfrm>
            <a:off x="5853684" y="2512590"/>
            <a:ext cx="484632" cy="457200"/>
          </a:xfrm>
          <a:prstGeom prst="downArrow">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B3968DC1-01DF-809E-81A3-2832DAD3A51F}"/>
              </a:ext>
            </a:extLst>
          </p:cNvPr>
          <p:cNvSpPr/>
          <p:nvPr/>
        </p:nvSpPr>
        <p:spPr>
          <a:xfrm>
            <a:off x="1066800" y="3002621"/>
            <a:ext cx="10058400" cy="91440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Executive Order 2013-006</a:t>
            </a:r>
          </a:p>
          <a:p>
            <a:pPr algn="ctr"/>
            <a:r>
              <a:rPr lang="en-US" dirty="0">
                <a:solidFill>
                  <a:sysClr val="windowText" lastClr="000000"/>
                </a:solidFill>
              </a:rPr>
              <a:t>The Executive Order states that a current audit must be submitted by each district/charter. If an unmodified audit is received with material weaknesses and/or significant deficiencies, grantee must have remedied the problem, or state agency must be able to adequately address the problem through a Corrective Action Plan or the district/charter will not qualify for funding.</a:t>
            </a:r>
          </a:p>
        </p:txBody>
      </p:sp>
      <p:sp>
        <p:nvSpPr>
          <p:cNvPr id="8" name="Arrow: Down 7">
            <a:extLst>
              <a:ext uri="{FF2B5EF4-FFF2-40B4-BE49-F238E27FC236}">
                <a16:creationId xmlns:a16="http://schemas.microsoft.com/office/drawing/2014/main" id="{91E93D61-B14C-F954-9604-1C22B2C75F47}"/>
              </a:ext>
            </a:extLst>
          </p:cNvPr>
          <p:cNvSpPr/>
          <p:nvPr/>
        </p:nvSpPr>
        <p:spPr>
          <a:xfrm>
            <a:off x="5853684" y="3952937"/>
            <a:ext cx="484632" cy="457200"/>
          </a:xfrm>
          <a:prstGeom prst="downArrow">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3F118CC-23C4-7215-F706-9C2B44523021}"/>
              </a:ext>
            </a:extLst>
          </p:cNvPr>
          <p:cNvSpPr/>
          <p:nvPr/>
        </p:nvSpPr>
        <p:spPr>
          <a:xfrm>
            <a:off x="1066800" y="4448000"/>
            <a:ext cx="10058400" cy="54864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Department of Finance &amp; Administration Questionnaire</a:t>
            </a:r>
          </a:p>
          <a:p>
            <a:pPr algn="ctr"/>
            <a:r>
              <a:rPr lang="en-US" dirty="0">
                <a:solidFill>
                  <a:sysClr val="windowText" lastClr="000000"/>
                </a:solidFill>
              </a:rPr>
              <a:t>District/charter is requested to certify the need for proceeds through the completion of a questionnaire.</a:t>
            </a:r>
          </a:p>
        </p:txBody>
      </p:sp>
      <p:sp>
        <p:nvSpPr>
          <p:cNvPr id="10" name="Arrow: Down 9">
            <a:extLst>
              <a:ext uri="{FF2B5EF4-FFF2-40B4-BE49-F238E27FC236}">
                <a16:creationId xmlns:a16="http://schemas.microsoft.com/office/drawing/2014/main" id="{72A5B497-0DE3-ACC1-911E-E0F6A8456EFB}"/>
              </a:ext>
            </a:extLst>
          </p:cNvPr>
          <p:cNvSpPr/>
          <p:nvPr/>
        </p:nvSpPr>
        <p:spPr>
          <a:xfrm>
            <a:off x="5853684" y="5036998"/>
            <a:ext cx="484632" cy="457200"/>
          </a:xfrm>
          <a:prstGeom prst="downArrow">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E801AD70-8FE7-BE4A-4497-A1C4E13525C9}"/>
              </a:ext>
            </a:extLst>
          </p:cNvPr>
          <p:cNvSpPr/>
          <p:nvPr/>
        </p:nvSpPr>
        <p:spPr>
          <a:xfrm>
            <a:off x="1066800" y="5530115"/>
            <a:ext cx="10058400" cy="73152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Grant Agreements Issued</a:t>
            </a:r>
          </a:p>
          <a:p>
            <a:pPr algn="ctr"/>
            <a:r>
              <a:rPr lang="en-US" dirty="0">
                <a:solidFill>
                  <a:sysClr val="windowText" lastClr="000000"/>
                </a:solidFill>
              </a:rPr>
              <a:t>Once funds are budgeted into the state accounting system (SHARE), Capital Outlay Bureau sends grant agreements to district/charter.</a:t>
            </a:r>
          </a:p>
        </p:txBody>
      </p:sp>
    </p:spTree>
    <p:extLst>
      <p:ext uri="{BB962C8B-B14F-4D97-AF65-F5344CB8AC3E}">
        <p14:creationId xmlns:p14="http://schemas.microsoft.com/office/powerpoint/2010/main" val="2591048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1308BCF-66E1-8A14-338E-0A17F6A91F0F}"/>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BAA635B-E4C7-1339-1A10-E6CC4553A6F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31400 – Direct Appropriations</a:t>
            </a:r>
            <a:endParaRPr sz="3600" b="1" dirty="0"/>
          </a:p>
        </p:txBody>
      </p:sp>
      <p:sp>
        <p:nvSpPr>
          <p:cNvPr id="217" name="Google Shape;217;p4">
            <a:extLst>
              <a:ext uri="{FF2B5EF4-FFF2-40B4-BE49-F238E27FC236}">
                <a16:creationId xmlns:a16="http://schemas.microsoft.com/office/drawing/2014/main" id="{267D290F-386E-AAAE-9186-D3219D9F00D3}"/>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24</a:t>
            </a:fld>
            <a:endParaRPr dirty="0"/>
          </a:p>
        </p:txBody>
      </p:sp>
      <p:sp>
        <p:nvSpPr>
          <p:cNvPr id="2" name="Rectangle 1">
            <a:extLst>
              <a:ext uri="{FF2B5EF4-FFF2-40B4-BE49-F238E27FC236}">
                <a16:creationId xmlns:a16="http://schemas.microsoft.com/office/drawing/2014/main" id="{15D5DB66-090F-F827-1F4E-81E727744CB7}"/>
              </a:ext>
            </a:extLst>
          </p:cNvPr>
          <p:cNvSpPr/>
          <p:nvPr/>
        </p:nvSpPr>
        <p:spPr>
          <a:xfrm>
            <a:off x="1066800" y="1853808"/>
            <a:ext cx="10058400" cy="54864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 Adjustment Request (BAR)</a:t>
            </a:r>
          </a:p>
          <a:p>
            <a:pPr algn="ctr"/>
            <a:r>
              <a:rPr lang="en-US" dirty="0">
                <a:solidFill>
                  <a:sysClr val="windowText" lastClr="000000"/>
                </a:solidFill>
              </a:rPr>
              <a:t>Once grant agreements are fully executed, district/charter will enter a BAR in OBMS.</a:t>
            </a:r>
          </a:p>
        </p:txBody>
      </p:sp>
      <p:sp>
        <p:nvSpPr>
          <p:cNvPr id="4" name="Arrow: Down 3">
            <a:extLst>
              <a:ext uri="{FF2B5EF4-FFF2-40B4-BE49-F238E27FC236}">
                <a16:creationId xmlns:a16="http://schemas.microsoft.com/office/drawing/2014/main" id="{71D3B417-D9F8-F2F3-2895-879384AC151D}"/>
              </a:ext>
            </a:extLst>
          </p:cNvPr>
          <p:cNvSpPr/>
          <p:nvPr/>
        </p:nvSpPr>
        <p:spPr>
          <a:xfrm>
            <a:off x="5853684" y="2439423"/>
            <a:ext cx="484632" cy="457200"/>
          </a:xfrm>
          <a:prstGeom prst="downArrow">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38F172B-E86F-0EDC-F335-4B8BEF9A957D}"/>
              </a:ext>
            </a:extLst>
          </p:cNvPr>
          <p:cNvSpPr/>
          <p:nvPr/>
        </p:nvSpPr>
        <p:spPr>
          <a:xfrm>
            <a:off x="1066800" y="2934339"/>
            <a:ext cx="10058400" cy="91440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to Obligate Funds (RTOF)</a:t>
            </a:r>
          </a:p>
          <a:p>
            <a:pPr algn="ctr"/>
            <a:r>
              <a:rPr lang="en-US" dirty="0">
                <a:solidFill>
                  <a:sysClr val="windowText" lastClr="000000"/>
                </a:solidFill>
              </a:rPr>
              <a:t>An RTOF is submitted in OBMS. Upload quote(s) by vendor(s).</a:t>
            </a:r>
          </a:p>
          <a:p>
            <a:pPr algn="ctr"/>
            <a:r>
              <a:rPr lang="en-US" b="1" dirty="0">
                <a:solidFill>
                  <a:sysClr val="windowText" lastClr="000000"/>
                </a:solidFill>
              </a:rPr>
              <a:t>*Note: Construction projects over $200K need PSFA approval before submitting RTOF.</a:t>
            </a:r>
          </a:p>
          <a:p>
            <a:pPr algn="ctr"/>
            <a:r>
              <a:rPr lang="en-US" b="1" dirty="0">
                <a:solidFill>
                  <a:sysClr val="windowText" lastClr="000000"/>
                </a:solidFill>
              </a:rPr>
              <a:t>CPMS must be updated before RTOF is submitted.</a:t>
            </a:r>
          </a:p>
        </p:txBody>
      </p:sp>
      <p:sp>
        <p:nvSpPr>
          <p:cNvPr id="6" name="Arrow: Down 5">
            <a:extLst>
              <a:ext uri="{FF2B5EF4-FFF2-40B4-BE49-F238E27FC236}">
                <a16:creationId xmlns:a16="http://schemas.microsoft.com/office/drawing/2014/main" id="{21D1CE82-509E-DC35-502F-D28B7BEE6CEC}"/>
              </a:ext>
            </a:extLst>
          </p:cNvPr>
          <p:cNvSpPr/>
          <p:nvPr/>
        </p:nvSpPr>
        <p:spPr>
          <a:xfrm>
            <a:off x="5853684" y="3887455"/>
            <a:ext cx="484632" cy="457200"/>
          </a:xfrm>
          <a:prstGeom prst="downArrow">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CA92BAB9-6829-5B76-F867-7A77037D1664}"/>
              </a:ext>
            </a:extLst>
          </p:cNvPr>
          <p:cNvSpPr/>
          <p:nvPr/>
        </p:nvSpPr>
        <p:spPr>
          <a:xfrm>
            <a:off x="1066800" y="4384473"/>
            <a:ext cx="10058400" cy="548640"/>
          </a:xfrm>
          <a:prstGeom prst="rect">
            <a:avLst/>
          </a:prstGeom>
          <a:solidFill>
            <a:schemeClr val="accent4">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for Reimbursement (RfR)</a:t>
            </a:r>
          </a:p>
          <a:p>
            <a:pPr algn="ctr"/>
            <a:r>
              <a:rPr lang="en-US" dirty="0">
                <a:solidFill>
                  <a:sysClr val="windowText" lastClr="000000"/>
                </a:solidFill>
              </a:rPr>
              <a:t>RfR submitted in OBMS.</a:t>
            </a:r>
          </a:p>
        </p:txBody>
      </p:sp>
    </p:spTree>
    <p:extLst>
      <p:ext uri="{BB962C8B-B14F-4D97-AF65-F5344CB8AC3E}">
        <p14:creationId xmlns:p14="http://schemas.microsoft.com/office/powerpoint/2010/main" val="2830865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E6457413-78C0-89D4-6EB7-C4A6C15429BE}"/>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34C04738-0FF0-44B2-4C80-AFFFCD528C88}"/>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31400 – Direct Appropriations</a:t>
            </a:r>
            <a:endParaRPr sz="3600" b="1" dirty="0"/>
          </a:p>
        </p:txBody>
      </p:sp>
      <p:sp>
        <p:nvSpPr>
          <p:cNvPr id="216" name="Google Shape;216;p4">
            <a:extLst>
              <a:ext uri="{FF2B5EF4-FFF2-40B4-BE49-F238E27FC236}">
                <a16:creationId xmlns:a16="http://schemas.microsoft.com/office/drawing/2014/main" id="{4D55750E-87B4-AB89-A3DE-F374ABB05D8C}"/>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lgn="ctr">
              <a:buNone/>
            </a:pPr>
            <a:r>
              <a:rPr lang="en-US" u="sng" dirty="0"/>
              <a:t>RfR Structure</a:t>
            </a:r>
          </a:p>
          <a:p>
            <a:pPr indent="-457200">
              <a:buAutoNum type="arabicPeriod"/>
            </a:pPr>
            <a:r>
              <a:rPr lang="en-US" dirty="0"/>
              <a:t>Update CPMS before submitting RfR in OBMS.</a:t>
            </a:r>
          </a:p>
          <a:p>
            <a:pPr indent="-457200">
              <a:buAutoNum type="arabicPeriod"/>
            </a:pPr>
            <a:r>
              <a:rPr lang="en-US" dirty="0"/>
              <a:t>Complete the RfR form – be sure to indicate if any remaining amount is going to revert so the project can be closed out.</a:t>
            </a:r>
          </a:p>
          <a:p>
            <a:pPr indent="-457200">
              <a:buAutoNum type="arabicPeriod"/>
            </a:pPr>
            <a:r>
              <a:rPr lang="en-US" dirty="0"/>
              <a:t>Expenditure report – claim period date must match the claim period date in OBMS. Year to date report must match the RfR amount.</a:t>
            </a:r>
          </a:p>
          <a:p>
            <a:pPr indent="-457200">
              <a:buAutoNum type="arabicPeriod"/>
            </a:pPr>
            <a:r>
              <a:rPr lang="en-US" dirty="0"/>
              <a:t>Invoices – expenditures must be allowable and in the same fiscal year. Expenditures must occur after the funds are allocated.</a:t>
            </a:r>
          </a:p>
          <a:p>
            <a:pPr indent="-457200">
              <a:buAutoNum type="arabicPeriod"/>
            </a:pPr>
            <a:r>
              <a:rPr lang="en-US" dirty="0"/>
              <a:t>Proof of payment – copies of checks or bank statements only. </a:t>
            </a:r>
            <a:r>
              <a:rPr lang="en-US" dirty="0">
                <a:solidFill>
                  <a:srgbClr val="FF0000"/>
                </a:solidFill>
              </a:rPr>
              <a:t>No vouchers will be accepted.</a:t>
            </a:r>
            <a:endParaRPr dirty="0">
              <a:solidFill>
                <a:srgbClr val="FF0000"/>
              </a:solidFill>
            </a:endParaRPr>
          </a:p>
        </p:txBody>
      </p:sp>
      <p:sp>
        <p:nvSpPr>
          <p:cNvPr id="217" name="Google Shape;217;p4">
            <a:extLst>
              <a:ext uri="{FF2B5EF4-FFF2-40B4-BE49-F238E27FC236}">
                <a16:creationId xmlns:a16="http://schemas.microsoft.com/office/drawing/2014/main" id="{9244B997-3DB6-690F-BDEC-9D24E6672350}"/>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25</a:t>
            </a:fld>
            <a:endParaRPr dirty="0"/>
          </a:p>
        </p:txBody>
      </p:sp>
    </p:spTree>
    <p:extLst>
      <p:ext uri="{BB962C8B-B14F-4D97-AF65-F5344CB8AC3E}">
        <p14:creationId xmlns:p14="http://schemas.microsoft.com/office/powerpoint/2010/main" val="2465915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B86F97CF-52E5-AF15-0508-A353F4D536BB}"/>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15CA728D-EC02-9689-583F-3245C8B777B4}"/>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31700 – SB-9 State Match</a:t>
            </a:r>
            <a:endParaRPr sz="3600" b="1" dirty="0"/>
          </a:p>
        </p:txBody>
      </p:sp>
      <p:sp>
        <p:nvSpPr>
          <p:cNvPr id="217" name="Google Shape;217;p4">
            <a:extLst>
              <a:ext uri="{FF2B5EF4-FFF2-40B4-BE49-F238E27FC236}">
                <a16:creationId xmlns:a16="http://schemas.microsoft.com/office/drawing/2014/main" id="{899D3FAD-EBBF-B588-9B79-ED0E395C2AFC}"/>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26</a:t>
            </a:fld>
            <a:endParaRPr dirty="0"/>
          </a:p>
        </p:txBody>
      </p:sp>
      <p:sp>
        <p:nvSpPr>
          <p:cNvPr id="2" name="Oval 1">
            <a:extLst>
              <a:ext uri="{FF2B5EF4-FFF2-40B4-BE49-F238E27FC236}">
                <a16:creationId xmlns:a16="http://schemas.microsoft.com/office/drawing/2014/main" id="{F7B13218-85F1-05B5-F5FD-96A80F1F70A9}"/>
              </a:ext>
            </a:extLst>
          </p:cNvPr>
          <p:cNvSpPr/>
          <p:nvPr/>
        </p:nvSpPr>
        <p:spPr>
          <a:xfrm>
            <a:off x="3810000" y="1557589"/>
            <a:ext cx="4572000" cy="914400"/>
          </a:xfrm>
          <a:prstGeom prst="ellipse">
            <a:avLst/>
          </a:prstGeom>
          <a:solidFill>
            <a:srgbClr val="F5AF79"/>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31700</a:t>
            </a:r>
          </a:p>
          <a:p>
            <a:pPr algn="ctr"/>
            <a:r>
              <a:rPr lang="en-US" dirty="0">
                <a:solidFill>
                  <a:sysClr val="windowText" lastClr="000000"/>
                </a:solidFill>
              </a:rPr>
              <a:t>SB-9 State Match</a:t>
            </a:r>
          </a:p>
        </p:txBody>
      </p:sp>
      <p:sp>
        <p:nvSpPr>
          <p:cNvPr id="4" name="Arrow: Down 3">
            <a:extLst>
              <a:ext uri="{FF2B5EF4-FFF2-40B4-BE49-F238E27FC236}">
                <a16:creationId xmlns:a16="http://schemas.microsoft.com/office/drawing/2014/main" id="{EE41797B-6A24-BC84-F2F2-3FCBCB4760F7}"/>
              </a:ext>
            </a:extLst>
          </p:cNvPr>
          <p:cNvSpPr/>
          <p:nvPr/>
        </p:nvSpPr>
        <p:spPr>
          <a:xfrm>
            <a:off x="5853684" y="2512590"/>
            <a:ext cx="484632" cy="457200"/>
          </a:xfrm>
          <a:prstGeom prst="downArrow">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38C3C67F-936A-5511-A8EC-E6D75BD90520}"/>
              </a:ext>
            </a:extLst>
          </p:cNvPr>
          <p:cNvSpPr/>
          <p:nvPr/>
        </p:nvSpPr>
        <p:spPr>
          <a:xfrm>
            <a:off x="1066800" y="3002995"/>
            <a:ext cx="10058400" cy="548640"/>
          </a:xfrm>
          <a:prstGeom prst="rect">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a:t>
            </a:r>
          </a:p>
          <a:p>
            <a:pPr algn="ctr"/>
            <a:r>
              <a:rPr lang="en-US" dirty="0">
                <a:solidFill>
                  <a:sysClr val="windowText" lastClr="000000"/>
                </a:solidFill>
              </a:rPr>
              <a:t>Balances will be included in FY26 budget.</a:t>
            </a:r>
          </a:p>
        </p:txBody>
      </p:sp>
      <p:sp>
        <p:nvSpPr>
          <p:cNvPr id="6" name="Arrow: Down 5">
            <a:extLst>
              <a:ext uri="{FF2B5EF4-FFF2-40B4-BE49-F238E27FC236}">
                <a16:creationId xmlns:a16="http://schemas.microsoft.com/office/drawing/2014/main" id="{3FC6989C-C8CF-6F71-5AAC-009C92F11B82}"/>
              </a:ext>
            </a:extLst>
          </p:cNvPr>
          <p:cNvSpPr/>
          <p:nvPr/>
        </p:nvSpPr>
        <p:spPr>
          <a:xfrm>
            <a:off x="5853684" y="3588610"/>
            <a:ext cx="484632" cy="457200"/>
          </a:xfrm>
          <a:prstGeom prst="downArrow">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F42C562-6479-8A2A-94B2-81AD47896359}"/>
              </a:ext>
            </a:extLst>
          </p:cNvPr>
          <p:cNvSpPr/>
          <p:nvPr/>
        </p:nvSpPr>
        <p:spPr>
          <a:xfrm>
            <a:off x="1066800" y="4080563"/>
            <a:ext cx="10058400" cy="548640"/>
          </a:xfrm>
          <a:prstGeom prst="rect">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Request for Reimbursement (RfR)</a:t>
            </a:r>
          </a:p>
          <a:p>
            <a:pPr algn="ctr"/>
            <a:r>
              <a:rPr lang="en-US" dirty="0">
                <a:solidFill>
                  <a:sysClr val="windowText" lastClr="000000"/>
                </a:solidFill>
              </a:rPr>
              <a:t>RfR submitted in OBMS.</a:t>
            </a:r>
          </a:p>
        </p:txBody>
      </p:sp>
      <p:sp>
        <p:nvSpPr>
          <p:cNvPr id="8" name="Arrow: Down 7">
            <a:extLst>
              <a:ext uri="{FF2B5EF4-FFF2-40B4-BE49-F238E27FC236}">
                <a16:creationId xmlns:a16="http://schemas.microsoft.com/office/drawing/2014/main" id="{D0C39FA2-2724-9256-A256-1ABC4C6C1A2A}"/>
              </a:ext>
            </a:extLst>
          </p:cNvPr>
          <p:cNvSpPr/>
          <p:nvPr/>
        </p:nvSpPr>
        <p:spPr>
          <a:xfrm>
            <a:off x="5853684" y="4660134"/>
            <a:ext cx="484632" cy="457200"/>
          </a:xfrm>
          <a:prstGeom prst="downArrow">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86D0695-F0CA-F234-6A06-498D24347C87}"/>
              </a:ext>
            </a:extLst>
          </p:cNvPr>
          <p:cNvSpPr/>
          <p:nvPr/>
        </p:nvSpPr>
        <p:spPr>
          <a:xfrm>
            <a:off x="1066800" y="5151981"/>
            <a:ext cx="10058400" cy="548640"/>
          </a:xfrm>
          <a:prstGeom prst="rect">
            <a:avLst/>
          </a:prstGeom>
          <a:solidFill>
            <a:schemeClr val="accent2">
              <a:lumMod val="60000"/>
              <a:lumOff val="40000"/>
            </a:schemeClr>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u="sng" dirty="0">
                <a:solidFill>
                  <a:sysClr val="windowText" lastClr="000000"/>
                </a:solidFill>
              </a:rPr>
              <a:t>Important Reminder</a:t>
            </a:r>
          </a:p>
          <a:p>
            <a:pPr algn="ctr"/>
            <a:r>
              <a:rPr lang="en-US" dirty="0">
                <a:solidFill>
                  <a:sysClr val="windowText" lastClr="000000"/>
                </a:solidFill>
              </a:rPr>
              <a:t>All funds in 31700 must be expended. Cash in fund 31703 will not be approved until fund 31700 is fully expended.</a:t>
            </a:r>
          </a:p>
        </p:txBody>
      </p:sp>
    </p:spTree>
    <p:extLst>
      <p:ext uri="{BB962C8B-B14F-4D97-AF65-F5344CB8AC3E}">
        <p14:creationId xmlns:p14="http://schemas.microsoft.com/office/powerpoint/2010/main" val="1678975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E50F52B7-D575-89C5-417B-4EB783216C5F}"/>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F23939AD-3A18-C738-1EA2-9393AB390EC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31700 – SB-9 State Match</a:t>
            </a:r>
            <a:endParaRPr sz="3600" b="1" dirty="0"/>
          </a:p>
        </p:txBody>
      </p:sp>
      <p:sp>
        <p:nvSpPr>
          <p:cNvPr id="216" name="Google Shape;216;p4">
            <a:extLst>
              <a:ext uri="{FF2B5EF4-FFF2-40B4-BE49-F238E27FC236}">
                <a16:creationId xmlns:a16="http://schemas.microsoft.com/office/drawing/2014/main" id="{A37ECFE1-A5CF-6DBE-8B6F-FC9D51EF866F}"/>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lgn="ctr">
              <a:buNone/>
            </a:pPr>
            <a:r>
              <a:rPr lang="en-US" u="sng" dirty="0"/>
              <a:t>RfR Structure</a:t>
            </a:r>
          </a:p>
          <a:p>
            <a:pPr indent="-457200">
              <a:buAutoNum type="arabicPeriod"/>
            </a:pPr>
            <a:r>
              <a:rPr lang="en-US" dirty="0"/>
              <a:t>Complete the RfR form – be sure to indicate if any remaining amount is going to revert so the project can be closed out.</a:t>
            </a:r>
          </a:p>
          <a:p>
            <a:pPr indent="-457200">
              <a:buAutoNum type="arabicPeriod"/>
            </a:pPr>
            <a:r>
              <a:rPr lang="en-US" dirty="0"/>
              <a:t>Expenditure report – claim period date must match the claim period date in OBMS. Year to date report must match the RfR amount.</a:t>
            </a:r>
          </a:p>
          <a:p>
            <a:pPr indent="-457200">
              <a:buAutoNum type="arabicPeriod"/>
            </a:pPr>
            <a:r>
              <a:rPr lang="en-US" dirty="0"/>
              <a:t>Invoices – expenditures must be allowable and in the same fiscal year. Expenditures must occur after the funds are allocated.</a:t>
            </a:r>
          </a:p>
          <a:p>
            <a:pPr indent="-457200">
              <a:buAutoNum type="arabicPeriod"/>
            </a:pPr>
            <a:r>
              <a:rPr lang="en-US" dirty="0"/>
              <a:t>Proof of payment – copies of checks or bank statements only. </a:t>
            </a:r>
            <a:r>
              <a:rPr lang="en-US" dirty="0">
                <a:solidFill>
                  <a:srgbClr val="FF0000"/>
                </a:solidFill>
              </a:rPr>
              <a:t>No vouchers will be accepted.</a:t>
            </a:r>
            <a:endParaRPr dirty="0">
              <a:solidFill>
                <a:srgbClr val="FF0000"/>
              </a:solidFill>
            </a:endParaRPr>
          </a:p>
        </p:txBody>
      </p:sp>
      <p:sp>
        <p:nvSpPr>
          <p:cNvPr id="217" name="Google Shape;217;p4">
            <a:extLst>
              <a:ext uri="{FF2B5EF4-FFF2-40B4-BE49-F238E27FC236}">
                <a16:creationId xmlns:a16="http://schemas.microsoft.com/office/drawing/2014/main" id="{DDAC9DF4-5054-FA2F-B20B-CAB7AEF33B40}"/>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27</a:t>
            </a:fld>
            <a:endParaRPr dirty="0"/>
          </a:p>
        </p:txBody>
      </p:sp>
    </p:spTree>
    <p:extLst>
      <p:ext uri="{BB962C8B-B14F-4D97-AF65-F5344CB8AC3E}">
        <p14:creationId xmlns:p14="http://schemas.microsoft.com/office/powerpoint/2010/main" val="1803480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043B5B15-F74D-A4AC-7006-6B2ACE59FD5E}"/>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67D05232-3E5A-250A-79C4-8D6A7E535DA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31700 – SB-9 State Match Balances</a:t>
            </a:r>
            <a:endParaRPr sz="3600" b="1" dirty="0"/>
          </a:p>
        </p:txBody>
      </p:sp>
      <p:sp>
        <p:nvSpPr>
          <p:cNvPr id="217" name="Google Shape;217;p4">
            <a:extLst>
              <a:ext uri="{FF2B5EF4-FFF2-40B4-BE49-F238E27FC236}">
                <a16:creationId xmlns:a16="http://schemas.microsoft.com/office/drawing/2014/main" id="{0672ACD6-7014-0D55-C14E-8AC7130E755F}"/>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28</a:t>
            </a:fld>
            <a:endParaRPr dirty="0"/>
          </a:p>
        </p:txBody>
      </p:sp>
      <p:graphicFrame>
        <p:nvGraphicFramePr>
          <p:cNvPr id="9" name="Table 8">
            <a:extLst>
              <a:ext uri="{FF2B5EF4-FFF2-40B4-BE49-F238E27FC236}">
                <a16:creationId xmlns:a16="http://schemas.microsoft.com/office/drawing/2014/main" id="{B5081D5D-BE42-C43B-FB36-8685ACABBBA8}"/>
              </a:ext>
            </a:extLst>
          </p:cNvPr>
          <p:cNvGraphicFramePr>
            <a:graphicFrameLocks noGrp="1"/>
          </p:cNvGraphicFramePr>
          <p:nvPr>
            <p:extLst>
              <p:ext uri="{D42A27DB-BD31-4B8C-83A1-F6EECF244321}">
                <p14:modId xmlns:p14="http://schemas.microsoft.com/office/powerpoint/2010/main" val="843461756"/>
              </p:ext>
            </p:extLst>
          </p:nvPr>
        </p:nvGraphicFramePr>
        <p:xfrm>
          <a:off x="838200" y="1700152"/>
          <a:ext cx="5029200" cy="4939872"/>
        </p:xfrm>
        <a:graphic>
          <a:graphicData uri="http://schemas.openxmlformats.org/drawingml/2006/table">
            <a:tbl>
              <a:tblPr>
                <a:tableStyleId>{5940675A-B579-460E-94D1-54222C63F5DA}</a:tableStyleId>
              </a:tblPr>
              <a:tblGrid>
                <a:gridCol w="2286000">
                  <a:extLst>
                    <a:ext uri="{9D8B030D-6E8A-4147-A177-3AD203B41FA5}">
                      <a16:colId xmlns:a16="http://schemas.microsoft.com/office/drawing/2014/main" val="672187166"/>
                    </a:ext>
                  </a:extLst>
                </a:gridCol>
                <a:gridCol w="914400">
                  <a:extLst>
                    <a:ext uri="{9D8B030D-6E8A-4147-A177-3AD203B41FA5}">
                      <a16:colId xmlns:a16="http://schemas.microsoft.com/office/drawing/2014/main" val="3508733061"/>
                    </a:ext>
                  </a:extLst>
                </a:gridCol>
                <a:gridCol w="914400">
                  <a:extLst>
                    <a:ext uri="{9D8B030D-6E8A-4147-A177-3AD203B41FA5}">
                      <a16:colId xmlns:a16="http://schemas.microsoft.com/office/drawing/2014/main" val="2406014059"/>
                    </a:ext>
                  </a:extLst>
                </a:gridCol>
                <a:gridCol w="914400">
                  <a:extLst>
                    <a:ext uri="{9D8B030D-6E8A-4147-A177-3AD203B41FA5}">
                      <a16:colId xmlns:a16="http://schemas.microsoft.com/office/drawing/2014/main" val="1705651676"/>
                    </a:ext>
                  </a:extLst>
                </a:gridCol>
              </a:tblGrid>
              <a:tr h="274320">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Entity Name</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noFill/>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Grant Year </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noFill/>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Grant Allocation</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noFill/>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Balance</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48758146"/>
                  </a:ext>
                </a:extLst>
              </a:tr>
              <a:tr h="275376">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Albuquerque Aviation Academy</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$6,690.00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$6,690.00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65296425"/>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Christine Duncan’s Heritage Academy</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(Albuquerque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$8,171.00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$1,159.05</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222616772"/>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Digital Arts and Technology Academy</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(Albuquerque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$7,378.00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$7,255.00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$5,875.81</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$7,255.00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817719167"/>
                  </a:ext>
                </a:extLst>
              </a:tr>
              <a:tr h="640080">
                <a:tc>
                  <a:txBody>
                    <a:bodyPr/>
                    <a:lstStyle/>
                    <a:p>
                      <a:pPr algn="l" rtl="0" fontAlgn="ctr"/>
                      <a:r>
                        <a:rPr lang="es-ES" sz="900" u="none" strike="noStrike" dirty="0">
                          <a:solidFill>
                            <a:sysClr val="windowText" lastClr="000000"/>
                          </a:solidFill>
                          <a:effectLst/>
                          <a:latin typeface="Calibri" panose="020F0502020204030204" pitchFamily="34" charset="0"/>
                          <a:cs typeface="Calibri" panose="020F0502020204030204" pitchFamily="34" charset="0"/>
                        </a:rPr>
                        <a:t>La Academia De Esperanza Charter School</a:t>
                      </a:r>
                    </a:p>
                    <a:p>
                      <a:pPr algn="l" rtl="0" fontAlgn="ctr"/>
                      <a:r>
                        <a:rPr lang="es-ES" sz="900" u="none" strike="noStrike" dirty="0">
                          <a:solidFill>
                            <a:sysClr val="windowText" lastClr="000000"/>
                          </a:solidFill>
                          <a:effectLst/>
                          <a:latin typeface="Calibri" panose="020F0502020204030204" pitchFamily="34" charset="0"/>
                          <a:cs typeface="Calibri" panose="020F0502020204030204" pitchFamily="34" charset="0"/>
                        </a:rPr>
                        <a:t>(Albuquerque Public Schools)</a:t>
                      </a:r>
                      <a:endParaRPr lang="es-E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14-15</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15-16</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$8,480.00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$9,175.00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$7,883.00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$8,296.00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$5,689.66</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$9,175.00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$7,883.00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$8,296.00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487661356"/>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The International School at Mesa del Sol</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(Albuquerque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$7,090.00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$7,857.00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$287.56</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$4,933.10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89294551"/>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Albuquerque Sign Language Academy</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13-14</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15-16</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$1,631.00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$2,324.00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$2,331.00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$762.61</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$643.12</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$2,331.00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020282649"/>
                  </a:ext>
                </a:extLst>
              </a:tr>
              <a:tr h="275376">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Alma D 'Arte Charter High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$8,090.00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$4,963.16</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78219000"/>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Amy Biehl Charter High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$7,234.00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$7,343.00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$5,439.21</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$7,343.00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659306784"/>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Jefferson Montessori</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(Carlsbad Municipal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$5,322.00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$447.20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115872408"/>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Cesar Chavez Community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$4,903.00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$5,096.00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$962.55</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$5,096.00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552238661"/>
                  </a:ext>
                </a:extLst>
              </a:tr>
              <a:tr h="274320">
                <a:tc>
                  <a:txBody>
                    <a:bodyPr/>
                    <a:lstStyle/>
                    <a:p>
                      <a:pPr algn="l" rtl="0" fontAlgn="ctr"/>
                      <a:r>
                        <a:rPr lang="en-US" sz="900" b="0" i="0" u="none" strike="noStrike" dirty="0">
                          <a:solidFill>
                            <a:sysClr val="windowText" lastClr="000000"/>
                          </a:solidFill>
                          <a:effectLst/>
                          <a:latin typeface="Calibri" panose="020F0502020204030204" pitchFamily="34" charset="0"/>
                          <a:cs typeface="Calibri" panose="020F0502020204030204" pitchFamily="34" charset="0"/>
                        </a:rPr>
                        <a:t>Chama Valley Independent School District</a:t>
                      </a:r>
                    </a:p>
                  </a:txBody>
                  <a:tcPr marL="8533" marR="8533" marT="853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a:txBody>
                    <a:bodyPr/>
                    <a:lstStyle/>
                    <a:p>
                      <a:pPr algn="l" rtl="0" fontAlgn="t"/>
                      <a:r>
                        <a:rPr lang="en-US" sz="900" b="0" i="0" u="none" strike="noStrike" dirty="0">
                          <a:solidFill>
                            <a:sysClr val="windowText" lastClr="000000"/>
                          </a:solidFill>
                          <a:effectLst/>
                          <a:latin typeface="Calibri" panose="020F0502020204030204" pitchFamily="34" charset="0"/>
                          <a:cs typeface="Calibri" panose="020F0502020204030204" pitchFamily="34" charset="0"/>
                        </a:rPr>
                        <a:t>NO EXP 18-19</a:t>
                      </a: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a:txBody>
                    <a:bodyPr/>
                    <a:lstStyle/>
                    <a:p>
                      <a:pPr algn="r" rtl="0" fontAlgn="t"/>
                      <a:r>
                        <a:rPr lang="en-US" sz="900" b="0" i="0" u="none" strike="noStrike" dirty="0">
                          <a:solidFill>
                            <a:sysClr val="windowText" lastClr="000000"/>
                          </a:solidFill>
                          <a:effectLst/>
                          <a:latin typeface="Calibri" panose="020F0502020204030204" pitchFamily="34" charset="0"/>
                          <a:cs typeface="Calibri" panose="020F0502020204030204" pitchFamily="34" charset="0"/>
                        </a:rPr>
                        <a:t>$12,737.00</a:t>
                      </a:r>
                    </a:p>
                  </a:txBody>
                  <a:tcPr marL="8533" marR="8533" marT="853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noFill/>
                  </a:tcPr>
                </a:tc>
                <a:tc>
                  <a:txBody>
                    <a:bodyPr/>
                    <a:lstStyle/>
                    <a:p>
                      <a:pPr algn="r" rtl="0" fontAlgn="t"/>
                      <a:r>
                        <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$5,355.39</a:t>
                      </a:r>
                    </a:p>
                  </a:txBody>
                  <a:tcPr marL="8533" marR="8533" marT="853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noFill/>
                  </a:tcPr>
                </a:tc>
                <a:extLst>
                  <a:ext uri="{0D108BD9-81ED-4DB2-BD59-A6C34878D82A}">
                    <a16:rowId xmlns:a16="http://schemas.microsoft.com/office/drawing/2014/main" val="1159965410"/>
                  </a:ext>
                </a:extLst>
              </a:tr>
            </a:tbl>
          </a:graphicData>
        </a:graphic>
      </p:graphicFrame>
      <p:graphicFrame>
        <p:nvGraphicFramePr>
          <p:cNvPr id="10" name="Table 9">
            <a:extLst>
              <a:ext uri="{FF2B5EF4-FFF2-40B4-BE49-F238E27FC236}">
                <a16:creationId xmlns:a16="http://schemas.microsoft.com/office/drawing/2014/main" id="{6C1CBD80-3C30-E500-5F6C-8ED52ADDF83C}"/>
              </a:ext>
            </a:extLst>
          </p:cNvPr>
          <p:cNvGraphicFramePr>
            <a:graphicFrameLocks noGrp="1"/>
          </p:cNvGraphicFramePr>
          <p:nvPr>
            <p:extLst>
              <p:ext uri="{D42A27DB-BD31-4B8C-83A1-F6EECF244321}">
                <p14:modId xmlns:p14="http://schemas.microsoft.com/office/powerpoint/2010/main" val="4010899764"/>
              </p:ext>
            </p:extLst>
          </p:nvPr>
        </p:nvGraphicFramePr>
        <p:xfrm>
          <a:off x="6168391" y="1507850"/>
          <a:ext cx="5029200" cy="5303520"/>
        </p:xfrm>
        <a:graphic>
          <a:graphicData uri="http://schemas.openxmlformats.org/drawingml/2006/table">
            <a:tbl>
              <a:tblPr>
                <a:tableStyleId>{5940675A-B579-460E-94D1-54222C63F5DA}</a:tableStyleId>
              </a:tblPr>
              <a:tblGrid>
                <a:gridCol w="2286000">
                  <a:extLst>
                    <a:ext uri="{9D8B030D-6E8A-4147-A177-3AD203B41FA5}">
                      <a16:colId xmlns:a16="http://schemas.microsoft.com/office/drawing/2014/main" val="3035963073"/>
                    </a:ext>
                  </a:extLst>
                </a:gridCol>
                <a:gridCol w="914400">
                  <a:extLst>
                    <a:ext uri="{9D8B030D-6E8A-4147-A177-3AD203B41FA5}">
                      <a16:colId xmlns:a16="http://schemas.microsoft.com/office/drawing/2014/main" val="3993106397"/>
                    </a:ext>
                  </a:extLst>
                </a:gridCol>
                <a:gridCol w="914400">
                  <a:extLst>
                    <a:ext uri="{9D8B030D-6E8A-4147-A177-3AD203B41FA5}">
                      <a16:colId xmlns:a16="http://schemas.microsoft.com/office/drawing/2014/main" val="888606147"/>
                    </a:ext>
                  </a:extLst>
                </a:gridCol>
                <a:gridCol w="914400">
                  <a:extLst>
                    <a:ext uri="{9D8B030D-6E8A-4147-A177-3AD203B41FA5}">
                      <a16:colId xmlns:a16="http://schemas.microsoft.com/office/drawing/2014/main" val="1707239218"/>
                    </a:ext>
                  </a:extLst>
                </a:gridCol>
              </a:tblGrid>
              <a:tr h="274320">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Entity Name</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Grant Year </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Grant Allocation</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B w="12700" cap="flat" cmpd="sng" algn="ctr">
                      <a:solidFill>
                        <a:schemeClr val="bg2"/>
                      </a:solidFill>
                      <a:prstDash val="solid"/>
                      <a:round/>
                      <a:headEnd type="none" w="med" len="med"/>
                      <a:tailEnd type="none" w="med" len="med"/>
                    </a:lnB>
                  </a:tcPr>
                </a:tc>
                <a:tc>
                  <a:txBody>
                    <a:bodyPr/>
                    <a:lstStyle/>
                    <a:p>
                      <a:pPr algn="ctr" rtl="0" fontAlgn="ctr"/>
                      <a:r>
                        <a:rPr lang="en-US" sz="900" b="1" u="none" strike="noStrike" dirty="0">
                          <a:solidFill>
                            <a:sysClr val="windowText" lastClr="000000"/>
                          </a:solidFill>
                          <a:effectLst/>
                          <a:latin typeface="Calibri" panose="020F0502020204030204" pitchFamily="34" charset="0"/>
                          <a:cs typeface="Calibri" panose="020F0502020204030204" pitchFamily="34" charset="0"/>
                        </a:rPr>
                        <a:t>Balance</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201486345"/>
                  </a:ext>
                </a:extLst>
              </a:tr>
              <a:tr h="9144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Deming Cesar Chavez Charter High School</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(Deming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12-13</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13-14</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14-15</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15-16</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$11,958.00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$12,328.00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$10,349.00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$10,574.00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$11,775.00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$15,338.00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$11,958.00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$12,328.00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$10,349.00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$10,574.00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$11,775.00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$15,338.00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420385666"/>
                  </a:ext>
                </a:extLst>
              </a:tr>
              <a:tr h="27432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Jemez Mountain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$8,198.00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$572.06</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897608777"/>
                  </a:ext>
                </a:extLst>
              </a:tr>
              <a:tr h="27432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Lordsburg Municipal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$14,383.00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$3,277.22</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58082657"/>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Middle College High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$16,164.00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$17,730.00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$10,842.79</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$4,524.71</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142969630"/>
                  </a:ext>
                </a:extLst>
              </a:tr>
              <a:tr h="118872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Montessori Elementary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10-11</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11-12</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12-13</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13-14</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14-15</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15-16</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$6,961.00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$7,496.00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$8,222.00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$8,775.00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$9,061.00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$9,798.00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$10,094.00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$10,531.00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$6,961.00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$7,496.00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$8,222.00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$8,775.00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$9,061.00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$9,798.00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$10,094.00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$10,531.00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7290976"/>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Penasco Independent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$37,314.00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$39,158.00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$4,197.64</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$39,158.00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397390402"/>
                  </a:ext>
                </a:extLst>
              </a:tr>
              <a:tr h="27432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Reserve Independent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$6,283.00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$183.00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68957807"/>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Academy For Technology &amp; the Classics</a:t>
                      </a:r>
                    </a:p>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(Santa Fe Public Schools)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15-16</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$8,646.00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$9,021.00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$9,543.00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$8,646.00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$9,021.00</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$9,543.00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522856036"/>
                  </a:ext>
                </a:extLst>
              </a:tr>
              <a:tr h="45720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South Valley Preparatory School</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16-17</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$3,749.00</a:t>
                      </a:r>
                      <a:endParaRPr lang="en-US" sz="900" b="0" u="none" strike="noStrike" dirty="0">
                        <a:solidFill>
                          <a:sysClr val="windowText" lastClr="000000"/>
                        </a:solidFill>
                        <a:effectLs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$3,878.00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$2,622.32</a:t>
                      </a:r>
                      <a:endParaRPr lang="en-US" sz="900" b="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$3,878.00</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646346877"/>
                  </a:ext>
                </a:extLst>
              </a:tr>
              <a:tr h="274320">
                <a:tc>
                  <a:txBody>
                    <a:bodyPr/>
                    <a:lstStyle/>
                    <a:p>
                      <a:pPr algn="l" rtl="0" fontAlgn="ctr"/>
                      <a:r>
                        <a:rPr lang="en-US" sz="900" u="none" strike="noStrike" dirty="0">
                          <a:solidFill>
                            <a:sysClr val="windowText" lastClr="000000"/>
                          </a:solidFill>
                          <a:effectLst/>
                          <a:latin typeface="Calibri" panose="020F0502020204030204" pitchFamily="34" charset="0"/>
                          <a:cs typeface="Calibri" panose="020F0502020204030204" pitchFamily="34" charset="0"/>
                        </a:rPr>
                        <a:t>Taos Integrated School of the Arts</a:t>
                      </a:r>
                      <a:endParaRPr lang="en-US" sz="900" b="1"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tcPr>
                </a:tc>
                <a:tc>
                  <a:txBody>
                    <a:bodyPr/>
                    <a:lstStyle/>
                    <a:p>
                      <a:pPr algn="l"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NO EXP 18-19</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tcPr>
                </a:tc>
                <a:tc>
                  <a:txBody>
                    <a:bodyPr/>
                    <a:lstStyle/>
                    <a:p>
                      <a:pPr algn="r" rtl="0" fontAlgn="t"/>
                      <a:r>
                        <a:rPr lang="en-US" sz="900" u="none" strike="noStrike" dirty="0">
                          <a:solidFill>
                            <a:sysClr val="windowText" lastClr="000000"/>
                          </a:solidFill>
                          <a:effectLst/>
                          <a:latin typeface="Calibri" panose="020F0502020204030204" pitchFamily="34" charset="0"/>
                          <a:cs typeface="Calibri" panose="020F0502020204030204" pitchFamily="34" charset="0"/>
                        </a:rPr>
                        <a:t>$3,938.00</a:t>
                      </a:r>
                      <a:endParaRPr lang="en-US" sz="900" b="0" i="0" u="none" strike="noStrike" dirty="0">
                        <a:solidFill>
                          <a:sysClr val="windowText" lastClr="000000"/>
                        </a:solidFill>
                        <a:effectLs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tcPr>
                </a:tc>
                <a:tc>
                  <a:txBody>
                    <a:bodyPr/>
                    <a:lstStyle/>
                    <a:p>
                      <a:pPr algn="r" rtl="0" fontAlgn="t"/>
                      <a:r>
                        <a:rPr lang="en-US" sz="90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rPr>
                        <a:t>$117.74</a:t>
                      </a:r>
                      <a:endParaRPr lang="en-US" sz="900" b="0" i="0" u="none" strike="noStrike" dirty="0">
                        <a:solidFill>
                          <a:sysClr val="windowText" lastClr="000000"/>
                        </a:solidFill>
                        <a:effectLst/>
                        <a:highlight>
                          <a:srgbClr val="FFFF00"/>
                        </a:highlight>
                        <a:latin typeface="Calibri" panose="020F0502020204030204" pitchFamily="34" charset="0"/>
                        <a:cs typeface="Calibri" panose="020F0502020204030204" pitchFamily="34" charset="0"/>
                      </a:endParaRPr>
                    </a:p>
                  </a:txBody>
                  <a:tcPr marL="6703" marR="6703" marT="6703" marB="0" anchor="ct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3549563629"/>
                  </a:ext>
                </a:extLst>
              </a:tr>
            </a:tbl>
          </a:graphicData>
        </a:graphic>
      </p:graphicFrame>
    </p:spTree>
    <p:extLst>
      <p:ext uri="{BB962C8B-B14F-4D97-AF65-F5344CB8AC3E}">
        <p14:creationId xmlns:p14="http://schemas.microsoft.com/office/powerpoint/2010/main" val="2515364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6C9F9754-3185-A66A-F484-7AA36783C374}"/>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3C6F282F-48C0-8BEB-1072-3B31AB996A7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31703 – SB-9 State Match</a:t>
            </a:r>
            <a:endParaRPr sz="3600" b="1" dirty="0"/>
          </a:p>
        </p:txBody>
      </p:sp>
      <p:sp>
        <p:nvSpPr>
          <p:cNvPr id="217" name="Google Shape;217;p4">
            <a:extLst>
              <a:ext uri="{FF2B5EF4-FFF2-40B4-BE49-F238E27FC236}">
                <a16:creationId xmlns:a16="http://schemas.microsoft.com/office/drawing/2014/main" id="{FE79D9ED-D79A-655D-7081-7863900B200B}"/>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29</a:t>
            </a:fld>
            <a:endParaRPr dirty="0"/>
          </a:p>
        </p:txBody>
      </p:sp>
      <p:sp>
        <p:nvSpPr>
          <p:cNvPr id="2" name="Oval 1">
            <a:extLst>
              <a:ext uri="{FF2B5EF4-FFF2-40B4-BE49-F238E27FC236}">
                <a16:creationId xmlns:a16="http://schemas.microsoft.com/office/drawing/2014/main" id="{7F67737C-1AAA-0E1A-4971-E3E0A26A27E1}"/>
              </a:ext>
            </a:extLst>
          </p:cNvPr>
          <p:cNvSpPr/>
          <p:nvPr/>
        </p:nvSpPr>
        <p:spPr>
          <a:xfrm>
            <a:off x="3810000" y="1557589"/>
            <a:ext cx="4572000" cy="914400"/>
          </a:xfrm>
          <a:prstGeom prst="ellipse">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31703</a:t>
            </a:r>
          </a:p>
          <a:p>
            <a:pPr algn="ctr"/>
            <a:r>
              <a:rPr lang="en-US" dirty="0">
                <a:solidFill>
                  <a:sysClr val="windowText" lastClr="000000"/>
                </a:solidFill>
              </a:rPr>
              <a:t>SB-9 State Match</a:t>
            </a:r>
          </a:p>
        </p:txBody>
      </p:sp>
      <p:sp>
        <p:nvSpPr>
          <p:cNvPr id="4" name="Arrow: Down 3">
            <a:extLst>
              <a:ext uri="{FF2B5EF4-FFF2-40B4-BE49-F238E27FC236}">
                <a16:creationId xmlns:a16="http://schemas.microsoft.com/office/drawing/2014/main" id="{B49DF46A-D06A-3ECC-4F75-02639A442F67}"/>
              </a:ext>
            </a:extLst>
          </p:cNvPr>
          <p:cNvSpPr/>
          <p:nvPr/>
        </p:nvSpPr>
        <p:spPr>
          <a:xfrm>
            <a:off x="5853684" y="2504970"/>
            <a:ext cx="484632" cy="457200"/>
          </a:xfrm>
          <a:prstGeom prst="downArrow">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B45805BC-A717-3129-0F92-EAA125136F68}"/>
              </a:ext>
            </a:extLst>
          </p:cNvPr>
          <p:cNvSpPr/>
          <p:nvPr/>
        </p:nvSpPr>
        <p:spPr>
          <a:xfrm>
            <a:off x="1066800" y="2996808"/>
            <a:ext cx="10058400" cy="548640"/>
          </a:xfrm>
          <a:prstGeom prst="rect">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Award Letters Issued</a:t>
            </a:r>
          </a:p>
          <a:p>
            <a:pPr algn="ctr"/>
            <a:r>
              <a:rPr lang="en-US" dirty="0">
                <a:solidFill>
                  <a:sysClr val="windowText" lastClr="000000"/>
                </a:solidFill>
              </a:rPr>
              <a:t>Capital Outlay Bureau will send award letters after allocation is calculated (may be done through a planning award).</a:t>
            </a:r>
          </a:p>
        </p:txBody>
      </p:sp>
      <p:sp>
        <p:nvSpPr>
          <p:cNvPr id="6" name="Arrow: Down 5">
            <a:extLst>
              <a:ext uri="{FF2B5EF4-FFF2-40B4-BE49-F238E27FC236}">
                <a16:creationId xmlns:a16="http://schemas.microsoft.com/office/drawing/2014/main" id="{3999231D-ADF9-0474-A8B7-1E77CDC6F194}"/>
              </a:ext>
            </a:extLst>
          </p:cNvPr>
          <p:cNvSpPr/>
          <p:nvPr/>
        </p:nvSpPr>
        <p:spPr>
          <a:xfrm>
            <a:off x="5853684" y="3582423"/>
            <a:ext cx="484632" cy="457200"/>
          </a:xfrm>
          <a:prstGeom prst="downArrow">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C751B90-2C2B-35B8-365F-12A908F7B094}"/>
              </a:ext>
            </a:extLst>
          </p:cNvPr>
          <p:cNvSpPr/>
          <p:nvPr/>
        </p:nvSpPr>
        <p:spPr>
          <a:xfrm>
            <a:off x="1066800" y="4074376"/>
            <a:ext cx="10058400" cy="731520"/>
          </a:xfrm>
          <a:prstGeom prst="rect">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Budget Adjustment Request (BAR)</a:t>
            </a:r>
          </a:p>
          <a:p>
            <a:pPr algn="ctr"/>
            <a:r>
              <a:rPr lang="en-US" dirty="0">
                <a:solidFill>
                  <a:sysClr val="windowText" lastClr="000000"/>
                </a:solidFill>
              </a:rPr>
              <a:t>Once award letters are received, district/charter must submit a BAR (may be included in budget process at beginning of the fiscal year).</a:t>
            </a:r>
          </a:p>
        </p:txBody>
      </p:sp>
      <p:sp>
        <p:nvSpPr>
          <p:cNvPr id="9" name="Arrow: Down 8">
            <a:extLst>
              <a:ext uri="{FF2B5EF4-FFF2-40B4-BE49-F238E27FC236}">
                <a16:creationId xmlns:a16="http://schemas.microsoft.com/office/drawing/2014/main" id="{86F33004-9832-0C9E-F7EA-154144514AC2}"/>
              </a:ext>
            </a:extLst>
          </p:cNvPr>
          <p:cNvSpPr/>
          <p:nvPr/>
        </p:nvSpPr>
        <p:spPr>
          <a:xfrm>
            <a:off x="5853684" y="4845880"/>
            <a:ext cx="484632" cy="457200"/>
          </a:xfrm>
          <a:prstGeom prst="downArrow">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478AEE3-0F82-9D42-A457-FEBCC1075A0F}"/>
              </a:ext>
            </a:extLst>
          </p:cNvPr>
          <p:cNvSpPr/>
          <p:nvPr/>
        </p:nvSpPr>
        <p:spPr>
          <a:xfrm>
            <a:off x="1066800" y="5339160"/>
            <a:ext cx="10058400" cy="548640"/>
          </a:xfrm>
          <a:prstGeom prst="rect">
            <a:avLst/>
          </a:prstGeom>
          <a:solidFill>
            <a:srgbClr val="FFFF00"/>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u="sng" dirty="0">
                <a:solidFill>
                  <a:sysClr val="windowText" lastClr="000000"/>
                </a:solidFill>
              </a:rPr>
              <a:t>Cash Disbursement</a:t>
            </a:r>
          </a:p>
          <a:p>
            <a:pPr algn="ctr"/>
            <a:r>
              <a:rPr lang="en-US" dirty="0">
                <a:solidFill>
                  <a:sysClr val="windowText" lastClr="000000"/>
                </a:solidFill>
              </a:rPr>
              <a:t>Once all BARs are submitted and approved, PED will disburse cash to district/charter.</a:t>
            </a:r>
          </a:p>
        </p:txBody>
      </p:sp>
    </p:spTree>
    <p:extLst>
      <p:ext uri="{BB962C8B-B14F-4D97-AF65-F5344CB8AC3E}">
        <p14:creationId xmlns:p14="http://schemas.microsoft.com/office/powerpoint/2010/main" val="1961161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3" name="Picture 2" descr="Money Clipart-pile and bags full of money clipart">
            <a:extLst>
              <a:ext uri="{FF2B5EF4-FFF2-40B4-BE49-F238E27FC236}">
                <a16:creationId xmlns:a16="http://schemas.microsoft.com/office/drawing/2014/main" id="{0FDD1AF5-0395-B8FF-E482-B756B005E7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1070" y="4343234"/>
            <a:ext cx="6228529" cy="2286000"/>
          </a:xfrm>
          <a:prstGeom prst="rect">
            <a:avLst/>
          </a:prstGeom>
          <a:noFill/>
          <a:extLst>
            <a:ext uri="{909E8E84-426E-40DD-AFC4-6F175D3DCCD1}">
              <a14:hiddenFill xmlns:a14="http://schemas.microsoft.com/office/drawing/2010/main">
                <a:solidFill>
                  <a:srgbClr val="FFFFFF"/>
                </a:solidFill>
              </a14:hiddenFill>
            </a:ext>
          </a:extLst>
        </p:spPr>
      </p:pic>
      <p:sp>
        <p:nvSpPr>
          <p:cNvPr id="128" name="Google Shape;128;g32dd2ce7cc4_1_0"/>
          <p:cNvSpPr txBox="1">
            <a:spLocks noGrp="1"/>
          </p:cNvSpPr>
          <p:nvPr>
            <p:ph type="title"/>
          </p:nvPr>
        </p:nvSpPr>
        <p:spPr>
          <a:xfrm>
            <a:off x="176981" y="255125"/>
            <a:ext cx="11857800"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2025 Legislative Session</a:t>
            </a:r>
            <a:endParaRPr sz="3600" b="1" dirty="0"/>
          </a:p>
        </p:txBody>
      </p:sp>
      <p:sp>
        <p:nvSpPr>
          <p:cNvPr id="129" name="Google Shape;129;g32dd2ce7cc4_1_0"/>
          <p:cNvSpPr txBox="1">
            <a:spLocks noGrp="1"/>
          </p:cNvSpPr>
          <p:nvPr>
            <p:ph type="body" idx="1"/>
          </p:nvPr>
        </p:nvSpPr>
        <p:spPr>
          <a:xfrm>
            <a:off x="366125"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Capital Outlay Reauthorizations</a:t>
            </a:r>
          </a:p>
          <a:p>
            <a:pPr marL="800100" lvl="1"/>
            <a:r>
              <a:rPr lang="en-US" dirty="0"/>
              <a:t>SB245</a:t>
            </a:r>
          </a:p>
          <a:p>
            <a:pPr marL="342900"/>
            <a:r>
              <a:rPr lang="en-US" dirty="0"/>
              <a:t>Capital Outlay Direct Appropriations</a:t>
            </a:r>
          </a:p>
          <a:p>
            <a:pPr marL="800100" lvl="1"/>
            <a:r>
              <a:rPr lang="en-US" dirty="0"/>
              <a:t>HB450</a:t>
            </a:r>
          </a:p>
          <a:p>
            <a:pPr marL="342900"/>
            <a:r>
              <a:rPr lang="en-US" dirty="0"/>
              <a:t>2025 Infrastructure for Fueling and Charging Stations - $1,500,000 </a:t>
            </a:r>
          </a:p>
          <a:p>
            <a:pPr marL="800100" lvl="1"/>
            <a:r>
              <a:rPr lang="en-US" dirty="0"/>
              <a:t>HB450</a:t>
            </a:r>
          </a:p>
          <a:p>
            <a:pPr marL="342900"/>
            <a:r>
              <a:rPr lang="en-US" dirty="0"/>
              <a:t>2024 GOB Library Acquisitions</a:t>
            </a:r>
          </a:p>
        </p:txBody>
      </p:sp>
      <p:sp>
        <p:nvSpPr>
          <p:cNvPr id="130" name="Google Shape;130;g32dd2ce7cc4_1_0"/>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a:t>
            </a:fld>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40DA43EF-1909-BFA3-0FB5-5F1AB34FEB80}"/>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45F071B5-5C69-234F-A43F-78EAA63461B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Process</a:t>
            </a:r>
            <a:br>
              <a:rPr lang="en-US" sz="3600" b="1" dirty="0"/>
            </a:br>
            <a:r>
              <a:rPr lang="en-US" sz="3600" b="1" dirty="0"/>
              <a:t>31703 – SB-9 State Match</a:t>
            </a:r>
            <a:endParaRPr sz="3600" b="1" dirty="0"/>
          </a:p>
        </p:txBody>
      </p:sp>
      <p:sp>
        <p:nvSpPr>
          <p:cNvPr id="216" name="Google Shape;216;p4">
            <a:extLst>
              <a:ext uri="{FF2B5EF4-FFF2-40B4-BE49-F238E27FC236}">
                <a16:creationId xmlns:a16="http://schemas.microsoft.com/office/drawing/2014/main" id="{1C1BAEF5-D3EF-CD4D-37C7-6AA0916C1DE7}"/>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Refer to 22-25-2 NMSA 1978 for definitions and allowable expenditures.</a:t>
            </a:r>
          </a:p>
          <a:p>
            <a:pPr marL="342900"/>
            <a:r>
              <a:rPr lang="en-US" dirty="0"/>
              <a:t>Alert your auditors of the State Board of Finances spending requirements and the limited purposes for expenditures for the bond proceeds to ensure regular tracking and accountability.</a:t>
            </a:r>
          </a:p>
          <a:p>
            <a:pPr marL="342900"/>
            <a:r>
              <a:rPr lang="en-US" b="1" dirty="0"/>
              <a:t>Expenditures will not be made from this fund until all previous 31700 allocations have been drawn down.</a:t>
            </a:r>
            <a:endParaRPr b="1" dirty="0"/>
          </a:p>
        </p:txBody>
      </p:sp>
      <p:sp>
        <p:nvSpPr>
          <p:cNvPr id="217" name="Google Shape;217;p4">
            <a:extLst>
              <a:ext uri="{FF2B5EF4-FFF2-40B4-BE49-F238E27FC236}">
                <a16:creationId xmlns:a16="http://schemas.microsoft.com/office/drawing/2014/main" id="{B3FC83E4-39D8-8A18-89AB-D2E0653F8FF5}"/>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30</a:t>
            </a:fld>
            <a:endParaRPr dirty="0"/>
          </a:p>
        </p:txBody>
      </p:sp>
    </p:spTree>
    <p:extLst>
      <p:ext uri="{BB962C8B-B14F-4D97-AF65-F5344CB8AC3E}">
        <p14:creationId xmlns:p14="http://schemas.microsoft.com/office/powerpoint/2010/main" val="3398270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14A52FA5-26AA-A7BD-7182-9FA56BBA8311}"/>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2904781-BB9E-96AD-B237-7D3B015CE83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endParaRPr sz="3600" b="1" dirty="0"/>
          </a:p>
        </p:txBody>
      </p:sp>
      <p:sp>
        <p:nvSpPr>
          <p:cNvPr id="217" name="Google Shape;217;p4">
            <a:extLst>
              <a:ext uri="{FF2B5EF4-FFF2-40B4-BE49-F238E27FC236}">
                <a16:creationId xmlns:a16="http://schemas.microsoft.com/office/drawing/2014/main" id="{8B85952F-B2F8-E815-0D25-55BB1C867763}"/>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31</a:t>
            </a:fld>
            <a:endParaRPr dirty="0"/>
          </a:p>
        </p:txBody>
      </p:sp>
      <p:pic>
        <p:nvPicPr>
          <p:cNvPr id="2" name="Picture 1" descr="A calculator pen glasses and a clipboard with a calculator and a building with a graduation cap and glasses&#10;&#10;Description automatically generated">
            <a:extLst>
              <a:ext uri="{FF2B5EF4-FFF2-40B4-BE49-F238E27FC236}">
                <a16:creationId xmlns:a16="http://schemas.microsoft.com/office/drawing/2014/main" id="{F4219FFC-C179-503F-70FB-26624CDB2E46}"/>
              </a:ext>
            </a:extLst>
          </p:cNvPr>
          <p:cNvPicPr>
            <a:picLocks noChangeAspect="1"/>
          </p:cNvPicPr>
          <p:nvPr/>
        </p:nvPicPr>
        <p:blipFill>
          <a:blip r:embed="rId3"/>
          <a:stretch>
            <a:fillRect/>
          </a:stretch>
        </p:blipFill>
        <p:spPr>
          <a:xfrm>
            <a:off x="3206295" y="1868867"/>
            <a:ext cx="5779410" cy="36576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928803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2C3F74D2-552B-50EF-98F2-1616CB977A6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D5CC3BF-B694-C7B4-C16E-151C6363E9AE}"/>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27107 – GOB Library</a:t>
            </a:r>
            <a:endParaRPr sz="3600" b="1" dirty="0"/>
          </a:p>
        </p:txBody>
      </p:sp>
      <p:sp>
        <p:nvSpPr>
          <p:cNvPr id="217" name="Google Shape;217;p4">
            <a:extLst>
              <a:ext uri="{FF2B5EF4-FFF2-40B4-BE49-F238E27FC236}">
                <a16:creationId xmlns:a16="http://schemas.microsoft.com/office/drawing/2014/main" id="{EAA79848-AF5D-B433-1FB2-B0A287309AFD}"/>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32</a:t>
            </a:fld>
            <a:endParaRPr dirty="0"/>
          </a:p>
        </p:txBody>
      </p:sp>
      <p:graphicFrame>
        <p:nvGraphicFramePr>
          <p:cNvPr id="2" name="Table 1">
            <a:extLst>
              <a:ext uri="{FF2B5EF4-FFF2-40B4-BE49-F238E27FC236}">
                <a16:creationId xmlns:a16="http://schemas.microsoft.com/office/drawing/2014/main" id="{30FA689E-49C4-830D-01EA-6F881767E0C6}"/>
              </a:ext>
            </a:extLst>
          </p:cNvPr>
          <p:cNvGraphicFramePr>
            <a:graphicFrameLocks noGrp="1"/>
          </p:cNvGraphicFramePr>
          <p:nvPr>
            <p:extLst>
              <p:ext uri="{D42A27DB-BD31-4B8C-83A1-F6EECF244321}">
                <p14:modId xmlns:p14="http://schemas.microsoft.com/office/powerpoint/2010/main" val="1967676767"/>
              </p:ext>
            </p:extLst>
          </p:nvPr>
        </p:nvGraphicFramePr>
        <p:xfrm>
          <a:off x="1981200" y="2027522"/>
          <a:ext cx="8229600" cy="3611880"/>
        </p:xfrm>
        <a:graphic>
          <a:graphicData uri="http://schemas.openxmlformats.org/drawingml/2006/table">
            <a:tbl>
              <a:tblPr firstRow="1" firstCol="1" bandRow="1">
                <a:tableStyleId>{5C22544A-7EE6-4342-B048-85BDC9FD1C3A}</a:tableStyleId>
              </a:tblPr>
              <a:tblGrid>
                <a:gridCol w="4085621">
                  <a:extLst>
                    <a:ext uri="{9D8B030D-6E8A-4147-A177-3AD203B41FA5}">
                      <a16:colId xmlns:a16="http://schemas.microsoft.com/office/drawing/2014/main" val="911967784"/>
                    </a:ext>
                  </a:extLst>
                </a:gridCol>
                <a:gridCol w="4143979">
                  <a:extLst>
                    <a:ext uri="{9D8B030D-6E8A-4147-A177-3AD203B41FA5}">
                      <a16:colId xmlns:a16="http://schemas.microsoft.com/office/drawing/2014/main" val="1773904121"/>
                    </a:ext>
                  </a:extLst>
                </a:gridCol>
              </a:tblGrid>
              <a:tr h="777240">
                <a:tc gridSpan="2">
                  <a:txBody>
                    <a:bodyPr/>
                    <a:lstStyle/>
                    <a:p>
                      <a:pPr marL="0" marR="0" algn="ctr">
                        <a:lnSpc>
                          <a:spcPct val="107000"/>
                        </a:lnSpc>
                        <a:spcAft>
                          <a:spcPts val="800"/>
                        </a:spcAft>
                        <a:buNone/>
                      </a:pPr>
                      <a:r>
                        <a:rPr lang="en-US" sz="1800" b="1" kern="100" dirty="0">
                          <a:solidFill>
                            <a:schemeClr val="bg2"/>
                          </a:solidFill>
                          <a:effectLst/>
                        </a:rPr>
                        <a:t>27107 – GOB Library</a:t>
                      </a:r>
                    </a:p>
                    <a:p>
                      <a:pPr marL="0" marR="0" algn="ctr">
                        <a:lnSpc>
                          <a:spcPct val="107000"/>
                        </a:lnSpc>
                        <a:spcAft>
                          <a:spcPts val="800"/>
                        </a:spcAft>
                        <a:buNone/>
                      </a:pPr>
                      <a:r>
                        <a:rPr lang="en-US" sz="1800" b="1" kern="100" dirty="0">
                          <a:solidFill>
                            <a:schemeClr val="bg2"/>
                          </a:solidFill>
                          <a:effectLst/>
                        </a:rPr>
                        <a:t>Revenue Lines</a:t>
                      </a:r>
                      <a:endParaRPr lang="en-US" sz="1800" b="1"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9CEBF0"/>
                    </a:solidFill>
                  </a:tcPr>
                </a:tc>
                <a:tc hMerge="1">
                  <a:txBody>
                    <a:bodyPr/>
                    <a:lstStyle/>
                    <a:p>
                      <a:endParaRPr lang="en-US"/>
                    </a:p>
                  </a:txBody>
                  <a:tcPr/>
                </a:tc>
                <a:extLst>
                  <a:ext uri="{0D108BD9-81ED-4DB2-BD59-A6C34878D82A}">
                    <a16:rowId xmlns:a16="http://schemas.microsoft.com/office/drawing/2014/main" val="3653418340"/>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Budget nothing at this time.</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Budget nothing at this time. A BAR needs to be submitted when funds are awarded.</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111654605"/>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Prior year award balances.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Prior year balance from prior year award(s).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880006505"/>
                  </a:ext>
                </a:extLst>
              </a:tr>
              <a:tr h="777240">
                <a:tc gridSpan="2">
                  <a:txBody>
                    <a:bodyPr/>
                    <a:lstStyle/>
                    <a:p>
                      <a:pPr marL="0" marR="0" algn="ctr">
                        <a:lnSpc>
                          <a:spcPct val="107000"/>
                        </a:lnSpc>
                        <a:spcAft>
                          <a:spcPts val="800"/>
                        </a:spcAft>
                        <a:buNone/>
                      </a:pPr>
                      <a:r>
                        <a:rPr lang="en-US" sz="1800" b="1" kern="100" dirty="0">
                          <a:solidFill>
                            <a:schemeClr val="bg2"/>
                          </a:solidFill>
                          <a:effectLst/>
                        </a:rPr>
                        <a:t>27107 – GOB Library</a:t>
                      </a:r>
                    </a:p>
                    <a:p>
                      <a:pPr marL="0" marR="0" algn="ctr">
                        <a:lnSpc>
                          <a:spcPct val="107000"/>
                        </a:lnSpc>
                        <a:spcAft>
                          <a:spcPts val="800"/>
                        </a:spcAft>
                        <a:buNone/>
                      </a:pPr>
                      <a:r>
                        <a:rPr lang="en-US" sz="1800" b="1" kern="100" dirty="0">
                          <a:solidFill>
                            <a:schemeClr val="bg2"/>
                          </a:solidFill>
                          <a:effectLst/>
                        </a:rPr>
                        <a:t>Expenditure Lines</a:t>
                      </a:r>
                      <a:endParaRPr lang="en-US" sz="1800" b="1"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9CEBF0"/>
                    </a:solidFill>
                  </a:tcPr>
                </a:tc>
                <a:tc hMerge="1">
                  <a:txBody>
                    <a:bodyPr/>
                    <a:lstStyle/>
                    <a:p>
                      <a:endParaRPr lang="en-US"/>
                    </a:p>
                  </a:txBody>
                  <a:tcPr/>
                </a:tc>
                <a:extLst>
                  <a:ext uri="{0D108BD9-81ED-4DB2-BD59-A6C34878D82A}">
                    <a16:rowId xmlns:a16="http://schemas.microsoft.com/office/drawing/2014/main" val="4078005378"/>
                  </a:ext>
                </a:extLst>
              </a:tr>
              <a:tr h="685800">
                <a:tc>
                  <a:txBody>
                    <a:bodyPr/>
                    <a:lstStyle/>
                    <a:p>
                      <a:pPr marL="0" marR="0">
                        <a:lnSpc>
                          <a:spcPct val="107000"/>
                        </a:lnSpc>
                        <a:spcAft>
                          <a:spcPts val="800"/>
                        </a:spcAft>
                        <a:buNone/>
                      </a:pPr>
                      <a:r>
                        <a:rPr lang="en-US" sz="1200" b="0" u="sng" kern="100" spc="-5" dirty="0">
                          <a:solidFill>
                            <a:schemeClr val="bg2"/>
                          </a:solidFill>
                          <a:effectLst/>
                        </a:rPr>
                        <a:t>Library and Audio-Visual 56114: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Actual expenditures during current year and amount reverting at end of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Library and Audio-Visual 56114: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Projected expenditures in upcoming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602559200"/>
                  </a:ext>
                </a:extLst>
              </a:tr>
            </a:tbl>
          </a:graphicData>
        </a:graphic>
      </p:graphicFrame>
    </p:spTree>
    <p:extLst>
      <p:ext uri="{BB962C8B-B14F-4D97-AF65-F5344CB8AC3E}">
        <p14:creationId xmlns:p14="http://schemas.microsoft.com/office/powerpoint/2010/main" val="3838740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53A4C56-3921-AA8F-909B-23B40B4E541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7D67F2BA-2194-491D-5E7C-7421C9FC03C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27107 – GOB Library</a:t>
            </a:r>
            <a:endParaRPr sz="3600" b="1" dirty="0"/>
          </a:p>
        </p:txBody>
      </p:sp>
      <p:sp>
        <p:nvSpPr>
          <p:cNvPr id="216" name="Google Shape;216;p4">
            <a:extLst>
              <a:ext uri="{FF2B5EF4-FFF2-40B4-BE49-F238E27FC236}">
                <a16:creationId xmlns:a16="http://schemas.microsoft.com/office/drawing/2014/main" id="{C44EACC6-9FC9-83D0-19D6-2D14F55E6749}"/>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solidFill>
                  <a:schemeClr val="bg2"/>
                </a:solidFill>
              </a:rPr>
              <a:t>Report utilized to verify fund balance for 27107.</a:t>
            </a:r>
            <a:endParaRPr dirty="0">
              <a:solidFill>
                <a:schemeClr val="bg2"/>
              </a:solidFill>
            </a:endParaRPr>
          </a:p>
        </p:txBody>
      </p:sp>
      <p:sp>
        <p:nvSpPr>
          <p:cNvPr id="217" name="Google Shape;217;p4">
            <a:extLst>
              <a:ext uri="{FF2B5EF4-FFF2-40B4-BE49-F238E27FC236}">
                <a16:creationId xmlns:a16="http://schemas.microsoft.com/office/drawing/2014/main" id="{8280E62F-8136-918D-970A-64FEB1176697}"/>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33</a:t>
            </a:fld>
            <a:endParaRPr dirty="0"/>
          </a:p>
        </p:txBody>
      </p:sp>
      <p:pic>
        <p:nvPicPr>
          <p:cNvPr id="5" name="Picture 4">
            <a:extLst>
              <a:ext uri="{FF2B5EF4-FFF2-40B4-BE49-F238E27FC236}">
                <a16:creationId xmlns:a16="http://schemas.microsoft.com/office/drawing/2014/main" id="{49ECC08D-1289-6DF9-CEFD-FBBA5001D359}"/>
              </a:ext>
            </a:extLst>
          </p:cNvPr>
          <p:cNvPicPr>
            <a:picLocks noChangeAspect="1"/>
          </p:cNvPicPr>
          <p:nvPr/>
        </p:nvPicPr>
        <p:blipFill>
          <a:blip r:embed="rId3"/>
          <a:stretch>
            <a:fillRect/>
          </a:stretch>
        </p:blipFill>
        <p:spPr>
          <a:xfrm>
            <a:off x="2490285" y="2728208"/>
            <a:ext cx="7211431" cy="695422"/>
          </a:xfrm>
          <a:prstGeom prst="rect">
            <a:avLst/>
          </a:prstGeom>
        </p:spPr>
      </p:pic>
      <p:pic>
        <p:nvPicPr>
          <p:cNvPr id="7" name="Picture 6">
            <a:extLst>
              <a:ext uri="{FF2B5EF4-FFF2-40B4-BE49-F238E27FC236}">
                <a16:creationId xmlns:a16="http://schemas.microsoft.com/office/drawing/2014/main" id="{75CA8F55-76FE-FB67-ABDD-2BE07FB78158}"/>
              </a:ext>
            </a:extLst>
          </p:cNvPr>
          <p:cNvPicPr>
            <a:picLocks noChangeAspect="1"/>
          </p:cNvPicPr>
          <p:nvPr/>
        </p:nvPicPr>
        <p:blipFill>
          <a:blip r:embed="rId4"/>
          <a:stretch>
            <a:fillRect/>
          </a:stretch>
        </p:blipFill>
        <p:spPr>
          <a:xfrm>
            <a:off x="2199732" y="4378399"/>
            <a:ext cx="7792537" cy="1143160"/>
          </a:xfrm>
          <a:prstGeom prst="rect">
            <a:avLst/>
          </a:prstGeom>
        </p:spPr>
      </p:pic>
    </p:spTree>
    <p:extLst>
      <p:ext uri="{BB962C8B-B14F-4D97-AF65-F5344CB8AC3E}">
        <p14:creationId xmlns:p14="http://schemas.microsoft.com/office/powerpoint/2010/main" val="327003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5A0E4FF-59E4-B768-7366-0DB52312EC81}"/>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45CFDB80-B94C-97B4-8407-5105B883B80E}"/>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27118 – House Bill 2 Allocations</a:t>
            </a:r>
            <a:endParaRPr sz="3600" b="1" dirty="0"/>
          </a:p>
        </p:txBody>
      </p:sp>
      <p:sp>
        <p:nvSpPr>
          <p:cNvPr id="217" name="Google Shape;217;p4">
            <a:extLst>
              <a:ext uri="{FF2B5EF4-FFF2-40B4-BE49-F238E27FC236}">
                <a16:creationId xmlns:a16="http://schemas.microsoft.com/office/drawing/2014/main" id="{0EA83ABB-1536-3E05-36F2-BDCF6D3420BF}"/>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34</a:t>
            </a:fld>
            <a:endParaRPr dirty="0"/>
          </a:p>
        </p:txBody>
      </p:sp>
      <p:graphicFrame>
        <p:nvGraphicFramePr>
          <p:cNvPr id="4" name="Table 3">
            <a:extLst>
              <a:ext uri="{FF2B5EF4-FFF2-40B4-BE49-F238E27FC236}">
                <a16:creationId xmlns:a16="http://schemas.microsoft.com/office/drawing/2014/main" id="{607DFBC2-E585-BF86-C103-BB3F01FE35C4}"/>
              </a:ext>
            </a:extLst>
          </p:cNvPr>
          <p:cNvGraphicFramePr>
            <a:graphicFrameLocks noGrp="1"/>
          </p:cNvGraphicFramePr>
          <p:nvPr>
            <p:extLst>
              <p:ext uri="{D42A27DB-BD31-4B8C-83A1-F6EECF244321}">
                <p14:modId xmlns:p14="http://schemas.microsoft.com/office/powerpoint/2010/main" val="328731969"/>
              </p:ext>
            </p:extLst>
          </p:nvPr>
        </p:nvGraphicFramePr>
        <p:xfrm>
          <a:off x="1981200" y="2027522"/>
          <a:ext cx="8229600" cy="3611880"/>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3233563330"/>
                    </a:ext>
                  </a:extLst>
                </a:gridCol>
                <a:gridCol w="4114800">
                  <a:extLst>
                    <a:ext uri="{9D8B030D-6E8A-4147-A177-3AD203B41FA5}">
                      <a16:colId xmlns:a16="http://schemas.microsoft.com/office/drawing/2014/main" val="381804642"/>
                    </a:ext>
                  </a:extLst>
                </a:gridCol>
              </a:tblGrid>
              <a:tr h="777240">
                <a:tc gridSpan="2">
                  <a:txBody>
                    <a:bodyPr/>
                    <a:lstStyle/>
                    <a:p>
                      <a:pPr marL="0" marR="0" algn="ctr">
                        <a:lnSpc>
                          <a:spcPct val="107000"/>
                        </a:lnSpc>
                        <a:spcAft>
                          <a:spcPts val="800"/>
                        </a:spcAft>
                        <a:buNone/>
                      </a:pPr>
                      <a:r>
                        <a:rPr lang="en-US" sz="1800" kern="100" dirty="0">
                          <a:solidFill>
                            <a:schemeClr val="bg2"/>
                          </a:solidFill>
                          <a:effectLst/>
                        </a:rPr>
                        <a:t>27118 – House Bill 2 Allocations</a:t>
                      </a:r>
                    </a:p>
                    <a:p>
                      <a:pPr marL="0" marR="0" algn="ctr">
                        <a:lnSpc>
                          <a:spcPct val="107000"/>
                        </a:lnSpc>
                        <a:spcAft>
                          <a:spcPts val="800"/>
                        </a:spcAft>
                        <a:buNone/>
                      </a:pPr>
                      <a:r>
                        <a:rPr lang="en-US" sz="1800" kern="100" dirty="0">
                          <a:solidFill>
                            <a:schemeClr val="bg2"/>
                          </a:solidFill>
                          <a:effectLst/>
                        </a:rPr>
                        <a:t>Revenue Lines</a:t>
                      </a:r>
                      <a:endParaRPr lang="en-US" sz="180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9E6A3"/>
                    </a:solidFill>
                  </a:tcPr>
                </a:tc>
                <a:tc hMerge="1">
                  <a:txBody>
                    <a:bodyPr/>
                    <a:lstStyle/>
                    <a:p>
                      <a:endParaRPr lang="en-US"/>
                    </a:p>
                  </a:txBody>
                  <a:tcPr/>
                </a:tc>
                <a:extLst>
                  <a:ext uri="{0D108BD9-81ED-4DB2-BD59-A6C34878D82A}">
                    <a16:rowId xmlns:a16="http://schemas.microsoft.com/office/drawing/2014/main" val="2128239490"/>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Budget projects awarded in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Budget nothing at this time. A BAR needs to be submitted when funds are awarded.</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766557806"/>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Do not enter an amount here (unless project is awarded more than a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Do not enter an amount here (unless project is awarded more than a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267288407"/>
                  </a:ext>
                </a:extLst>
              </a:tr>
              <a:tr h="777240">
                <a:tc gridSpan="2">
                  <a:txBody>
                    <a:bodyPr/>
                    <a:lstStyle/>
                    <a:p>
                      <a:pPr marL="0" marR="0" algn="ctr">
                        <a:lnSpc>
                          <a:spcPct val="107000"/>
                        </a:lnSpc>
                        <a:spcAft>
                          <a:spcPts val="800"/>
                        </a:spcAft>
                        <a:buNone/>
                      </a:pPr>
                      <a:r>
                        <a:rPr lang="en-US" sz="1800" kern="100" dirty="0">
                          <a:solidFill>
                            <a:schemeClr val="bg2"/>
                          </a:solidFill>
                          <a:effectLst/>
                        </a:rPr>
                        <a:t>27118 – House Bill 2 Allocations</a:t>
                      </a:r>
                    </a:p>
                    <a:p>
                      <a:pPr marL="0" marR="0" algn="ctr">
                        <a:lnSpc>
                          <a:spcPct val="107000"/>
                        </a:lnSpc>
                        <a:spcAft>
                          <a:spcPts val="800"/>
                        </a:spcAft>
                        <a:buNone/>
                      </a:pPr>
                      <a:r>
                        <a:rPr lang="en-US" sz="1800" kern="100" dirty="0">
                          <a:solidFill>
                            <a:schemeClr val="bg2"/>
                          </a:solidFill>
                          <a:effectLst/>
                        </a:rPr>
                        <a:t>Expenditure Lines</a:t>
                      </a:r>
                      <a:endParaRPr lang="en-US" sz="180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9E6A3"/>
                    </a:solidFill>
                  </a:tcPr>
                </a:tc>
                <a:tc hMerge="1">
                  <a:txBody>
                    <a:bodyPr/>
                    <a:lstStyle/>
                    <a:p>
                      <a:endParaRPr lang="en-US"/>
                    </a:p>
                  </a:txBody>
                  <a:tcPr/>
                </a:tc>
                <a:extLst>
                  <a:ext uri="{0D108BD9-81ED-4DB2-BD59-A6C34878D82A}">
                    <a16:rowId xmlns:a16="http://schemas.microsoft.com/office/drawing/2014/main" val="513852667"/>
                  </a:ext>
                </a:extLst>
              </a:tr>
              <a:tr h="685800">
                <a:tc>
                  <a:txBody>
                    <a:bodyPr/>
                    <a:lstStyle/>
                    <a:p>
                      <a:pPr marL="0" marR="0">
                        <a:lnSpc>
                          <a:spcPct val="107000"/>
                        </a:lnSpc>
                        <a:spcAft>
                          <a:spcPts val="800"/>
                        </a:spcAft>
                        <a:buNone/>
                      </a:pPr>
                      <a:r>
                        <a:rPr lang="en-US" sz="1200" b="0" kern="100" spc="-5" dirty="0">
                          <a:solidFill>
                            <a:schemeClr val="bg2"/>
                          </a:solidFill>
                          <a:effectLst/>
                        </a:rPr>
                        <a:t>Actual expenditures during current year and amount reverting at end of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chemeClr val="bg2"/>
                          </a:solidFill>
                          <a:effectLst/>
                        </a:rPr>
                        <a:t>Projected expenditures in upcoming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95113382"/>
                  </a:ext>
                </a:extLst>
              </a:tr>
            </a:tbl>
          </a:graphicData>
        </a:graphic>
      </p:graphicFrame>
    </p:spTree>
    <p:extLst>
      <p:ext uri="{BB962C8B-B14F-4D97-AF65-F5344CB8AC3E}">
        <p14:creationId xmlns:p14="http://schemas.microsoft.com/office/powerpoint/2010/main" val="40552139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62A1560A-E8EC-5A5D-0280-FCF50776AFB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B68B0BA7-D37D-9F68-340A-39C0AD57747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27413 – Infrastructure for Alternatively Fueled Buses</a:t>
            </a:r>
            <a:endParaRPr sz="3600" b="1" dirty="0"/>
          </a:p>
        </p:txBody>
      </p:sp>
      <p:sp>
        <p:nvSpPr>
          <p:cNvPr id="217" name="Google Shape;217;p4">
            <a:extLst>
              <a:ext uri="{FF2B5EF4-FFF2-40B4-BE49-F238E27FC236}">
                <a16:creationId xmlns:a16="http://schemas.microsoft.com/office/drawing/2014/main" id="{C577F7A0-1009-7383-10F2-8D3574B8D723}"/>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35</a:t>
            </a:fld>
            <a:endParaRPr dirty="0"/>
          </a:p>
        </p:txBody>
      </p:sp>
      <p:graphicFrame>
        <p:nvGraphicFramePr>
          <p:cNvPr id="3" name="Table 2">
            <a:extLst>
              <a:ext uri="{FF2B5EF4-FFF2-40B4-BE49-F238E27FC236}">
                <a16:creationId xmlns:a16="http://schemas.microsoft.com/office/drawing/2014/main" id="{4CEAACE4-8596-B036-2309-C8CAB34BCF76}"/>
              </a:ext>
            </a:extLst>
          </p:cNvPr>
          <p:cNvGraphicFramePr>
            <a:graphicFrameLocks noGrp="1"/>
          </p:cNvGraphicFramePr>
          <p:nvPr>
            <p:extLst>
              <p:ext uri="{D42A27DB-BD31-4B8C-83A1-F6EECF244321}">
                <p14:modId xmlns:p14="http://schemas.microsoft.com/office/powerpoint/2010/main" val="4250644870"/>
              </p:ext>
            </p:extLst>
          </p:nvPr>
        </p:nvGraphicFramePr>
        <p:xfrm>
          <a:off x="1981200" y="2027522"/>
          <a:ext cx="8229600" cy="3611880"/>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1391154979"/>
                    </a:ext>
                  </a:extLst>
                </a:gridCol>
                <a:gridCol w="4114800">
                  <a:extLst>
                    <a:ext uri="{9D8B030D-6E8A-4147-A177-3AD203B41FA5}">
                      <a16:colId xmlns:a16="http://schemas.microsoft.com/office/drawing/2014/main" val="1528734839"/>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27413 – Infrastructure for Alternatively Fueled Buses</a:t>
                      </a:r>
                    </a:p>
                    <a:p>
                      <a:pPr marL="0" marR="0" algn="ctr">
                        <a:lnSpc>
                          <a:spcPct val="107000"/>
                        </a:lnSpc>
                        <a:spcAft>
                          <a:spcPts val="800"/>
                        </a:spcAft>
                        <a:buNone/>
                      </a:pPr>
                      <a:r>
                        <a:rPr lang="en-US" sz="1800" kern="100" dirty="0">
                          <a:solidFill>
                            <a:sysClr val="windowText" lastClr="000000"/>
                          </a:solidFill>
                          <a:effectLst/>
                        </a:rPr>
                        <a:t>Revenue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E7BCAF"/>
                    </a:solidFill>
                  </a:tcPr>
                </a:tc>
                <a:tc hMerge="1">
                  <a:txBody>
                    <a:bodyPr/>
                    <a:lstStyle/>
                    <a:p>
                      <a:endParaRPr lang="en-US"/>
                    </a:p>
                  </a:txBody>
                  <a:tcPr/>
                </a:tc>
                <a:extLst>
                  <a:ext uri="{0D108BD9-81ED-4DB2-BD59-A6C34878D82A}">
                    <a16:rowId xmlns:a16="http://schemas.microsoft.com/office/drawing/2014/main" val="70566135"/>
                  </a:ext>
                </a:extLst>
              </a:tr>
              <a:tr h="685800">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awards in current year.</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nothing at this time. A BAR needs to be submitted when funds are awarded.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581228823"/>
                  </a:ext>
                </a:extLst>
              </a:tr>
              <a:tr h="685800">
                <a:tc>
                  <a:txBody>
                    <a:bodyPr/>
                    <a:lstStyle/>
                    <a:p>
                      <a:pPr marL="0" marR="0">
                        <a:lnSpc>
                          <a:spcPct val="107000"/>
                        </a:lnSpc>
                        <a:spcAft>
                          <a:spcPts val="800"/>
                        </a:spcAft>
                        <a:buNone/>
                      </a:pPr>
                      <a:r>
                        <a:rPr lang="en-US" sz="1200" b="0" u="sng" kern="100" spc="-5" dirty="0">
                          <a:solidFill>
                            <a:sysClr val="windowText" lastClr="000000"/>
                          </a:solidFill>
                          <a:effectLst/>
                        </a:rPr>
                        <a:t>State Flow-through Prior Year 43204:</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Prior year award balances.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State Flow-through Prior Year 43204:</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Prior year balance from prior year award(s).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492493968"/>
                  </a:ext>
                </a:extLst>
              </a:tr>
              <a:tr h="777240">
                <a:tc gridSpan="2">
                  <a:txBody>
                    <a:bodyPr/>
                    <a:lstStyle/>
                    <a:p>
                      <a:pPr marL="0" marR="0" algn="ctr">
                        <a:lnSpc>
                          <a:spcPct val="107000"/>
                        </a:lnSpc>
                        <a:spcAft>
                          <a:spcPts val="800"/>
                        </a:spcAft>
                        <a:buNone/>
                      </a:pPr>
                      <a:r>
                        <a:rPr lang="en-US" sz="1800" kern="100" dirty="0">
                          <a:solidFill>
                            <a:sysClr val="windowText" lastClr="000000"/>
                          </a:solidFill>
                          <a:effectLst/>
                        </a:rPr>
                        <a:t>27413 – Infrastructure for Alternatively Fueled Buses</a:t>
                      </a:r>
                    </a:p>
                    <a:p>
                      <a:pPr marL="0" marR="0" algn="ctr">
                        <a:lnSpc>
                          <a:spcPct val="107000"/>
                        </a:lnSpc>
                        <a:spcAft>
                          <a:spcPts val="800"/>
                        </a:spcAft>
                        <a:buNone/>
                      </a:pPr>
                      <a:r>
                        <a:rPr lang="en-US" sz="1800" kern="100" dirty="0">
                          <a:solidFill>
                            <a:sysClr val="windowText" lastClr="000000"/>
                          </a:solidFill>
                          <a:effectLst/>
                        </a:rPr>
                        <a:t>Expenditure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E7BCAF"/>
                    </a:solidFill>
                  </a:tcPr>
                </a:tc>
                <a:tc hMerge="1">
                  <a:txBody>
                    <a:bodyPr/>
                    <a:lstStyle/>
                    <a:p>
                      <a:endParaRPr lang="en-US"/>
                    </a:p>
                  </a:txBody>
                  <a:tcPr/>
                </a:tc>
                <a:extLst>
                  <a:ext uri="{0D108BD9-81ED-4DB2-BD59-A6C34878D82A}">
                    <a16:rowId xmlns:a16="http://schemas.microsoft.com/office/drawing/2014/main" val="1717122379"/>
                  </a:ext>
                </a:extLst>
              </a:tr>
              <a:tr h="685800">
                <a:tc>
                  <a:txBody>
                    <a:bodyPr/>
                    <a:lstStyle/>
                    <a:p>
                      <a:pPr marL="0" marR="0">
                        <a:lnSpc>
                          <a:spcPct val="107000"/>
                        </a:lnSpc>
                        <a:spcAft>
                          <a:spcPts val="800"/>
                        </a:spcAft>
                        <a:buNone/>
                      </a:pPr>
                      <a:r>
                        <a:rPr lang="en-US" sz="1200" b="0" kern="100" spc="-5" dirty="0">
                          <a:solidFill>
                            <a:sysClr val="windowText" lastClr="000000"/>
                          </a:solidFill>
                          <a:effectLst/>
                        </a:rPr>
                        <a:t>Actual expenditures during current year and amount reverting at end of current year.</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ysClr val="windowText" lastClr="000000"/>
                          </a:solidFill>
                          <a:effectLst/>
                        </a:rPr>
                        <a:t>Projected expenditures in upcoming year.</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451473781"/>
                  </a:ext>
                </a:extLst>
              </a:tr>
            </a:tbl>
          </a:graphicData>
        </a:graphic>
      </p:graphicFrame>
    </p:spTree>
    <p:extLst>
      <p:ext uri="{BB962C8B-B14F-4D97-AF65-F5344CB8AC3E}">
        <p14:creationId xmlns:p14="http://schemas.microsoft.com/office/powerpoint/2010/main" val="12695583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854A20BC-2A8D-2C95-1A0A-FADA3B2A1C3F}"/>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7C811373-D813-DDE0-A40E-AF141FC22FE1}"/>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31200 – Public School Capital Outlay</a:t>
            </a:r>
            <a:endParaRPr sz="3600" b="1" dirty="0"/>
          </a:p>
        </p:txBody>
      </p:sp>
      <p:sp>
        <p:nvSpPr>
          <p:cNvPr id="217" name="Google Shape;217;p4">
            <a:extLst>
              <a:ext uri="{FF2B5EF4-FFF2-40B4-BE49-F238E27FC236}">
                <a16:creationId xmlns:a16="http://schemas.microsoft.com/office/drawing/2014/main" id="{A09BCB5C-F4D2-C872-1DD4-14093805E411}"/>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36</a:t>
            </a:fld>
            <a:endParaRPr dirty="0"/>
          </a:p>
        </p:txBody>
      </p:sp>
      <p:graphicFrame>
        <p:nvGraphicFramePr>
          <p:cNvPr id="2" name="Table 1">
            <a:extLst>
              <a:ext uri="{FF2B5EF4-FFF2-40B4-BE49-F238E27FC236}">
                <a16:creationId xmlns:a16="http://schemas.microsoft.com/office/drawing/2014/main" id="{4FE7CA00-690B-2380-3460-0759AB6B0510}"/>
              </a:ext>
            </a:extLst>
          </p:cNvPr>
          <p:cNvGraphicFramePr>
            <a:graphicFrameLocks noGrp="1"/>
          </p:cNvGraphicFramePr>
          <p:nvPr>
            <p:extLst>
              <p:ext uri="{D42A27DB-BD31-4B8C-83A1-F6EECF244321}">
                <p14:modId xmlns:p14="http://schemas.microsoft.com/office/powerpoint/2010/main" val="1851270283"/>
              </p:ext>
            </p:extLst>
          </p:nvPr>
        </p:nvGraphicFramePr>
        <p:xfrm>
          <a:off x="1872559" y="2338799"/>
          <a:ext cx="8229600" cy="2989326"/>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2960205658"/>
                    </a:ext>
                  </a:extLst>
                </a:gridCol>
                <a:gridCol w="4114800">
                  <a:extLst>
                    <a:ext uri="{9D8B030D-6E8A-4147-A177-3AD203B41FA5}">
                      <a16:colId xmlns:a16="http://schemas.microsoft.com/office/drawing/2014/main" val="365801520"/>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31200 – Public School Capital Outlay</a:t>
                      </a:r>
                    </a:p>
                    <a:p>
                      <a:pPr marL="0" marR="0" algn="ctr">
                        <a:lnSpc>
                          <a:spcPct val="107000"/>
                        </a:lnSpc>
                        <a:spcAft>
                          <a:spcPts val="800"/>
                        </a:spcAft>
                        <a:buNone/>
                      </a:pPr>
                      <a:r>
                        <a:rPr lang="en-US" sz="1800" kern="100" dirty="0">
                          <a:solidFill>
                            <a:sysClr val="windowText" lastClr="000000"/>
                          </a:solidFill>
                          <a:effectLst/>
                        </a:rPr>
                        <a:t>Revenue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2CEED"/>
                    </a:solidFill>
                  </a:tcPr>
                </a:tc>
                <a:tc hMerge="1">
                  <a:txBody>
                    <a:bodyPr/>
                    <a:lstStyle/>
                    <a:p>
                      <a:endParaRPr lang="en-US"/>
                    </a:p>
                  </a:txBody>
                  <a:tcPr/>
                </a:tc>
                <a:extLst>
                  <a:ext uri="{0D108BD9-81ED-4DB2-BD59-A6C34878D82A}">
                    <a16:rowId xmlns:a16="http://schemas.microsoft.com/office/drawing/2014/main" val="2008280392"/>
                  </a:ext>
                </a:extLst>
              </a:tr>
              <a:tr h="274320">
                <a:tc gridSpan="2">
                  <a:txBody>
                    <a:bodyPr/>
                    <a:lstStyle/>
                    <a:p>
                      <a:pPr marL="0" marR="0" algn="ctr">
                        <a:lnSpc>
                          <a:spcPct val="107000"/>
                        </a:lnSpc>
                        <a:spcAft>
                          <a:spcPts val="800"/>
                        </a:spcAft>
                        <a:buNone/>
                      </a:pPr>
                      <a:r>
                        <a:rPr lang="en-US" sz="1600" kern="100" dirty="0">
                          <a:solidFill>
                            <a:sysClr val="windowText" lastClr="000000"/>
                          </a:solidFill>
                          <a:effectLst/>
                          <a:latin typeface="+mn-lt"/>
                          <a:ea typeface="Aptos" panose="020B0004020202020204" pitchFamily="34" charset="0"/>
                          <a:cs typeface="Times New Roman" panose="02020603050405020304" pitchFamily="18" charset="0"/>
                        </a:rPr>
                        <a:t>Cash</a:t>
                      </a: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2CEED"/>
                    </a:solidFill>
                  </a:tcPr>
                </a:tc>
                <a:tc hMerge="1">
                  <a:txBody>
                    <a:bodyPr/>
                    <a:lstStyle/>
                    <a:p>
                      <a:endParaRPr lang="en-US"/>
                    </a:p>
                  </a:txBody>
                  <a:tcPr/>
                </a:tc>
                <a:extLst>
                  <a:ext uri="{0D108BD9-81ED-4DB2-BD59-A6C34878D82A}">
                    <a16:rowId xmlns:a16="http://schemas.microsoft.com/office/drawing/2014/main" val="122384924"/>
                  </a:ext>
                </a:extLst>
              </a:tr>
              <a:tr h="914400">
                <a:tc>
                  <a:txBody>
                    <a:bodyPr/>
                    <a:lstStyle/>
                    <a:p>
                      <a:pPr marL="0" marR="0">
                        <a:lnSpc>
                          <a:spcPct val="107000"/>
                        </a:lnSpc>
                        <a:spcAft>
                          <a:spcPts val="800"/>
                        </a:spcAft>
                        <a:buNone/>
                      </a:pPr>
                      <a:r>
                        <a:rPr lang="en-US" sz="1200" b="0" u="sng" kern="100" spc="-5" dirty="0">
                          <a:solidFill>
                            <a:sysClr val="windowText" lastClr="000000"/>
                          </a:solidFill>
                          <a:effectLst/>
                        </a:rPr>
                        <a:t>Restricted Cash 11112: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Prior year audited cash balance.</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Restricted Cash 11112: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OBMS will auto populate balance based on current year expenditures.</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 Cannot carry over Lease Payment Assistance.</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692495695"/>
                  </a:ext>
                </a:extLst>
              </a:tr>
              <a:tr h="274320">
                <a:tc gridSpan="2">
                  <a:txBody>
                    <a:bodyPr/>
                    <a:lstStyle/>
                    <a:p>
                      <a:pPr marL="0" marR="0" algn="ctr">
                        <a:lnSpc>
                          <a:spcPct val="107000"/>
                        </a:lnSpc>
                        <a:spcAft>
                          <a:spcPts val="800"/>
                        </a:spcAft>
                        <a:buNone/>
                      </a:pPr>
                      <a:r>
                        <a:rPr lang="en-US" sz="1600" kern="100" dirty="0">
                          <a:solidFill>
                            <a:sysClr val="windowText" lastClr="000000"/>
                          </a:solidFill>
                          <a:effectLst/>
                          <a:latin typeface="+mn-lt"/>
                          <a:ea typeface="Aptos" panose="020B0004020202020204" pitchFamily="34" charset="0"/>
                          <a:cs typeface="Times New Roman" panose="02020603050405020304" pitchFamily="18" charset="0"/>
                        </a:rPr>
                        <a:t>Revenue</a:t>
                      </a: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2CEED"/>
                    </a:solidFill>
                  </a:tcPr>
                </a:tc>
                <a:tc hMerge="1">
                  <a:txBody>
                    <a:bodyPr/>
                    <a:lstStyle/>
                    <a:p>
                      <a:endParaRPr lang="en-US"/>
                    </a:p>
                  </a:txBody>
                  <a:tcPr/>
                </a:tc>
                <a:extLst>
                  <a:ext uri="{0D108BD9-81ED-4DB2-BD59-A6C34878D82A}">
                    <a16:rowId xmlns:a16="http://schemas.microsoft.com/office/drawing/2014/main" val="2856623958"/>
                  </a:ext>
                </a:extLst>
              </a:tr>
              <a:tr h="685800">
                <a:tc>
                  <a:txBody>
                    <a:bodyPr/>
                    <a:lstStyle/>
                    <a:p>
                      <a:pPr marL="0" marR="0">
                        <a:lnSpc>
                          <a:spcPct val="107000"/>
                        </a:lnSpc>
                        <a:spcAft>
                          <a:spcPts val="800"/>
                        </a:spcAft>
                        <a:buNone/>
                      </a:pPr>
                      <a:r>
                        <a:rPr lang="en-US" sz="1200" b="0" u="sng" kern="100" spc="-5" dirty="0">
                          <a:solidFill>
                            <a:sysClr val="windowText" lastClr="000000"/>
                          </a:solidFill>
                          <a:effectLst/>
                        </a:rPr>
                        <a:t>PSCOC Awards 43209:</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current year awards.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PSCOC Awards 43209:</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nothing at this time. A BAR needs to be submitted when funds are allocated.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114330339"/>
                  </a:ext>
                </a:extLst>
              </a:tr>
            </a:tbl>
          </a:graphicData>
        </a:graphic>
      </p:graphicFrame>
    </p:spTree>
    <p:extLst>
      <p:ext uri="{BB962C8B-B14F-4D97-AF65-F5344CB8AC3E}">
        <p14:creationId xmlns:p14="http://schemas.microsoft.com/office/powerpoint/2010/main" val="26461995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C02F9A51-8A2D-14A0-7BE0-1889D9F70AB5}"/>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C727A562-B0C2-3A94-0D8A-0F1D7713F91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31200 – Public School Capital Outlay</a:t>
            </a:r>
            <a:endParaRPr sz="3600" b="1" dirty="0"/>
          </a:p>
        </p:txBody>
      </p:sp>
      <p:sp>
        <p:nvSpPr>
          <p:cNvPr id="217" name="Google Shape;217;p4">
            <a:extLst>
              <a:ext uri="{FF2B5EF4-FFF2-40B4-BE49-F238E27FC236}">
                <a16:creationId xmlns:a16="http://schemas.microsoft.com/office/drawing/2014/main" id="{38B973F5-1000-3550-17C4-8F9AE4391A86}"/>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37</a:t>
            </a:fld>
            <a:endParaRPr dirty="0"/>
          </a:p>
        </p:txBody>
      </p:sp>
      <p:graphicFrame>
        <p:nvGraphicFramePr>
          <p:cNvPr id="2" name="Table 1">
            <a:extLst>
              <a:ext uri="{FF2B5EF4-FFF2-40B4-BE49-F238E27FC236}">
                <a16:creationId xmlns:a16="http://schemas.microsoft.com/office/drawing/2014/main" id="{25031DE0-5A8C-5A89-112C-AA08B3E2DEB2}"/>
              </a:ext>
            </a:extLst>
          </p:cNvPr>
          <p:cNvGraphicFramePr>
            <a:graphicFrameLocks noGrp="1"/>
          </p:cNvGraphicFramePr>
          <p:nvPr>
            <p:extLst>
              <p:ext uri="{D42A27DB-BD31-4B8C-83A1-F6EECF244321}">
                <p14:modId xmlns:p14="http://schemas.microsoft.com/office/powerpoint/2010/main" val="2886328842"/>
              </p:ext>
            </p:extLst>
          </p:nvPr>
        </p:nvGraphicFramePr>
        <p:xfrm>
          <a:off x="1981200" y="2225896"/>
          <a:ext cx="8229600" cy="3215132"/>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2960205658"/>
                    </a:ext>
                  </a:extLst>
                </a:gridCol>
                <a:gridCol w="4114800">
                  <a:extLst>
                    <a:ext uri="{9D8B030D-6E8A-4147-A177-3AD203B41FA5}">
                      <a16:colId xmlns:a16="http://schemas.microsoft.com/office/drawing/2014/main" val="365801520"/>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31200 – Public School Capital Outlay</a:t>
                      </a:r>
                    </a:p>
                    <a:p>
                      <a:pPr marL="0" marR="0" algn="ctr">
                        <a:lnSpc>
                          <a:spcPct val="107000"/>
                        </a:lnSpc>
                        <a:spcAft>
                          <a:spcPts val="800"/>
                        </a:spcAft>
                        <a:buNone/>
                      </a:pPr>
                      <a:r>
                        <a:rPr lang="en-US" sz="1800" kern="100" dirty="0">
                          <a:solidFill>
                            <a:sysClr val="windowText" lastClr="000000"/>
                          </a:solidFill>
                          <a:effectLst/>
                        </a:rPr>
                        <a:t>Expenditure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2CEED"/>
                    </a:solidFill>
                  </a:tcPr>
                </a:tc>
                <a:tc hMerge="1">
                  <a:txBody>
                    <a:bodyPr/>
                    <a:lstStyle/>
                    <a:p>
                      <a:endParaRPr lang="en-US"/>
                    </a:p>
                  </a:txBody>
                  <a:tcPr/>
                </a:tc>
                <a:extLst>
                  <a:ext uri="{0D108BD9-81ED-4DB2-BD59-A6C34878D82A}">
                    <a16:rowId xmlns:a16="http://schemas.microsoft.com/office/drawing/2014/main" val="4079477222"/>
                  </a:ext>
                </a:extLst>
              </a:tr>
              <a:tr h="685800">
                <a:tc>
                  <a:txBody>
                    <a:bodyPr/>
                    <a:lstStyle/>
                    <a:p>
                      <a:pPr marL="0" marR="0">
                        <a:lnSpc>
                          <a:spcPct val="107000"/>
                        </a:lnSpc>
                        <a:spcAft>
                          <a:spcPts val="800"/>
                        </a:spcAft>
                        <a:buNone/>
                      </a:pPr>
                      <a:r>
                        <a:rPr lang="en-US" sz="1200" b="0" kern="100" spc="-5" dirty="0">
                          <a:solidFill>
                            <a:sysClr val="windowText" lastClr="000000"/>
                          </a:solidFill>
                          <a:effectLst/>
                        </a:rPr>
                        <a:t>Actual expenditures during current year for any other PSCOC allocations.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ysClr val="windowText" lastClr="000000"/>
                          </a:solidFill>
                          <a:effectLst/>
                        </a:rPr>
                        <a:t>Projected expenditures in upcoming year for any other PSCOC allocations.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634988934"/>
                  </a:ext>
                </a:extLst>
              </a:tr>
              <a:tr h="822960">
                <a:tc>
                  <a:txBody>
                    <a:bodyPr/>
                    <a:lstStyle/>
                    <a:p>
                      <a:pPr marL="0" marR="0">
                        <a:lnSpc>
                          <a:spcPct val="107000"/>
                        </a:lnSpc>
                        <a:spcAft>
                          <a:spcPts val="800"/>
                        </a:spcAft>
                        <a:buNone/>
                      </a:pPr>
                      <a:r>
                        <a:rPr lang="en-US" sz="1200" b="0" u="sng" kern="100" spc="-5" dirty="0">
                          <a:solidFill>
                            <a:sysClr val="windowText" lastClr="000000"/>
                          </a:solidFill>
                          <a:effectLst/>
                        </a:rPr>
                        <a:t>Rental – Land &amp; Buildings 54610:</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Enter actual expenditures from award date and anticipated expenditures through end of current year. Amount should equal total Lease Payment Assistance award.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Rental – Land &amp; Buildings 54610:</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nothing at this time. A BAR needs to be submitted when funds are allocated.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630308428"/>
                  </a:ext>
                </a:extLst>
              </a:tr>
              <a:tr h="731520">
                <a:tc>
                  <a:txBody>
                    <a:bodyPr/>
                    <a:lstStyle/>
                    <a:p>
                      <a:pPr marL="0" marR="0">
                        <a:lnSpc>
                          <a:spcPct val="107000"/>
                        </a:lnSpc>
                        <a:spcAft>
                          <a:spcPts val="800"/>
                        </a:spcAft>
                        <a:buNone/>
                      </a:pPr>
                      <a:r>
                        <a:rPr lang="en-US" sz="1200" b="0" u="sng" kern="100" spc="-5" dirty="0">
                          <a:solidFill>
                            <a:sysClr val="windowText" lastClr="000000"/>
                          </a:solidFill>
                          <a:effectLst/>
                        </a:rPr>
                        <a:t>Rental – Lease to Purchase 54640:</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Enter actual expenditures from award date and anticipated expenditures through end of current year. Amount should equal total Lease Payment Assistance award.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Rental – Lease to Purchase 54640:</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nothing at this time. A BAR needs to be submitted when funds are allocated.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53615" marR="53615"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931356572"/>
                  </a:ext>
                </a:extLst>
              </a:tr>
            </a:tbl>
          </a:graphicData>
        </a:graphic>
      </p:graphicFrame>
    </p:spTree>
    <p:extLst>
      <p:ext uri="{BB962C8B-B14F-4D97-AF65-F5344CB8AC3E}">
        <p14:creationId xmlns:p14="http://schemas.microsoft.com/office/powerpoint/2010/main" val="382624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7CB08C78-4AE0-ED09-EA06-E67A349600A1}"/>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16C14D5C-3588-6876-BF59-9C8FFB11CE05}"/>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31400 – Direct Appropriations</a:t>
            </a:r>
            <a:endParaRPr sz="3600" b="1" dirty="0"/>
          </a:p>
        </p:txBody>
      </p:sp>
      <p:sp>
        <p:nvSpPr>
          <p:cNvPr id="217" name="Google Shape;217;p4">
            <a:extLst>
              <a:ext uri="{FF2B5EF4-FFF2-40B4-BE49-F238E27FC236}">
                <a16:creationId xmlns:a16="http://schemas.microsoft.com/office/drawing/2014/main" id="{85DF4161-5531-0372-5FA5-3D06A7B54BCC}"/>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38</a:t>
            </a:fld>
            <a:endParaRPr dirty="0"/>
          </a:p>
        </p:txBody>
      </p:sp>
      <p:graphicFrame>
        <p:nvGraphicFramePr>
          <p:cNvPr id="2" name="Table 1">
            <a:extLst>
              <a:ext uri="{FF2B5EF4-FFF2-40B4-BE49-F238E27FC236}">
                <a16:creationId xmlns:a16="http://schemas.microsoft.com/office/drawing/2014/main" id="{69C4CAFD-EA74-C608-15CA-6F633AA9D750}"/>
              </a:ext>
            </a:extLst>
          </p:cNvPr>
          <p:cNvGraphicFramePr>
            <a:graphicFrameLocks noGrp="1"/>
          </p:cNvGraphicFramePr>
          <p:nvPr>
            <p:extLst>
              <p:ext uri="{D42A27DB-BD31-4B8C-83A1-F6EECF244321}">
                <p14:modId xmlns:p14="http://schemas.microsoft.com/office/powerpoint/2010/main" val="2180150863"/>
              </p:ext>
            </p:extLst>
          </p:nvPr>
        </p:nvGraphicFramePr>
        <p:xfrm>
          <a:off x="1981200" y="2027522"/>
          <a:ext cx="8229600" cy="3611880"/>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510182614"/>
                    </a:ext>
                  </a:extLst>
                </a:gridCol>
                <a:gridCol w="4114800">
                  <a:extLst>
                    <a:ext uri="{9D8B030D-6E8A-4147-A177-3AD203B41FA5}">
                      <a16:colId xmlns:a16="http://schemas.microsoft.com/office/drawing/2014/main" val="1669910262"/>
                    </a:ext>
                  </a:extLst>
                </a:gridCol>
              </a:tblGrid>
              <a:tr h="777240">
                <a:tc gridSpan="2">
                  <a:txBody>
                    <a:bodyPr/>
                    <a:lstStyle/>
                    <a:p>
                      <a:pPr marL="0" marR="0" algn="ctr">
                        <a:lnSpc>
                          <a:spcPct val="107000"/>
                        </a:lnSpc>
                        <a:spcAft>
                          <a:spcPts val="800"/>
                        </a:spcAft>
                        <a:buNone/>
                      </a:pPr>
                      <a:r>
                        <a:rPr lang="en-US" sz="1800" kern="100" dirty="0">
                          <a:solidFill>
                            <a:schemeClr val="bg2"/>
                          </a:solidFill>
                          <a:effectLst/>
                        </a:rPr>
                        <a:t>31400 – Direct Appropriations</a:t>
                      </a:r>
                    </a:p>
                    <a:p>
                      <a:pPr marL="0" marR="0" algn="ctr">
                        <a:lnSpc>
                          <a:spcPct val="107000"/>
                        </a:lnSpc>
                        <a:spcAft>
                          <a:spcPts val="800"/>
                        </a:spcAft>
                        <a:buNone/>
                      </a:pPr>
                      <a:r>
                        <a:rPr lang="en-US" sz="1800" kern="100" dirty="0">
                          <a:solidFill>
                            <a:schemeClr val="bg2"/>
                          </a:solidFill>
                          <a:effectLst/>
                        </a:rPr>
                        <a:t>Revenue Lines</a:t>
                      </a:r>
                      <a:endParaRPr lang="en-US" sz="180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C0C1BC"/>
                    </a:solidFill>
                  </a:tcPr>
                </a:tc>
                <a:tc hMerge="1">
                  <a:txBody>
                    <a:bodyPr/>
                    <a:lstStyle/>
                    <a:p>
                      <a:endParaRPr lang="en-US"/>
                    </a:p>
                  </a:txBody>
                  <a:tcPr/>
                </a:tc>
                <a:extLst>
                  <a:ext uri="{0D108BD9-81ED-4DB2-BD59-A6C34878D82A}">
                    <a16:rowId xmlns:a16="http://schemas.microsoft.com/office/drawing/2014/main" val="14214406"/>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Budget projects awarded in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Grants 43202:</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New appropriations allocated through legislation.</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684240095"/>
                  </a:ext>
                </a:extLst>
              </a:tr>
              <a:tr h="685800">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Prior year project balances.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State Flow-through Prior Year 43204: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Prior year balance from prior year awards.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848791394"/>
                  </a:ext>
                </a:extLst>
              </a:tr>
              <a:tr h="777240">
                <a:tc gridSpan="2">
                  <a:txBody>
                    <a:bodyPr/>
                    <a:lstStyle/>
                    <a:p>
                      <a:pPr marL="0" marR="0" algn="ctr">
                        <a:lnSpc>
                          <a:spcPct val="107000"/>
                        </a:lnSpc>
                        <a:spcAft>
                          <a:spcPts val="800"/>
                        </a:spcAft>
                        <a:buNone/>
                      </a:pPr>
                      <a:r>
                        <a:rPr lang="en-US" sz="1800" kern="100" dirty="0">
                          <a:solidFill>
                            <a:schemeClr val="bg2"/>
                          </a:solidFill>
                          <a:effectLst/>
                        </a:rPr>
                        <a:t>31400 – Direct Appropriations</a:t>
                      </a:r>
                    </a:p>
                    <a:p>
                      <a:pPr marL="0" marR="0" algn="ctr">
                        <a:lnSpc>
                          <a:spcPct val="107000"/>
                        </a:lnSpc>
                        <a:spcAft>
                          <a:spcPts val="800"/>
                        </a:spcAft>
                        <a:buNone/>
                      </a:pPr>
                      <a:r>
                        <a:rPr lang="en-US" sz="1800" kern="100" dirty="0">
                          <a:solidFill>
                            <a:schemeClr val="bg2"/>
                          </a:solidFill>
                          <a:effectLst/>
                        </a:rPr>
                        <a:t>Expenditure Lines</a:t>
                      </a:r>
                      <a:endParaRPr lang="en-US" sz="180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C0C1BC"/>
                    </a:solidFill>
                  </a:tcPr>
                </a:tc>
                <a:tc hMerge="1">
                  <a:txBody>
                    <a:bodyPr/>
                    <a:lstStyle/>
                    <a:p>
                      <a:endParaRPr lang="en-US"/>
                    </a:p>
                  </a:txBody>
                  <a:tcPr/>
                </a:tc>
                <a:extLst>
                  <a:ext uri="{0D108BD9-81ED-4DB2-BD59-A6C34878D82A}">
                    <a16:rowId xmlns:a16="http://schemas.microsoft.com/office/drawing/2014/main" val="3185294742"/>
                  </a:ext>
                </a:extLst>
              </a:tr>
              <a:tr h="685800">
                <a:tc>
                  <a:txBody>
                    <a:bodyPr/>
                    <a:lstStyle/>
                    <a:p>
                      <a:pPr marL="0" marR="0">
                        <a:lnSpc>
                          <a:spcPct val="107000"/>
                        </a:lnSpc>
                        <a:spcAft>
                          <a:spcPts val="800"/>
                        </a:spcAft>
                        <a:buNone/>
                      </a:pPr>
                      <a:r>
                        <a:rPr lang="en-US" sz="1200" b="0" kern="100" spc="-5" dirty="0">
                          <a:solidFill>
                            <a:schemeClr val="bg2"/>
                          </a:solidFill>
                          <a:effectLst/>
                        </a:rPr>
                        <a:t>Actual expenditure amount expended during current year and amount reverting at end of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dirty="0">
                          <a:solidFill>
                            <a:schemeClr val="bg2"/>
                          </a:solidFill>
                          <a:effectLst/>
                        </a:rPr>
                        <a:t>Projected expenditure amounts in upcoming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3698016856"/>
                  </a:ext>
                </a:extLst>
              </a:tr>
            </a:tbl>
          </a:graphicData>
        </a:graphic>
      </p:graphicFrame>
    </p:spTree>
    <p:extLst>
      <p:ext uri="{BB962C8B-B14F-4D97-AF65-F5344CB8AC3E}">
        <p14:creationId xmlns:p14="http://schemas.microsoft.com/office/powerpoint/2010/main" val="39967583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1A92C799-0DB6-6D08-E14C-EA44DA1E5BB2}"/>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97E742BD-2C42-43E3-3E91-4D7F328ACA66}"/>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31400 – Direct Appropriations</a:t>
            </a:r>
            <a:endParaRPr sz="3600" b="1" dirty="0"/>
          </a:p>
        </p:txBody>
      </p:sp>
      <p:sp>
        <p:nvSpPr>
          <p:cNvPr id="216" name="Google Shape;216;p4">
            <a:extLst>
              <a:ext uri="{FF2B5EF4-FFF2-40B4-BE49-F238E27FC236}">
                <a16:creationId xmlns:a16="http://schemas.microsoft.com/office/drawing/2014/main" id="{3E694741-0252-97D8-F379-7EE35DDB6CE0}"/>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t>After all prior year RfRs are processed, OBMS will calculate carryover, which is the difference between the total approved budget and the actual unreimbursed balance. If there is a difference, an automatic BAR will be generated to reflect the accurate balance.</a:t>
            </a:r>
          </a:p>
          <a:p>
            <a:pPr marL="0" indent="0">
              <a:buNone/>
            </a:pPr>
            <a:endParaRPr lang="en-US" dirty="0">
              <a:solidFill>
                <a:schemeClr val="bg2"/>
              </a:solidFill>
            </a:endParaRPr>
          </a:p>
          <a:p>
            <a:pPr marL="0" indent="0">
              <a:buNone/>
            </a:pPr>
            <a:r>
              <a:rPr lang="en-US" dirty="0">
                <a:solidFill>
                  <a:srgbClr val="FF0000"/>
                </a:solidFill>
              </a:rPr>
              <a:t>Note: do not delete the generated BAR, it will cause OBMS errors.</a:t>
            </a:r>
            <a:endParaRPr dirty="0">
              <a:solidFill>
                <a:srgbClr val="FF0000"/>
              </a:solidFill>
            </a:endParaRPr>
          </a:p>
        </p:txBody>
      </p:sp>
      <p:sp>
        <p:nvSpPr>
          <p:cNvPr id="217" name="Google Shape;217;p4">
            <a:extLst>
              <a:ext uri="{FF2B5EF4-FFF2-40B4-BE49-F238E27FC236}">
                <a16:creationId xmlns:a16="http://schemas.microsoft.com/office/drawing/2014/main" id="{D8A8C495-4E23-44C7-61E3-C27F3EDBA7D6}"/>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39</a:t>
            </a:fld>
            <a:endParaRPr dirty="0"/>
          </a:p>
        </p:txBody>
      </p:sp>
    </p:spTree>
    <p:extLst>
      <p:ext uri="{BB962C8B-B14F-4D97-AF65-F5344CB8AC3E}">
        <p14:creationId xmlns:p14="http://schemas.microsoft.com/office/powerpoint/2010/main" val="1950155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a:extLst>
            <a:ext uri="{FF2B5EF4-FFF2-40B4-BE49-F238E27FC236}">
              <a16:creationId xmlns:a16="http://schemas.microsoft.com/office/drawing/2014/main" id="{2E50F017-FD34-A7A8-9342-5F73AE7A8907}"/>
            </a:ext>
          </a:extLst>
        </p:cNvPr>
        <p:cNvGrpSpPr/>
        <p:nvPr/>
      </p:nvGrpSpPr>
      <p:grpSpPr>
        <a:xfrm>
          <a:off x="0" y="0"/>
          <a:ext cx="0" cy="0"/>
          <a:chOff x="0" y="0"/>
          <a:chExt cx="0" cy="0"/>
        </a:xfrm>
      </p:grpSpPr>
      <p:pic>
        <p:nvPicPr>
          <p:cNvPr id="2" name="Picture 2" descr="Calendar Year Meaning vs. Fiscal Year, Pros &amp; Cons">
            <a:extLst>
              <a:ext uri="{FF2B5EF4-FFF2-40B4-BE49-F238E27FC236}">
                <a16:creationId xmlns:a16="http://schemas.microsoft.com/office/drawing/2014/main" id="{573424E5-71FC-C711-A40C-DF5A939EDF59}"/>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3352800" y="3823262"/>
            <a:ext cx="5486400" cy="2825937"/>
          </a:xfrm>
          <a:prstGeom prst="rect">
            <a:avLst/>
          </a:prstGeom>
          <a:noFill/>
          <a:extLst>
            <a:ext uri="{909E8E84-426E-40DD-AFC4-6F175D3DCCD1}">
              <a14:hiddenFill xmlns:a14="http://schemas.microsoft.com/office/drawing/2010/main">
                <a:solidFill>
                  <a:srgbClr val="FFFFFF"/>
                </a:solidFill>
              </a14:hiddenFill>
            </a:ext>
          </a:extLst>
        </p:spPr>
      </p:pic>
      <p:sp>
        <p:nvSpPr>
          <p:cNvPr id="128" name="Google Shape;128;g32dd2ce7cc4_1_0">
            <a:extLst>
              <a:ext uri="{FF2B5EF4-FFF2-40B4-BE49-F238E27FC236}">
                <a16:creationId xmlns:a16="http://schemas.microsoft.com/office/drawing/2014/main" id="{6BDFD3C7-08A4-F6B2-9B5F-BB4AE5F38848}"/>
              </a:ext>
            </a:extLst>
          </p:cNvPr>
          <p:cNvSpPr txBox="1">
            <a:spLocks noGrp="1"/>
          </p:cNvSpPr>
          <p:nvPr>
            <p:ph type="title"/>
          </p:nvPr>
        </p:nvSpPr>
        <p:spPr>
          <a:xfrm>
            <a:off x="176981" y="255125"/>
            <a:ext cx="11857800"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Important Reminders &amp; Deadlines</a:t>
            </a:r>
            <a:endParaRPr sz="3600" b="1" dirty="0"/>
          </a:p>
        </p:txBody>
      </p:sp>
      <p:sp>
        <p:nvSpPr>
          <p:cNvPr id="129" name="Google Shape;129;g32dd2ce7cc4_1_0">
            <a:extLst>
              <a:ext uri="{FF2B5EF4-FFF2-40B4-BE49-F238E27FC236}">
                <a16:creationId xmlns:a16="http://schemas.microsoft.com/office/drawing/2014/main" id="{8AD6AA13-511B-18C2-834F-98FD8E217594}"/>
              </a:ext>
            </a:extLst>
          </p:cNvPr>
          <p:cNvSpPr txBox="1">
            <a:spLocks noGrp="1"/>
          </p:cNvSpPr>
          <p:nvPr>
            <p:ph type="body" idx="1"/>
          </p:nvPr>
        </p:nvSpPr>
        <p:spPr>
          <a:xfrm>
            <a:off x="366125"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RTOFs are due by June 7, 2025.</a:t>
            </a:r>
          </a:p>
          <a:p>
            <a:pPr marL="342900"/>
            <a:r>
              <a:rPr lang="en-US" dirty="0"/>
              <a:t>RfRs are due by July 7, 2025 (a journal entry must be completed if an RfR is submitted in OBMS after May 1, 2025).</a:t>
            </a:r>
            <a:endParaRPr dirty="0"/>
          </a:p>
        </p:txBody>
      </p:sp>
      <p:sp>
        <p:nvSpPr>
          <p:cNvPr id="130" name="Google Shape;130;g32dd2ce7cc4_1_0">
            <a:extLst>
              <a:ext uri="{FF2B5EF4-FFF2-40B4-BE49-F238E27FC236}">
                <a16:creationId xmlns:a16="http://schemas.microsoft.com/office/drawing/2014/main" id="{652058E0-D4E8-3DFD-0E27-4757AF35EC8D}"/>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a:t>
            </a:fld>
            <a:endParaRPr dirty="0"/>
          </a:p>
        </p:txBody>
      </p:sp>
    </p:spTree>
    <p:extLst>
      <p:ext uri="{BB962C8B-B14F-4D97-AF65-F5344CB8AC3E}">
        <p14:creationId xmlns:p14="http://schemas.microsoft.com/office/powerpoint/2010/main" val="6157964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3D791FBA-7DC4-8681-4FC3-281637656949}"/>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EC170AEB-A65A-1F16-1932-D66B184DD0A2}"/>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31400 – Direct Appropriations</a:t>
            </a:r>
            <a:endParaRPr sz="3600" b="1" dirty="0"/>
          </a:p>
        </p:txBody>
      </p:sp>
      <p:sp>
        <p:nvSpPr>
          <p:cNvPr id="216" name="Google Shape;216;p4">
            <a:extLst>
              <a:ext uri="{FF2B5EF4-FFF2-40B4-BE49-F238E27FC236}">
                <a16:creationId xmlns:a16="http://schemas.microsoft.com/office/drawing/2014/main" id="{536824E9-F44C-79BD-E69A-732C4398163D}"/>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solidFill>
                  <a:schemeClr val="bg2"/>
                </a:solidFill>
              </a:rPr>
              <a:t>Report utilized to verify fund balance for 31400.</a:t>
            </a:r>
            <a:endParaRPr dirty="0">
              <a:solidFill>
                <a:schemeClr val="bg2"/>
              </a:solidFill>
            </a:endParaRPr>
          </a:p>
        </p:txBody>
      </p:sp>
      <p:sp>
        <p:nvSpPr>
          <p:cNvPr id="217" name="Google Shape;217;p4">
            <a:extLst>
              <a:ext uri="{FF2B5EF4-FFF2-40B4-BE49-F238E27FC236}">
                <a16:creationId xmlns:a16="http://schemas.microsoft.com/office/drawing/2014/main" id="{5A38F39F-0D4C-D04C-0D3F-EBBEC938FADD}"/>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40</a:t>
            </a:fld>
            <a:endParaRPr dirty="0"/>
          </a:p>
        </p:txBody>
      </p:sp>
      <p:pic>
        <p:nvPicPr>
          <p:cNvPr id="5" name="Picture 4">
            <a:extLst>
              <a:ext uri="{FF2B5EF4-FFF2-40B4-BE49-F238E27FC236}">
                <a16:creationId xmlns:a16="http://schemas.microsoft.com/office/drawing/2014/main" id="{0B733AF4-996A-2E03-7DF6-C3611F120039}"/>
              </a:ext>
            </a:extLst>
          </p:cNvPr>
          <p:cNvPicPr>
            <a:picLocks noChangeAspect="1"/>
          </p:cNvPicPr>
          <p:nvPr/>
        </p:nvPicPr>
        <p:blipFill>
          <a:blip r:embed="rId3"/>
          <a:stretch>
            <a:fillRect/>
          </a:stretch>
        </p:blipFill>
        <p:spPr>
          <a:xfrm>
            <a:off x="2490285" y="2728208"/>
            <a:ext cx="7211431" cy="695422"/>
          </a:xfrm>
          <a:prstGeom prst="rect">
            <a:avLst/>
          </a:prstGeom>
        </p:spPr>
      </p:pic>
      <p:pic>
        <p:nvPicPr>
          <p:cNvPr id="7" name="Picture 6">
            <a:extLst>
              <a:ext uri="{FF2B5EF4-FFF2-40B4-BE49-F238E27FC236}">
                <a16:creationId xmlns:a16="http://schemas.microsoft.com/office/drawing/2014/main" id="{B9E9E741-65EF-6DBB-F8FC-45DF80AED7D8}"/>
              </a:ext>
            </a:extLst>
          </p:cNvPr>
          <p:cNvPicPr>
            <a:picLocks noChangeAspect="1"/>
          </p:cNvPicPr>
          <p:nvPr/>
        </p:nvPicPr>
        <p:blipFill>
          <a:blip r:embed="rId4"/>
          <a:stretch>
            <a:fillRect/>
          </a:stretch>
        </p:blipFill>
        <p:spPr>
          <a:xfrm>
            <a:off x="2199732" y="4378399"/>
            <a:ext cx="7792537" cy="1143160"/>
          </a:xfrm>
          <a:prstGeom prst="rect">
            <a:avLst/>
          </a:prstGeom>
        </p:spPr>
      </p:pic>
    </p:spTree>
    <p:extLst>
      <p:ext uri="{BB962C8B-B14F-4D97-AF65-F5344CB8AC3E}">
        <p14:creationId xmlns:p14="http://schemas.microsoft.com/office/powerpoint/2010/main" val="443816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2210198-27CB-C47A-6317-3F166CD1F706}"/>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F0986699-1E77-75A6-08B5-1DB9D8D4770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31700 – SB-9 State Match</a:t>
            </a:r>
            <a:endParaRPr sz="3600" b="1" dirty="0"/>
          </a:p>
        </p:txBody>
      </p:sp>
      <p:sp>
        <p:nvSpPr>
          <p:cNvPr id="217" name="Google Shape;217;p4">
            <a:extLst>
              <a:ext uri="{FF2B5EF4-FFF2-40B4-BE49-F238E27FC236}">
                <a16:creationId xmlns:a16="http://schemas.microsoft.com/office/drawing/2014/main" id="{738EDA5D-1B00-22C3-6AC7-BEBB5B14C681}"/>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41</a:t>
            </a:fld>
            <a:endParaRPr dirty="0"/>
          </a:p>
        </p:txBody>
      </p:sp>
      <p:graphicFrame>
        <p:nvGraphicFramePr>
          <p:cNvPr id="2" name="Table 1">
            <a:extLst>
              <a:ext uri="{FF2B5EF4-FFF2-40B4-BE49-F238E27FC236}">
                <a16:creationId xmlns:a16="http://schemas.microsoft.com/office/drawing/2014/main" id="{0271EA93-4F7D-1688-DF8E-BB418D9F0C7B}"/>
              </a:ext>
            </a:extLst>
          </p:cNvPr>
          <p:cNvGraphicFramePr>
            <a:graphicFrameLocks noGrp="1"/>
          </p:cNvGraphicFramePr>
          <p:nvPr>
            <p:extLst>
              <p:ext uri="{D42A27DB-BD31-4B8C-83A1-F6EECF244321}">
                <p14:modId xmlns:p14="http://schemas.microsoft.com/office/powerpoint/2010/main" val="1795359769"/>
              </p:ext>
            </p:extLst>
          </p:nvPr>
        </p:nvGraphicFramePr>
        <p:xfrm>
          <a:off x="1981200" y="2027522"/>
          <a:ext cx="8229600" cy="3611880"/>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423756113"/>
                    </a:ext>
                  </a:extLst>
                </a:gridCol>
                <a:gridCol w="4114800">
                  <a:extLst>
                    <a:ext uri="{9D8B030D-6E8A-4147-A177-3AD203B41FA5}">
                      <a16:colId xmlns:a16="http://schemas.microsoft.com/office/drawing/2014/main" val="82041267"/>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31700 – SB-9 State Match</a:t>
                      </a:r>
                    </a:p>
                    <a:p>
                      <a:pPr marL="0" marR="0" algn="ctr">
                        <a:lnSpc>
                          <a:spcPct val="107000"/>
                        </a:lnSpc>
                        <a:spcAft>
                          <a:spcPts val="800"/>
                        </a:spcAft>
                        <a:buNone/>
                      </a:pPr>
                      <a:r>
                        <a:rPr lang="en-US" sz="1800" kern="100" dirty="0">
                          <a:solidFill>
                            <a:sysClr val="windowText" lastClr="000000"/>
                          </a:solidFill>
                          <a:effectLst/>
                        </a:rPr>
                        <a:t>Revenue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5AF79"/>
                    </a:solidFill>
                  </a:tcPr>
                </a:tc>
                <a:tc hMerge="1">
                  <a:txBody>
                    <a:bodyPr/>
                    <a:lstStyle/>
                    <a:p>
                      <a:endParaRPr lang="en-US"/>
                    </a:p>
                  </a:txBody>
                  <a:tcPr/>
                </a:tc>
                <a:extLst>
                  <a:ext uri="{0D108BD9-81ED-4DB2-BD59-A6C34878D82A}">
                    <a16:rowId xmlns:a16="http://schemas.microsoft.com/office/drawing/2014/main" val="1687866745"/>
                  </a:ext>
                </a:extLst>
              </a:tr>
              <a:tr h="685800">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Do not budget any funds. Funds must be spent before budgeted in fund 31703.</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Do not budget any funds. Funds must be spent before budgeted in fund 31703.</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837204960"/>
                  </a:ext>
                </a:extLst>
              </a:tr>
              <a:tr h="685800">
                <a:tc>
                  <a:txBody>
                    <a:bodyPr/>
                    <a:lstStyle/>
                    <a:p>
                      <a:pPr marL="0" marR="0">
                        <a:lnSpc>
                          <a:spcPct val="107000"/>
                        </a:lnSpc>
                        <a:spcAft>
                          <a:spcPts val="800"/>
                        </a:spcAft>
                        <a:buNone/>
                      </a:pPr>
                      <a:r>
                        <a:rPr lang="en-US" sz="1200" b="0" u="sng" kern="100" spc="-5" dirty="0">
                          <a:solidFill>
                            <a:sysClr val="windowText" lastClr="000000"/>
                          </a:solidFill>
                          <a:effectLst/>
                        </a:rPr>
                        <a:t>State Flow-through Prior Year 43204:</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Prior year award balances.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State Flow-through Prior Year 43204:</a:t>
                      </a:r>
                      <a:endParaRPr lang="en-US" sz="1200" b="0" kern="100" dirty="0">
                        <a:solidFill>
                          <a:sysClr val="windowText" lastClr="000000"/>
                        </a:solidFill>
                        <a:effectLst/>
                      </a:endParaRPr>
                    </a:p>
                    <a:p>
                      <a:pPr marL="0" marR="0">
                        <a:lnSpc>
                          <a:spcPct val="107000"/>
                        </a:lnSpc>
                        <a:spcAft>
                          <a:spcPts val="800"/>
                        </a:spcAft>
                        <a:buNone/>
                      </a:pPr>
                      <a:r>
                        <a:rPr lang="en-US" sz="1200" b="0" kern="100" dirty="0">
                          <a:solidFill>
                            <a:sysClr val="windowText" lastClr="000000"/>
                          </a:solidFill>
                          <a:effectLst/>
                        </a:rPr>
                        <a:t>Budget all unused prior year balances.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956063458"/>
                  </a:ext>
                </a:extLst>
              </a:tr>
              <a:tr h="777240">
                <a:tc gridSpan="2">
                  <a:txBody>
                    <a:bodyPr/>
                    <a:lstStyle/>
                    <a:p>
                      <a:pPr marL="0" marR="0" algn="ctr">
                        <a:lnSpc>
                          <a:spcPct val="107000"/>
                        </a:lnSpc>
                        <a:spcAft>
                          <a:spcPts val="800"/>
                        </a:spcAft>
                        <a:buNone/>
                      </a:pPr>
                      <a:r>
                        <a:rPr lang="en-US" sz="1800" kern="100" dirty="0">
                          <a:solidFill>
                            <a:sysClr val="windowText" lastClr="000000"/>
                          </a:solidFill>
                          <a:effectLst/>
                        </a:rPr>
                        <a:t>31700 – SB-9 State Match</a:t>
                      </a:r>
                    </a:p>
                    <a:p>
                      <a:pPr marL="0" marR="0" algn="ctr">
                        <a:lnSpc>
                          <a:spcPct val="107000"/>
                        </a:lnSpc>
                        <a:spcAft>
                          <a:spcPts val="800"/>
                        </a:spcAft>
                        <a:buNone/>
                      </a:pPr>
                      <a:r>
                        <a:rPr lang="en-US" sz="1800" kern="100" dirty="0">
                          <a:solidFill>
                            <a:sysClr val="windowText" lastClr="000000"/>
                          </a:solidFill>
                          <a:effectLst/>
                        </a:rPr>
                        <a:t>Expenditure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5AF79"/>
                    </a:solidFill>
                  </a:tcPr>
                </a:tc>
                <a:tc hMerge="1">
                  <a:txBody>
                    <a:bodyPr/>
                    <a:lstStyle/>
                    <a:p>
                      <a:endParaRPr lang="en-US"/>
                    </a:p>
                  </a:txBody>
                  <a:tcPr/>
                </a:tc>
                <a:extLst>
                  <a:ext uri="{0D108BD9-81ED-4DB2-BD59-A6C34878D82A}">
                    <a16:rowId xmlns:a16="http://schemas.microsoft.com/office/drawing/2014/main" val="614820744"/>
                  </a:ext>
                </a:extLst>
              </a:tr>
              <a:tr h="685800">
                <a:tc>
                  <a:txBody>
                    <a:bodyPr/>
                    <a:lstStyle/>
                    <a:p>
                      <a:pPr marL="0" marR="0">
                        <a:lnSpc>
                          <a:spcPct val="107000"/>
                        </a:lnSpc>
                        <a:spcAft>
                          <a:spcPts val="800"/>
                        </a:spcAft>
                        <a:buNone/>
                      </a:pPr>
                      <a:r>
                        <a:rPr lang="en-US" sz="1200" b="0" kern="100" spc="-5" dirty="0">
                          <a:solidFill>
                            <a:sysClr val="windowText" lastClr="000000"/>
                          </a:solidFill>
                          <a:effectLst/>
                        </a:rPr>
                        <a:t>Enter actual expenditures from July through March and estimated expenditures from April through June of current year including anticipated obligations.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ysClr val="windowText" lastClr="000000"/>
                          </a:solidFill>
                          <a:effectLst/>
                        </a:rPr>
                        <a:t>Enter proposed expenditures.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814802192"/>
                  </a:ext>
                </a:extLst>
              </a:tr>
            </a:tbl>
          </a:graphicData>
        </a:graphic>
      </p:graphicFrame>
    </p:spTree>
    <p:extLst>
      <p:ext uri="{BB962C8B-B14F-4D97-AF65-F5344CB8AC3E}">
        <p14:creationId xmlns:p14="http://schemas.microsoft.com/office/powerpoint/2010/main" val="8193054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69162C18-1BA0-18F9-FAD2-17618328D413}"/>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0D6DA445-D19C-A024-024D-3DF18C7776C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31700 – SB-9 State Match</a:t>
            </a:r>
            <a:endParaRPr sz="3600" b="1" dirty="0"/>
          </a:p>
        </p:txBody>
      </p:sp>
      <p:sp>
        <p:nvSpPr>
          <p:cNvPr id="216" name="Google Shape;216;p4">
            <a:extLst>
              <a:ext uri="{FF2B5EF4-FFF2-40B4-BE49-F238E27FC236}">
                <a16:creationId xmlns:a16="http://schemas.microsoft.com/office/drawing/2014/main" id="{CEDA5B0E-A298-A4DD-AAFB-3528D022BEFC}"/>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solidFill>
                  <a:schemeClr val="bg2"/>
                </a:solidFill>
              </a:rPr>
              <a:t>Report utilized to verify fund balance for 31700.</a:t>
            </a:r>
            <a:endParaRPr dirty="0">
              <a:solidFill>
                <a:schemeClr val="bg2"/>
              </a:solidFill>
            </a:endParaRPr>
          </a:p>
        </p:txBody>
      </p:sp>
      <p:sp>
        <p:nvSpPr>
          <p:cNvPr id="217" name="Google Shape;217;p4">
            <a:extLst>
              <a:ext uri="{FF2B5EF4-FFF2-40B4-BE49-F238E27FC236}">
                <a16:creationId xmlns:a16="http://schemas.microsoft.com/office/drawing/2014/main" id="{3B0408CB-9F95-4067-FDC0-6C0E77BAC759}"/>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42</a:t>
            </a:fld>
            <a:endParaRPr dirty="0"/>
          </a:p>
        </p:txBody>
      </p:sp>
      <p:pic>
        <p:nvPicPr>
          <p:cNvPr id="3" name="Picture 2">
            <a:extLst>
              <a:ext uri="{FF2B5EF4-FFF2-40B4-BE49-F238E27FC236}">
                <a16:creationId xmlns:a16="http://schemas.microsoft.com/office/drawing/2014/main" id="{7CA51FC2-9B2B-B329-8B0F-9A09D2FCAD2B}"/>
              </a:ext>
            </a:extLst>
          </p:cNvPr>
          <p:cNvPicPr>
            <a:picLocks noChangeAspect="1"/>
          </p:cNvPicPr>
          <p:nvPr/>
        </p:nvPicPr>
        <p:blipFill>
          <a:blip r:embed="rId3"/>
          <a:stretch>
            <a:fillRect/>
          </a:stretch>
        </p:blipFill>
        <p:spPr>
          <a:xfrm>
            <a:off x="2490285" y="2809685"/>
            <a:ext cx="7211431" cy="695422"/>
          </a:xfrm>
          <a:prstGeom prst="rect">
            <a:avLst/>
          </a:prstGeom>
        </p:spPr>
      </p:pic>
      <p:pic>
        <p:nvPicPr>
          <p:cNvPr id="6" name="Picture 5">
            <a:extLst>
              <a:ext uri="{FF2B5EF4-FFF2-40B4-BE49-F238E27FC236}">
                <a16:creationId xmlns:a16="http://schemas.microsoft.com/office/drawing/2014/main" id="{7BFA34DB-5662-CBF4-6ABD-D5858A19C053}"/>
              </a:ext>
            </a:extLst>
          </p:cNvPr>
          <p:cNvPicPr>
            <a:picLocks noChangeAspect="1"/>
          </p:cNvPicPr>
          <p:nvPr/>
        </p:nvPicPr>
        <p:blipFill>
          <a:blip r:embed="rId4"/>
          <a:stretch>
            <a:fillRect/>
          </a:stretch>
        </p:blipFill>
        <p:spPr>
          <a:xfrm>
            <a:off x="1799626" y="4004979"/>
            <a:ext cx="8592749" cy="1962424"/>
          </a:xfrm>
          <a:prstGeom prst="rect">
            <a:avLst/>
          </a:prstGeom>
        </p:spPr>
      </p:pic>
    </p:spTree>
    <p:extLst>
      <p:ext uri="{BB962C8B-B14F-4D97-AF65-F5344CB8AC3E}">
        <p14:creationId xmlns:p14="http://schemas.microsoft.com/office/powerpoint/2010/main" val="15356567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D5AF63C6-0198-B754-769F-F08BC05ADD57}"/>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7A7C37E7-CD4A-C9FA-83CA-264EC6C1479D}"/>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31701 – SB-9 Local Funds</a:t>
            </a:r>
            <a:endParaRPr sz="3600" b="1" dirty="0"/>
          </a:p>
        </p:txBody>
      </p:sp>
      <p:sp>
        <p:nvSpPr>
          <p:cNvPr id="217" name="Google Shape;217;p4">
            <a:extLst>
              <a:ext uri="{FF2B5EF4-FFF2-40B4-BE49-F238E27FC236}">
                <a16:creationId xmlns:a16="http://schemas.microsoft.com/office/drawing/2014/main" id="{1D3F3735-AD63-2141-1144-27E3103E56E3}"/>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43</a:t>
            </a:fld>
            <a:endParaRPr dirty="0"/>
          </a:p>
        </p:txBody>
      </p:sp>
      <p:graphicFrame>
        <p:nvGraphicFramePr>
          <p:cNvPr id="2" name="Table 1">
            <a:extLst>
              <a:ext uri="{FF2B5EF4-FFF2-40B4-BE49-F238E27FC236}">
                <a16:creationId xmlns:a16="http://schemas.microsoft.com/office/drawing/2014/main" id="{A1A9CA50-A1A8-2349-784B-A32D55F9DB36}"/>
              </a:ext>
            </a:extLst>
          </p:cNvPr>
          <p:cNvGraphicFramePr>
            <a:graphicFrameLocks noGrp="1"/>
          </p:cNvGraphicFramePr>
          <p:nvPr>
            <p:extLst>
              <p:ext uri="{D42A27DB-BD31-4B8C-83A1-F6EECF244321}">
                <p14:modId xmlns:p14="http://schemas.microsoft.com/office/powerpoint/2010/main" val="1916684098"/>
              </p:ext>
            </p:extLst>
          </p:nvPr>
        </p:nvGraphicFramePr>
        <p:xfrm>
          <a:off x="1981200" y="1732260"/>
          <a:ext cx="8229600" cy="4642739"/>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2091477035"/>
                    </a:ext>
                  </a:extLst>
                </a:gridCol>
                <a:gridCol w="4114800">
                  <a:extLst>
                    <a:ext uri="{9D8B030D-6E8A-4147-A177-3AD203B41FA5}">
                      <a16:colId xmlns:a16="http://schemas.microsoft.com/office/drawing/2014/main" val="2591932272"/>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31701 – SB-9 Local Match</a:t>
                      </a:r>
                    </a:p>
                    <a:p>
                      <a:pPr marL="0" marR="0" algn="ctr">
                        <a:lnSpc>
                          <a:spcPct val="107000"/>
                        </a:lnSpc>
                        <a:spcAft>
                          <a:spcPts val="800"/>
                        </a:spcAft>
                        <a:buNone/>
                      </a:pPr>
                      <a:r>
                        <a:rPr lang="en-US" sz="1800" kern="100" dirty="0">
                          <a:solidFill>
                            <a:sysClr val="windowText" lastClr="000000"/>
                          </a:solidFill>
                          <a:effectLst/>
                        </a:rPr>
                        <a:t>Revenue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B3E5A1"/>
                    </a:solidFill>
                  </a:tcPr>
                </a:tc>
                <a:tc hMerge="1">
                  <a:txBody>
                    <a:bodyPr/>
                    <a:lstStyle/>
                    <a:p>
                      <a:endParaRPr lang="en-US"/>
                    </a:p>
                  </a:txBody>
                  <a:tcPr/>
                </a:tc>
                <a:extLst>
                  <a:ext uri="{0D108BD9-81ED-4DB2-BD59-A6C34878D82A}">
                    <a16:rowId xmlns:a16="http://schemas.microsoft.com/office/drawing/2014/main" val="790193295"/>
                  </a:ext>
                </a:extLst>
              </a:tr>
              <a:tr h="274320">
                <a:tc gridSpan="2">
                  <a:txBody>
                    <a:bodyPr/>
                    <a:lstStyle/>
                    <a:p>
                      <a:pPr marL="0" marR="0" algn="ctr">
                        <a:lnSpc>
                          <a:spcPct val="107000"/>
                        </a:lnSpc>
                        <a:spcAft>
                          <a:spcPts val="800"/>
                        </a:spcAft>
                        <a:buNone/>
                      </a:pPr>
                      <a:r>
                        <a:rPr lang="en-US" sz="16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rPr>
                        <a:t>Cash</a:t>
                      </a: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B3E5A1"/>
                    </a:solidFill>
                  </a:tcPr>
                </a:tc>
                <a:tc hMerge="1">
                  <a:txBody>
                    <a:bodyPr/>
                    <a:lstStyle/>
                    <a:p>
                      <a:endParaRPr lang="en-US"/>
                    </a:p>
                  </a:txBody>
                  <a:tcPr/>
                </a:tc>
                <a:extLst>
                  <a:ext uri="{0D108BD9-81ED-4DB2-BD59-A6C34878D82A}">
                    <a16:rowId xmlns:a16="http://schemas.microsoft.com/office/drawing/2014/main" val="1931224385"/>
                  </a:ext>
                </a:extLst>
              </a:tr>
              <a:tr h="822960">
                <a:tc>
                  <a:txBody>
                    <a:bodyPr/>
                    <a:lstStyle/>
                    <a:p>
                      <a:pPr marL="0" marR="0">
                        <a:lnSpc>
                          <a:spcPct val="107000"/>
                        </a:lnSpc>
                        <a:spcAft>
                          <a:spcPts val="800"/>
                        </a:spcAft>
                        <a:buNone/>
                      </a:pPr>
                      <a:r>
                        <a:rPr lang="en-US" sz="1200" b="0" u="sng" kern="100" spc="-5" dirty="0">
                          <a:solidFill>
                            <a:schemeClr val="bg2"/>
                          </a:solidFill>
                          <a:effectLst/>
                        </a:rPr>
                        <a:t>Unrestricted Cash 11111:</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Prior year audited cash balance.</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Unrestricted Cash 11111:</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Estimated revenues minus estimated expenditures equals estimated cash. Budget needs to be adjusted after final audit is completed.</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96533171"/>
                  </a:ext>
                </a:extLst>
              </a:tr>
              <a:tr h="274320">
                <a:tc gridSpan="2">
                  <a:txBody>
                    <a:bodyPr/>
                    <a:lstStyle/>
                    <a:p>
                      <a:pPr marL="0" marR="0" algn="ctr">
                        <a:lnSpc>
                          <a:spcPct val="107000"/>
                        </a:lnSpc>
                        <a:spcAft>
                          <a:spcPts val="800"/>
                        </a:spcAft>
                        <a:buNone/>
                      </a:pPr>
                      <a:r>
                        <a:rPr lang="en-US" sz="16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rPr>
                        <a:t>Revenue</a:t>
                      </a: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B3E5A1"/>
                    </a:solidFill>
                  </a:tcPr>
                </a:tc>
                <a:tc hMerge="1">
                  <a:txBody>
                    <a:bodyPr/>
                    <a:lstStyle/>
                    <a:p>
                      <a:endParaRPr lang="en-US"/>
                    </a:p>
                  </a:txBody>
                  <a:tcPr/>
                </a:tc>
                <a:extLst>
                  <a:ext uri="{0D108BD9-81ED-4DB2-BD59-A6C34878D82A}">
                    <a16:rowId xmlns:a16="http://schemas.microsoft.com/office/drawing/2014/main" val="194959530"/>
                  </a:ext>
                </a:extLst>
              </a:tr>
              <a:tr h="0">
                <a:tc>
                  <a:txBody>
                    <a:bodyPr/>
                    <a:lstStyle/>
                    <a:p>
                      <a:pPr marL="0" marR="0">
                        <a:lnSpc>
                          <a:spcPct val="107000"/>
                        </a:lnSpc>
                        <a:spcAft>
                          <a:spcPts val="800"/>
                        </a:spcAft>
                        <a:buNone/>
                      </a:pPr>
                      <a:r>
                        <a:rPr lang="en-US" sz="1200" b="0" u="sng" kern="100" spc="-5" dirty="0">
                          <a:solidFill>
                            <a:schemeClr val="bg2"/>
                          </a:solidFill>
                          <a:effectLst/>
                        </a:rPr>
                        <a:t>Residential/Non-Residential Taxes 41110:</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Reconcile taxes collected with County Treasurer Reports and enter actual receipts from July through March and estimate receipts from April through June of current year.</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Residential/Non-Residential Taxes 41110:</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Assessed valuations multiplied by the tax levy rate will be entered into OBMS in projected revenue.</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470693297"/>
                  </a:ext>
                </a:extLst>
              </a:tr>
              <a:tr h="0">
                <a:tc>
                  <a:txBody>
                    <a:bodyPr/>
                    <a:lstStyle/>
                    <a:p>
                      <a:pPr marL="0" marR="0">
                        <a:lnSpc>
                          <a:spcPct val="107000"/>
                        </a:lnSpc>
                        <a:spcAft>
                          <a:spcPts val="800"/>
                        </a:spcAft>
                        <a:buNone/>
                      </a:pPr>
                      <a:r>
                        <a:rPr lang="en-US" sz="1200" b="0" u="sng" kern="100" spc="-5" dirty="0">
                          <a:solidFill>
                            <a:schemeClr val="bg2"/>
                          </a:solidFill>
                          <a:effectLst/>
                        </a:rPr>
                        <a:t>Oil &amp; Gas 41113 and Copper Production 41114:</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Enter actual receipts from July through March and estimated receipts from April through June of current year.</a:t>
                      </a:r>
                      <a:endParaRPr lang="en-US" sz="1200" b="0" kern="100" dirty="0">
                        <a:solidFill>
                          <a:schemeClr val="bg2"/>
                        </a:solidFill>
                        <a:effectLst/>
                      </a:endParaRPr>
                    </a:p>
                    <a:p>
                      <a:pPr marL="0" marR="0">
                        <a:lnSpc>
                          <a:spcPct val="107000"/>
                        </a:lnSpc>
                        <a:spcAft>
                          <a:spcPts val="800"/>
                        </a:spcAft>
                        <a:buNone/>
                      </a:pPr>
                      <a:r>
                        <a:rPr lang="en-US" sz="1200" b="0" kern="100" spc="-5" dirty="0">
                          <a:solidFill>
                            <a:schemeClr val="bg2"/>
                          </a:solidFill>
                          <a:effectLst/>
                        </a:rPr>
                        <a:t>* 31701 does not apply to all charter schools. Will only apply to charter schools that have been included in their local district resolutions and currently receiving local tax revenues.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chemeClr val="bg2"/>
                          </a:solidFill>
                          <a:effectLst/>
                        </a:rPr>
                        <a:t>Oil &amp; Gas 41113 and </a:t>
                      </a:r>
                      <a:r>
                        <a:rPr lang="en-US" sz="1200" b="0" u="sng" kern="100" dirty="0">
                          <a:solidFill>
                            <a:schemeClr val="bg2"/>
                          </a:solidFill>
                          <a:effectLst/>
                        </a:rPr>
                        <a:t>Copper Production 41114:</a:t>
                      </a:r>
                      <a:endParaRPr lang="en-US" sz="1200" b="0" kern="100" dirty="0">
                        <a:solidFill>
                          <a:schemeClr val="bg2"/>
                        </a:solidFill>
                        <a:effectLst/>
                      </a:endParaRPr>
                    </a:p>
                    <a:p>
                      <a:pPr marL="0" marR="0">
                        <a:lnSpc>
                          <a:spcPct val="107000"/>
                        </a:lnSpc>
                        <a:spcAft>
                          <a:spcPts val="800"/>
                        </a:spcAft>
                        <a:buNone/>
                      </a:pPr>
                      <a:r>
                        <a:rPr lang="en-US" sz="1200" b="0" kern="100" dirty="0">
                          <a:solidFill>
                            <a:schemeClr val="bg2"/>
                          </a:solidFill>
                          <a:effectLst/>
                        </a:rPr>
                        <a:t>Assessed valuations multiplied by the tax levy rate will be entered into OBMS in projected revenue.</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527000005"/>
                  </a:ext>
                </a:extLst>
              </a:tr>
            </a:tbl>
          </a:graphicData>
        </a:graphic>
      </p:graphicFrame>
    </p:spTree>
    <p:extLst>
      <p:ext uri="{BB962C8B-B14F-4D97-AF65-F5344CB8AC3E}">
        <p14:creationId xmlns:p14="http://schemas.microsoft.com/office/powerpoint/2010/main" val="14244931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2ED59942-6DA1-578E-A0A5-2812D7528F76}"/>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B0A3DB29-C744-1EBE-1FBD-0950BA237BA8}"/>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31701 – SB-9 Local Funds</a:t>
            </a:r>
            <a:endParaRPr sz="3600" b="1" dirty="0"/>
          </a:p>
        </p:txBody>
      </p:sp>
      <p:sp>
        <p:nvSpPr>
          <p:cNvPr id="217" name="Google Shape;217;p4">
            <a:extLst>
              <a:ext uri="{FF2B5EF4-FFF2-40B4-BE49-F238E27FC236}">
                <a16:creationId xmlns:a16="http://schemas.microsoft.com/office/drawing/2014/main" id="{71091BCA-A3E6-BF69-1871-AB6517551C5F}"/>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44</a:t>
            </a:fld>
            <a:endParaRPr dirty="0"/>
          </a:p>
        </p:txBody>
      </p:sp>
      <p:graphicFrame>
        <p:nvGraphicFramePr>
          <p:cNvPr id="2" name="Table 1">
            <a:extLst>
              <a:ext uri="{FF2B5EF4-FFF2-40B4-BE49-F238E27FC236}">
                <a16:creationId xmlns:a16="http://schemas.microsoft.com/office/drawing/2014/main" id="{06A895A3-C3EC-C3D4-8A23-0C7E8B92A2BE}"/>
              </a:ext>
            </a:extLst>
          </p:cNvPr>
          <p:cNvGraphicFramePr>
            <a:graphicFrameLocks noGrp="1"/>
          </p:cNvGraphicFramePr>
          <p:nvPr>
            <p:extLst>
              <p:ext uri="{D42A27DB-BD31-4B8C-83A1-F6EECF244321}">
                <p14:modId xmlns:p14="http://schemas.microsoft.com/office/powerpoint/2010/main" val="3761366534"/>
              </p:ext>
            </p:extLst>
          </p:nvPr>
        </p:nvGraphicFramePr>
        <p:xfrm>
          <a:off x="1981200" y="2764058"/>
          <a:ext cx="8229600" cy="2138807"/>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2091477035"/>
                    </a:ext>
                  </a:extLst>
                </a:gridCol>
                <a:gridCol w="4114800">
                  <a:extLst>
                    <a:ext uri="{9D8B030D-6E8A-4147-A177-3AD203B41FA5}">
                      <a16:colId xmlns:a16="http://schemas.microsoft.com/office/drawing/2014/main" val="2591932272"/>
                    </a:ext>
                  </a:extLst>
                </a:gridCol>
              </a:tblGrid>
              <a:tr h="777240">
                <a:tc gridSpan="2">
                  <a:txBody>
                    <a:bodyPr/>
                    <a:lstStyle/>
                    <a:p>
                      <a:pPr marL="0" marR="0" algn="ctr">
                        <a:lnSpc>
                          <a:spcPct val="107000"/>
                        </a:lnSpc>
                        <a:spcAft>
                          <a:spcPts val="800"/>
                        </a:spcAft>
                        <a:buNone/>
                      </a:pPr>
                      <a:r>
                        <a:rPr lang="en-US" sz="1800" kern="100" dirty="0">
                          <a:solidFill>
                            <a:sysClr val="windowText" lastClr="000000"/>
                          </a:solidFill>
                          <a:effectLst/>
                        </a:rPr>
                        <a:t>31701 – SB-9 Local Match</a:t>
                      </a:r>
                    </a:p>
                    <a:p>
                      <a:pPr marL="0" marR="0" algn="ctr">
                        <a:lnSpc>
                          <a:spcPct val="107000"/>
                        </a:lnSpc>
                        <a:spcAft>
                          <a:spcPts val="800"/>
                        </a:spcAft>
                        <a:buNone/>
                      </a:pPr>
                      <a:r>
                        <a:rPr lang="en-US" sz="1800" kern="100" dirty="0">
                          <a:solidFill>
                            <a:sysClr val="windowText" lastClr="000000"/>
                          </a:solidFill>
                          <a:effectLst/>
                        </a:rPr>
                        <a:t>Expenditure Lines</a:t>
                      </a:r>
                      <a:endParaRPr lang="en-US" sz="180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B3E5A1"/>
                    </a:solidFill>
                  </a:tcPr>
                </a:tc>
                <a:tc hMerge="1">
                  <a:txBody>
                    <a:bodyPr/>
                    <a:lstStyle/>
                    <a:p>
                      <a:endParaRPr lang="en-US"/>
                    </a:p>
                  </a:txBody>
                  <a:tcPr/>
                </a:tc>
                <a:extLst>
                  <a:ext uri="{0D108BD9-81ED-4DB2-BD59-A6C34878D82A}">
                    <a16:rowId xmlns:a16="http://schemas.microsoft.com/office/drawing/2014/main" val="2603453585"/>
                  </a:ext>
                </a:extLst>
              </a:tr>
              <a:tr h="777240">
                <a:tc>
                  <a:txBody>
                    <a:bodyPr/>
                    <a:lstStyle/>
                    <a:p>
                      <a:pPr marL="0" marR="0">
                        <a:lnSpc>
                          <a:spcPct val="107000"/>
                        </a:lnSpc>
                        <a:spcAft>
                          <a:spcPts val="800"/>
                        </a:spcAft>
                        <a:buNone/>
                      </a:pPr>
                      <a:r>
                        <a:rPr lang="en-US" sz="1200" b="0" kern="100" spc="-5" dirty="0">
                          <a:solidFill>
                            <a:schemeClr val="bg2"/>
                          </a:solidFill>
                          <a:effectLst/>
                        </a:rPr>
                        <a:t>Enter actual expenditures from July through March and estimated expenditures from April through June of current year including anticipated obligations. Expenditures must include county tax collection costs (function 2300, object code 53712). The proposed county tax collection costs should equal 1% of the total amount calculated for residential/non-residential taxes.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chemeClr val="bg2"/>
                          </a:solidFill>
                          <a:effectLst/>
                        </a:rPr>
                        <a:t>Enter proposed expenditures. Expenditures must include county tax collection costs (function 2300, object code 53712). The proposed county tax collection costs should equal 1% of the total amount calculated for residential/non-residential taxes.</a:t>
                      </a:r>
                      <a:endParaRPr lang="en-US" sz="1200" b="0" kern="100" dirty="0">
                        <a:solidFill>
                          <a:schemeClr val="bg2"/>
                        </a:solidFill>
                        <a:effectLst/>
                        <a:latin typeface="Aptos" panose="020B0004020202020204" pitchFamily="34" charset="0"/>
                        <a:ea typeface="Aptos" panose="020B0004020202020204" pitchFamily="34" charset="0"/>
                        <a:cs typeface="Times New Roman" panose="02020603050405020304" pitchFamily="18" charset="0"/>
                      </a:endParaRPr>
                    </a:p>
                  </a:txBody>
                  <a:tcPr marL="45569" marR="45569"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219309546"/>
                  </a:ext>
                </a:extLst>
              </a:tr>
            </a:tbl>
          </a:graphicData>
        </a:graphic>
      </p:graphicFrame>
    </p:spTree>
    <p:extLst>
      <p:ext uri="{BB962C8B-B14F-4D97-AF65-F5344CB8AC3E}">
        <p14:creationId xmlns:p14="http://schemas.microsoft.com/office/powerpoint/2010/main" val="25280045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5DBA3FF-5819-7C14-D995-85AF8E512F0B}"/>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6E022311-58B5-747E-EC2C-271084A3A63C}"/>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Budgeting Capital Outlay Funds</a:t>
            </a:r>
            <a:br>
              <a:rPr lang="en-US" sz="3600" b="1" dirty="0"/>
            </a:br>
            <a:r>
              <a:rPr lang="en-US" sz="3600" b="1" dirty="0"/>
              <a:t>31703 – SB-9 State Match</a:t>
            </a:r>
            <a:endParaRPr sz="3600" b="1" dirty="0"/>
          </a:p>
        </p:txBody>
      </p:sp>
      <p:sp>
        <p:nvSpPr>
          <p:cNvPr id="217" name="Google Shape;217;p4">
            <a:extLst>
              <a:ext uri="{FF2B5EF4-FFF2-40B4-BE49-F238E27FC236}">
                <a16:creationId xmlns:a16="http://schemas.microsoft.com/office/drawing/2014/main" id="{87E7D927-CB33-78D1-D5A3-177F9B7BB384}"/>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45</a:t>
            </a:fld>
            <a:endParaRPr dirty="0"/>
          </a:p>
        </p:txBody>
      </p:sp>
      <p:graphicFrame>
        <p:nvGraphicFramePr>
          <p:cNvPr id="2" name="Table 1">
            <a:extLst>
              <a:ext uri="{FF2B5EF4-FFF2-40B4-BE49-F238E27FC236}">
                <a16:creationId xmlns:a16="http://schemas.microsoft.com/office/drawing/2014/main" id="{8B189DF6-E8A5-4CCB-4B97-F230848899B6}"/>
              </a:ext>
            </a:extLst>
          </p:cNvPr>
          <p:cNvGraphicFramePr>
            <a:graphicFrameLocks noGrp="1"/>
          </p:cNvGraphicFramePr>
          <p:nvPr>
            <p:extLst>
              <p:ext uri="{D42A27DB-BD31-4B8C-83A1-F6EECF244321}">
                <p14:modId xmlns:p14="http://schemas.microsoft.com/office/powerpoint/2010/main" val="3586528225"/>
              </p:ext>
            </p:extLst>
          </p:nvPr>
        </p:nvGraphicFramePr>
        <p:xfrm>
          <a:off x="1981200" y="1833987"/>
          <a:ext cx="8229600" cy="4541012"/>
        </p:xfrm>
        <a:graphic>
          <a:graphicData uri="http://schemas.openxmlformats.org/drawingml/2006/table">
            <a:tbl>
              <a:tblPr firstRow="1" firstCol="1" bandRow="1">
                <a:tableStyleId>{5C22544A-7EE6-4342-B048-85BDC9FD1C3A}</a:tableStyleId>
              </a:tblPr>
              <a:tblGrid>
                <a:gridCol w="4114800">
                  <a:extLst>
                    <a:ext uri="{9D8B030D-6E8A-4147-A177-3AD203B41FA5}">
                      <a16:colId xmlns:a16="http://schemas.microsoft.com/office/drawing/2014/main" val="3578208138"/>
                    </a:ext>
                  </a:extLst>
                </a:gridCol>
                <a:gridCol w="4114800">
                  <a:extLst>
                    <a:ext uri="{9D8B030D-6E8A-4147-A177-3AD203B41FA5}">
                      <a16:colId xmlns:a16="http://schemas.microsoft.com/office/drawing/2014/main" val="3335976960"/>
                    </a:ext>
                  </a:extLst>
                </a:gridCol>
              </a:tblGrid>
              <a:tr h="777240">
                <a:tc gridSpan="2">
                  <a:txBody>
                    <a:bodyPr/>
                    <a:lstStyle/>
                    <a:p>
                      <a:pPr marL="0" marR="0" algn="ctr">
                        <a:lnSpc>
                          <a:spcPct val="107000"/>
                        </a:lnSpc>
                        <a:spcAft>
                          <a:spcPts val="800"/>
                        </a:spcAft>
                        <a:buNone/>
                      </a:pPr>
                      <a:r>
                        <a:rPr lang="en-US" sz="1800" b="1" kern="100" dirty="0">
                          <a:solidFill>
                            <a:sysClr val="windowText" lastClr="000000"/>
                          </a:solidFill>
                          <a:effectLst/>
                        </a:rPr>
                        <a:t>31703 – SB-9 State Match</a:t>
                      </a:r>
                    </a:p>
                    <a:p>
                      <a:pPr marL="0" marR="0" algn="ctr">
                        <a:lnSpc>
                          <a:spcPct val="107000"/>
                        </a:lnSpc>
                        <a:spcAft>
                          <a:spcPts val="800"/>
                        </a:spcAft>
                        <a:buNone/>
                      </a:pPr>
                      <a:r>
                        <a:rPr lang="en-US" sz="1800" b="1" kern="100" dirty="0">
                          <a:solidFill>
                            <a:sysClr val="windowText" lastClr="000000"/>
                          </a:solidFill>
                          <a:effectLst/>
                        </a:rPr>
                        <a:t>Revenue Lines</a:t>
                      </a:r>
                      <a:endParaRPr lang="en-US" sz="1800" b="1"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US"/>
                    </a:p>
                  </a:txBody>
                  <a:tcPr/>
                </a:tc>
                <a:extLst>
                  <a:ext uri="{0D108BD9-81ED-4DB2-BD59-A6C34878D82A}">
                    <a16:rowId xmlns:a16="http://schemas.microsoft.com/office/drawing/2014/main" val="2550189520"/>
                  </a:ext>
                </a:extLst>
              </a:tr>
              <a:tr h="274320">
                <a:tc gridSpan="2">
                  <a:txBody>
                    <a:bodyPr/>
                    <a:lstStyle/>
                    <a:p>
                      <a:pPr marL="0" marR="0" algn="ctr">
                        <a:lnSpc>
                          <a:spcPct val="107000"/>
                        </a:lnSpc>
                        <a:spcAft>
                          <a:spcPts val="800"/>
                        </a:spcAft>
                        <a:buNone/>
                      </a:pPr>
                      <a:r>
                        <a:rPr lang="en-US" sz="1600" b="1" kern="100" dirty="0">
                          <a:solidFill>
                            <a:sysClr val="windowText" lastClr="000000"/>
                          </a:solidFill>
                          <a:effectLst/>
                          <a:latin typeface="+mn-lt"/>
                          <a:ea typeface="Aptos" panose="020B0004020202020204" pitchFamily="34" charset="0"/>
                          <a:cs typeface="Times New Roman" panose="02020603050405020304" pitchFamily="18" charset="0"/>
                        </a:rPr>
                        <a:t>Cash</a:t>
                      </a: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US"/>
                    </a:p>
                  </a:txBody>
                  <a:tcPr/>
                </a:tc>
                <a:extLst>
                  <a:ext uri="{0D108BD9-81ED-4DB2-BD59-A6C34878D82A}">
                    <a16:rowId xmlns:a16="http://schemas.microsoft.com/office/drawing/2014/main" val="2644344958"/>
                  </a:ext>
                </a:extLst>
              </a:tr>
              <a:tr h="822960">
                <a:tc>
                  <a:txBody>
                    <a:bodyPr/>
                    <a:lstStyle/>
                    <a:p>
                      <a:pPr marL="0" marR="0">
                        <a:lnSpc>
                          <a:spcPct val="107000"/>
                        </a:lnSpc>
                        <a:spcAft>
                          <a:spcPts val="800"/>
                        </a:spcAft>
                        <a:buNone/>
                      </a:pPr>
                      <a:r>
                        <a:rPr lang="en-US" sz="1200" b="0" u="sng" kern="100" spc="-5" dirty="0">
                          <a:solidFill>
                            <a:sysClr val="windowText" lastClr="000000"/>
                          </a:solidFill>
                          <a:effectLst/>
                        </a:rPr>
                        <a:t>Unrestricted Cash 11111:</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Prior year audited cash balance.</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Unrestricted Cash 11111:</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Estimated revenues minus estimated expenditures equals estimated cash. Budget needs to be adjusted after final audit is completed.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472501224"/>
                  </a:ext>
                </a:extLst>
              </a:tr>
              <a:tr h="274320">
                <a:tc gridSpan="2">
                  <a:txBody>
                    <a:bodyPr/>
                    <a:lstStyle/>
                    <a:p>
                      <a:pPr marL="0" marR="0" algn="ctr">
                        <a:lnSpc>
                          <a:spcPct val="107000"/>
                        </a:lnSpc>
                        <a:spcAft>
                          <a:spcPts val="800"/>
                        </a:spcAft>
                        <a:buNone/>
                      </a:pPr>
                      <a:r>
                        <a:rPr lang="en-US" sz="1600" b="1" kern="100" dirty="0">
                          <a:solidFill>
                            <a:sysClr val="windowText" lastClr="000000"/>
                          </a:solidFill>
                          <a:effectLst/>
                          <a:latin typeface="+mn-lt"/>
                          <a:ea typeface="Aptos" panose="020B0004020202020204" pitchFamily="34" charset="0"/>
                          <a:cs typeface="Times New Roman" panose="02020603050405020304" pitchFamily="18" charset="0"/>
                        </a:rPr>
                        <a:t>Revenue</a:t>
                      </a: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US"/>
                    </a:p>
                  </a:txBody>
                  <a:tcPr/>
                </a:tc>
                <a:extLst>
                  <a:ext uri="{0D108BD9-81ED-4DB2-BD59-A6C34878D82A}">
                    <a16:rowId xmlns:a16="http://schemas.microsoft.com/office/drawing/2014/main" val="648881902"/>
                  </a:ext>
                </a:extLst>
              </a:tr>
              <a:tr h="822960">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prior year awards.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u="sng" kern="100" spc="-5" dirty="0">
                          <a:solidFill>
                            <a:sysClr val="windowText" lastClr="000000"/>
                          </a:solidFill>
                          <a:effectLst/>
                        </a:rPr>
                        <a:t>State Flow-through Grants 43202:</a:t>
                      </a:r>
                      <a:endParaRPr lang="en-US" sz="1200" b="0" kern="100" dirty="0">
                        <a:solidFill>
                          <a:sysClr val="windowText" lastClr="000000"/>
                        </a:solidFill>
                        <a:effectLst/>
                      </a:endParaRPr>
                    </a:p>
                    <a:p>
                      <a:pPr marL="0" marR="0">
                        <a:lnSpc>
                          <a:spcPct val="107000"/>
                        </a:lnSpc>
                        <a:spcAft>
                          <a:spcPts val="800"/>
                        </a:spcAft>
                        <a:buNone/>
                      </a:pPr>
                      <a:r>
                        <a:rPr lang="en-US" sz="1200" b="0" kern="100" spc="-5" dirty="0">
                          <a:solidFill>
                            <a:sysClr val="windowText" lastClr="000000"/>
                          </a:solidFill>
                          <a:effectLst/>
                        </a:rPr>
                        <a:t>Budget nothing at this time unless a planning award is granted. Otherwise, a BAR needs to be submitted when funds are awarded.</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4232167511"/>
                  </a:ext>
                </a:extLst>
              </a:tr>
              <a:tr h="777240">
                <a:tc gridSpan="2">
                  <a:txBody>
                    <a:bodyPr/>
                    <a:lstStyle/>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lang="en-US" sz="1800" b="1" kern="100" dirty="0">
                          <a:solidFill>
                            <a:sysClr val="windowText" lastClr="000000"/>
                          </a:solidFill>
                          <a:effectLst/>
                        </a:rPr>
                        <a:t>31703 – SB-9 State Match</a:t>
                      </a:r>
                    </a:p>
                    <a:p>
                      <a:pPr marL="0" marR="0" lvl="0" indent="0" algn="ctr" defTabSz="914400" rtl="0" eaLnBrk="1" fontAlgn="auto" latinLnBrk="0" hangingPunct="1">
                        <a:lnSpc>
                          <a:spcPct val="107000"/>
                        </a:lnSpc>
                        <a:spcBef>
                          <a:spcPts val="0"/>
                        </a:spcBef>
                        <a:spcAft>
                          <a:spcPts val="800"/>
                        </a:spcAft>
                        <a:buClr>
                          <a:srgbClr val="000000"/>
                        </a:buClr>
                        <a:buSzTx/>
                        <a:buFont typeface="Arial"/>
                        <a:buNone/>
                        <a:tabLst/>
                        <a:defRPr/>
                      </a:pPr>
                      <a:r>
                        <a:rPr lang="en-US" sz="1800" b="1" kern="100" dirty="0">
                          <a:solidFill>
                            <a:sysClr val="windowText" lastClr="000000"/>
                          </a:solidFill>
                          <a:effectLst/>
                        </a:rPr>
                        <a:t>Expenditure Lines</a:t>
                      </a:r>
                      <a:endParaRPr lang="en-US" sz="1800" b="1"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rgbClr val="FFFF00"/>
                    </a:solidFill>
                  </a:tcPr>
                </a:tc>
                <a:tc hMerge="1">
                  <a:txBody>
                    <a:bodyPr/>
                    <a:lstStyle/>
                    <a:p>
                      <a:endParaRPr lang="en-US"/>
                    </a:p>
                  </a:txBody>
                  <a:tcPr/>
                </a:tc>
                <a:extLst>
                  <a:ext uri="{0D108BD9-81ED-4DB2-BD59-A6C34878D82A}">
                    <a16:rowId xmlns:a16="http://schemas.microsoft.com/office/drawing/2014/main" val="3212240173"/>
                  </a:ext>
                </a:extLst>
              </a:tr>
              <a:tr h="685800">
                <a:tc>
                  <a:txBody>
                    <a:bodyPr/>
                    <a:lstStyle/>
                    <a:p>
                      <a:pPr marL="0" marR="0">
                        <a:lnSpc>
                          <a:spcPct val="107000"/>
                        </a:lnSpc>
                        <a:spcAft>
                          <a:spcPts val="800"/>
                        </a:spcAft>
                        <a:buNone/>
                      </a:pPr>
                      <a:r>
                        <a:rPr lang="en-US" sz="1200" b="0" kern="100" spc="-5" dirty="0">
                          <a:solidFill>
                            <a:sysClr val="windowText" lastClr="000000"/>
                          </a:solidFill>
                          <a:effectLst/>
                        </a:rPr>
                        <a:t>Enter actual expenditures from award date and anticipated expenditures through end of current year.</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a:lnSpc>
                          <a:spcPct val="107000"/>
                        </a:lnSpc>
                        <a:spcAft>
                          <a:spcPts val="800"/>
                        </a:spcAft>
                        <a:buNone/>
                      </a:pPr>
                      <a:r>
                        <a:rPr lang="en-US" sz="1200" b="0" kern="100" spc="-5" dirty="0">
                          <a:solidFill>
                            <a:sysClr val="windowText" lastClr="000000"/>
                          </a:solidFill>
                          <a:effectLst/>
                        </a:rPr>
                        <a:t>Enter proposed expenditures.</a:t>
                      </a:r>
                      <a:endParaRPr lang="en-US" sz="1200" b="0" kern="100" dirty="0">
                        <a:solidFill>
                          <a:sysClr val="windowText" lastClr="000000"/>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2272830412"/>
                  </a:ext>
                </a:extLst>
              </a:tr>
            </a:tbl>
          </a:graphicData>
        </a:graphic>
      </p:graphicFrame>
    </p:spTree>
    <p:extLst>
      <p:ext uri="{BB962C8B-B14F-4D97-AF65-F5344CB8AC3E}">
        <p14:creationId xmlns:p14="http://schemas.microsoft.com/office/powerpoint/2010/main" val="33418376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AC3DD230-4B12-45CF-70B5-4B4422EFDF49}"/>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DB2FB0E7-5CD4-3650-226F-4E3989B81DD0}"/>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27107 GOB Library</a:t>
            </a:r>
            <a:br>
              <a:rPr lang="en-US" sz="3600" b="1" dirty="0"/>
            </a:br>
            <a:r>
              <a:rPr lang="en-US" sz="3600" b="1" dirty="0"/>
              <a:t>Eligible Expenditures</a:t>
            </a:r>
            <a:endParaRPr sz="3600" b="1" dirty="0"/>
          </a:p>
        </p:txBody>
      </p:sp>
      <p:sp>
        <p:nvSpPr>
          <p:cNvPr id="216" name="Google Shape;216;p4">
            <a:extLst>
              <a:ext uri="{FF2B5EF4-FFF2-40B4-BE49-F238E27FC236}">
                <a16:creationId xmlns:a16="http://schemas.microsoft.com/office/drawing/2014/main" id="{E32942D1-2674-73B8-1EFA-E4488920A309}"/>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Library books (includes print or non-print) and library resources.</a:t>
            </a:r>
          </a:p>
          <a:p>
            <a:pPr marL="342900"/>
            <a:r>
              <a:rPr lang="en-US" dirty="0"/>
              <a:t>Funding source is General Obligation Bonds.</a:t>
            </a:r>
          </a:p>
          <a:p>
            <a:pPr marL="342900"/>
            <a:r>
              <a:rPr lang="en-US" dirty="0"/>
              <a:t>PED and districts must comply with bond disbursement rule.</a:t>
            </a:r>
          </a:p>
          <a:p>
            <a:pPr marL="342900"/>
            <a:r>
              <a:rPr lang="en-US" dirty="0"/>
              <a:t>Bond counsel opinion is required for questionable items.</a:t>
            </a:r>
          </a:p>
          <a:p>
            <a:pPr marL="342900"/>
            <a:r>
              <a:rPr lang="en-US" dirty="0"/>
              <a:t>Expenditures must be capital in nature.</a:t>
            </a:r>
          </a:p>
          <a:p>
            <a:pPr marL="342900"/>
            <a:r>
              <a:rPr lang="en-US" dirty="0"/>
              <a:t>Consumable items, supplies, and expenditures for the classroom are not allowed.</a:t>
            </a:r>
            <a:endParaRPr dirty="0"/>
          </a:p>
        </p:txBody>
      </p:sp>
      <p:sp>
        <p:nvSpPr>
          <p:cNvPr id="217" name="Google Shape;217;p4">
            <a:extLst>
              <a:ext uri="{FF2B5EF4-FFF2-40B4-BE49-F238E27FC236}">
                <a16:creationId xmlns:a16="http://schemas.microsoft.com/office/drawing/2014/main" id="{0806F401-E783-2845-4BBE-E225D8664467}"/>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46</a:t>
            </a:fld>
            <a:endParaRPr dirty="0"/>
          </a:p>
        </p:txBody>
      </p:sp>
    </p:spTree>
    <p:extLst>
      <p:ext uri="{BB962C8B-B14F-4D97-AF65-F5344CB8AC3E}">
        <p14:creationId xmlns:p14="http://schemas.microsoft.com/office/powerpoint/2010/main" val="16311547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F187F40C-4187-8742-BD9C-2538901CB523}"/>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3591F7FE-FC40-D477-0D49-8C9FD14A92D7}"/>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27107 GOB Library</a:t>
            </a:r>
            <a:br>
              <a:rPr lang="en-US" sz="3600" b="1" dirty="0"/>
            </a:br>
            <a:r>
              <a:rPr lang="en-US" sz="3600" b="1" dirty="0"/>
              <a:t>Eligible Expenditures</a:t>
            </a:r>
            <a:endParaRPr sz="3600" b="1" dirty="0"/>
          </a:p>
        </p:txBody>
      </p:sp>
      <p:sp>
        <p:nvSpPr>
          <p:cNvPr id="216" name="Google Shape;216;p4">
            <a:extLst>
              <a:ext uri="{FF2B5EF4-FFF2-40B4-BE49-F238E27FC236}">
                <a16:creationId xmlns:a16="http://schemas.microsoft.com/office/drawing/2014/main" id="{94627C1A-4918-1F09-F0B4-7BA6B7C959CA}"/>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2" anchor="t" anchorCtr="0">
            <a:noAutofit/>
          </a:bodyPr>
          <a:lstStyle/>
          <a:p>
            <a:pPr marL="0" indent="0">
              <a:buNone/>
            </a:pPr>
            <a:r>
              <a:rPr lang="en-US" u="sng" dirty="0"/>
              <a:t>Allowable</a:t>
            </a:r>
          </a:p>
          <a:p>
            <a:pPr marL="342900"/>
            <a:r>
              <a:rPr lang="en-US" dirty="0"/>
              <a:t>Library books</a:t>
            </a:r>
          </a:p>
          <a:p>
            <a:pPr marL="342900"/>
            <a:r>
              <a:rPr lang="en-US" dirty="0"/>
              <a:t>Library furniture</a:t>
            </a:r>
          </a:p>
          <a:p>
            <a:pPr marL="342900"/>
            <a:r>
              <a:rPr lang="en-US" dirty="0"/>
              <a:t>Library shelves</a:t>
            </a:r>
          </a:p>
          <a:p>
            <a:pPr marL="342900"/>
            <a:r>
              <a:rPr lang="en-US" dirty="0"/>
              <a:t>Library computers</a:t>
            </a:r>
          </a:p>
          <a:p>
            <a:pPr marL="342900"/>
            <a:r>
              <a:rPr lang="en-US" dirty="0"/>
              <a:t>Library scanners</a:t>
            </a:r>
          </a:p>
          <a:p>
            <a:pPr marL="342900"/>
            <a:r>
              <a:rPr lang="en-US" dirty="0"/>
              <a:t>Library subscriptions</a:t>
            </a:r>
          </a:p>
          <a:p>
            <a:pPr marL="342900"/>
            <a:r>
              <a:rPr lang="en-US" dirty="0"/>
              <a:t>Library software</a:t>
            </a:r>
          </a:p>
          <a:p>
            <a:pPr marL="0" indent="0">
              <a:buNone/>
            </a:pPr>
            <a:r>
              <a:rPr lang="en-US" u="sng" dirty="0"/>
              <a:t>Unallowable</a:t>
            </a:r>
          </a:p>
          <a:p>
            <a:pPr marL="342900"/>
            <a:r>
              <a:rPr lang="en-US" dirty="0"/>
              <a:t>Tape</a:t>
            </a:r>
          </a:p>
          <a:p>
            <a:pPr marL="342900"/>
            <a:r>
              <a:rPr lang="en-US" dirty="0"/>
              <a:t>Glue</a:t>
            </a:r>
          </a:p>
          <a:p>
            <a:pPr marL="342900"/>
            <a:r>
              <a:rPr lang="en-US" dirty="0"/>
              <a:t>Paper</a:t>
            </a:r>
          </a:p>
          <a:p>
            <a:pPr marL="342900"/>
            <a:r>
              <a:rPr lang="en-US" dirty="0"/>
              <a:t>Staples</a:t>
            </a:r>
          </a:p>
          <a:p>
            <a:pPr marL="342900"/>
            <a:r>
              <a:rPr lang="en-US" dirty="0"/>
              <a:t>Labels</a:t>
            </a:r>
          </a:p>
          <a:p>
            <a:pPr marL="342900"/>
            <a:r>
              <a:rPr lang="en-US" dirty="0"/>
              <a:t>Instructional Materials</a:t>
            </a:r>
          </a:p>
          <a:p>
            <a:pPr marL="342900"/>
            <a:r>
              <a:rPr lang="en-US" dirty="0"/>
              <a:t>More than 6 copies of the same book</a:t>
            </a:r>
          </a:p>
        </p:txBody>
      </p:sp>
      <p:sp>
        <p:nvSpPr>
          <p:cNvPr id="217" name="Google Shape;217;p4">
            <a:extLst>
              <a:ext uri="{FF2B5EF4-FFF2-40B4-BE49-F238E27FC236}">
                <a16:creationId xmlns:a16="http://schemas.microsoft.com/office/drawing/2014/main" id="{729DE351-61D8-DE8B-CF65-439BD1978020}"/>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47</a:t>
            </a:fld>
            <a:endParaRPr dirty="0"/>
          </a:p>
        </p:txBody>
      </p:sp>
    </p:spTree>
    <p:extLst>
      <p:ext uri="{BB962C8B-B14F-4D97-AF65-F5344CB8AC3E}">
        <p14:creationId xmlns:p14="http://schemas.microsoft.com/office/powerpoint/2010/main" val="18677284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7D9045EA-0D5C-178D-4DE0-F60F1844870C}"/>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725DAA0C-A7AF-42CA-8D7C-6EB82EC28AC4}"/>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Bureau Goals</a:t>
            </a:r>
            <a:endParaRPr sz="3600" b="1" dirty="0"/>
          </a:p>
        </p:txBody>
      </p:sp>
      <p:sp>
        <p:nvSpPr>
          <p:cNvPr id="216" name="Google Shape;216;p4">
            <a:extLst>
              <a:ext uri="{FF2B5EF4-FFF2-40B4-BE49-F238E27FC236}">
                <a16:creationId xmlns:a16="http://schemas.microsoft.com/office/drawing/2014/main" id="{B870181A-6ABE-985A-67C6-AE13F944D473}"/>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Work with LEAs to ensure that all projects are started and drawn timely.</a:t>
            </a:r>
          </a:p>
          <a:p>
            <a:pPr marL="342900"/>
            <a:r>
              <a:rPr lang="en-US" dirty="0"/>
              <a:t>Approve RfRs within 10 business days.</a:t>
            </a:r>
            <a:endParaRPr dirty="0"/>
          </a:p>
        </p:txBody>
      </p:sp>
      <p:sp>
        <p:nvSpPr>
          <p:cNvPr id="217" name="Google Shape;217;p4">
            <a:extLst>
              <a:ext uri="{FF2B5EF4-FFF2-40B4-BE49-F238E27FC236}">
                <a16:creationId xmlns:a16="http://schemas.microsoft.com/office/drawing/2014/main" id="{163232F1-87B5-DEB2-5E74-B4434E057F8C}"/>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48</a:t>
            </a:fld>
            <a:endParaRPr dirty="0"/>
          </a:p>
        </p:txBody>
      </p:sp>
      <p:pic>
        <p:nvPicPr>
          <p:cNvPr id="2" name="Picture 2" descr="Goal Setting: Categorize and Prioritize Your Life Goals - dummies">
            <a:extLst>
              <a:ext uri="{FF2B5EF4-FFF2-40B4-BE49-F238E27FC236}">
                <a16:creationId xmlns:a16="http://schemas.microsoft.com/office/drawing/2014/main" id="{AB281BBA-CA27-6C90-19E4-FC051A7D5D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5020" y="3037379"/>
            <a:ext cx="5541959" cy="347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11159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80035BB3-027F-D296-0F05-F3281083AB8E}"/>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B33A50B1-8D5A-FB0E-BF30-F73AFC111745}"/>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Capital Outlay Bureau Goals</a:t>
            </a:r>
            <a:endParaRPr sz="3600" b="1" dirty="0"/>
          </a:p>
        </p:txBody>
      </p:sp>
      <p:sp>
        <p:nvSpPr>
          <p:cNvPr id="216" name="Google Shape;216;p4">
            <a:extLst>
              <a:ext uri="{FF2B5EF4-FFF2-40B4-BE49-F238E27FC236}">
                <a16:creationId xmlns:a16="http://schemas.microsoft.com/office/drawing/2014/main" id="{6E3E846A-C124-BDBA-F9DB-5A7465C17CF7}"/>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t>To achieve the 10 business day goal, the following steps will be taken:</a:t>
            </a:r>
          </a:p>
          <a:p>
            <a:pPr marL="342900"/>
            <a:r>
              <a:rPr lang="en-US" dirty="0"/>
              <a:t>Request for information – a request will be made in OBMS with a 2 day window for requested information to be uploaded.</a:t>
            </a:r>
          </a:p>
          <a:p>
            <a:pPr marL="342900"/>
            <a:r>
              <a:rPr lang="en-US" dirty="0"/>
              <a:t>If no response, PED will follow up with a phone call, email, or both.</a:t>
            </a:r>
          </a:p>
          <a:p>
            <a:pPr marL="342900"/>
            <a:r>
              <a:rPr lang="en-US" dirty="0"/>
              <a:t>If follow up has been made, an additional day will be granted for requested information.</a:t>
            </a:r>
          </a:p>
          <a:p>
            <a:pPr marL="342900"/>
            <a:r>
              <a:rPr lang="en-US" dirty="0"/>
              <a:t>If there are no responses by deadlines, the RfR will be disapproved, and another will need to be submitted in OBMS.</a:t>
            </a:r>
            <a:endParaRPr dirty="0"/>
          </a:p>
        </p:txBody>
      </p:sp>
      <p:sp>
        <p:nvSpPr>
          <p:cNvPr id="217" name="Google Shape;217;p4">
            <a:extLst>
              <a:ext uri="{FF2B5EF4-FFF2-40B4-BE49-F238E27FC236}">
                <a16:creationId xmlns:a16="http://schemas.microsoft.com/office/drawing/2014/main" id="{11F3BA40-6456-573F-10EB-120ACA9838D8}"/>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49</a:t>
            </a:fld>
            <a:endParaRPr dirty="0"/>
          </a:p>
        </p:txBody>
      </p:sp>
    </p:spTree>
    <p:extLst>
      <p:ext uri="{BB962C8B-B14F-4D97-AF65-F5344CB8AC3E}">
        <p14:creationId xmlns:p14="http://schemas.microsoft.com/office/powerpoint/2010/main" val="2935954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a:extLst>
            <a:ext uri="{FF2B5EF4-FFF2-40B4-BE49-F238E27FC236}">
              <a16:creationId xmlns:a16="http://schemas.microsoft.com/office/drawing/2014/main" id="{B471D119-A074-682B-14F6-8EB9C0892709}"/>
            </a:ext>
          </a:extLst>
        </p:cNvPr>
        <p:cNvGrpSpPr/>
        <p:nvPr/>
      </p:nvGrpSpPr>
      <p:grpSpPr>
        <a:xfrm>
          <a:off x="0" y="0"/>
          <a:ext cx="0" cy="0"/>
          <a:chOff x="0" y="0"/>
          <a:chExt cx="0" cy="0"/>
        </a:xfrm>
      </p:grpSpPr>
      <p:sp>
        <p:nvSpPr>
          <p:cNvPr id="128" name="Google Shape;128;g32dd2ce7cc4_1_0">
            <a:extLst>
              <a:ext uri="{FF2B5EF4-FFF2-40B4-BE49-F238E27FC236}">
                <a16:creationId xmlns:a16="http://schemas.microsoft.com/office/drawing/2014/main" id="{8FEDACD3-092F-9183-19D5-F3511AB5D7E5}"/>
              </a:ext>
            </a:extLst>
          </p:cNvPr>
          <p:cNvSpPr txBox="1">
            <a:spLocks noGrp="1"/>
          </p:cNvSpPr>
          <p:nvPr>
            <p:ph type="title"/>
          </p:nvPr>
        </p:nvSpPr>
        <p:spPr>
          <a:xfrm>
            <a:off x="176981" y="255125"/>
            <a:ext cx="11857800"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Important Reminders &amp; Deadlines</a:t>
            </a:r>
            <a:endParaRPr sz="3600" b="1" dirty="0"/>
          </a:p>
        </p:txBody>
      </p:sp>
      <p:sp>
        <p:nvSpPr>
          <p:cNvPr id="129" name="Google Shape;129;g32dd2ce7cc4_1_0">
            <a:extLst>
              <a:ext uri="{FF2B5EF4-FFF2-40B4-BE49-F238E27FC236}">
                <a16:creationId xmlns:a16="http://schemas.microsoft.com/office/drawing/2014/main" id="{7F120D99-9E74-30F8-8F7B-341575671404}"/>
              </a:ext>
            </a:extLst>
          </p:cNvPr>
          <p:cNvSpPr txBox="1">
            <a:spLocks noGrp="1"/>
          </p:cNvSpPr>
          <p:nvPr>
            <p:ph type="body" idx="1"/>
          </p:nvPr>
        </p:nvSpPr>
        <p:spPr>
          <a:xfrm>
            <a:off x="366125"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If you have a pending RTOF, submit the requested documentation or void the RTOF.</a:t>
            </a:r>
          </a:p>
          <a:p>
            <a:pPr marL="342900"/>
            <a:r>
              <a:rPr lang="en-US" dirty="0"/>
              <a:t>Fully liquidate any reverting 31400 projects.</a:t>
            </a:r>
          </a:p>
          <a:p>
            <a:pPr marL="342900"/>
            <a:r>
              <a:rPr lang="en-US" dirty="0"/>
              <a:t>A quarterly update of 31400 projects must be completed in CPMS.</a:t>
            </a:r>
          </a:p>
          <a:p>
            <a:pPr marL="342900"/>
            <a:r>
              <a:rPr lang="en-US" dirty="0"/>
              <a:t>Balances in 31700 must be drawn down before any funds will be budgeted in 31703.</a:t>
            </a:r>
          </a:p>
          <a:p>
            <a:pPr marL="800100" lvl="1"/>
            <a:r>
              <a:rPr lang="en-US" dirty="0"/>
              <a:t>SPENDING THIS FUNDING!</a:t>
            </a:r>
          </a:p>
          <a:p>
            <a:pPr marL="342900"/>
            <a:r>
              <a:rPr lang="en-US" dirty="0"/>
              <a:t>PED is currently working on sending out FY25 SB-9 State Match cash for fund 31703.</a:t>
            </a:r>
          </a:p>
          <a:p>
            <a:pPr marL="342900"/>
            <a:r>
              <a:rPr lang="en-US" dirty="0"/>
              <a:t>FY26 SB-9 State Match cash for fund 31703 will be sent as a planning award.</a:t>
            </a:r>
          </a:p>
          <a:p>
            <a:pPr marL="800100" lvl="1"/>
            <a:r>
              <a:rPr lang="en-US" dirty="0"/>
              <a:t>Cash will be sent after the bond sale in June to LEAs.</a:t>
            </a:r>
          </a:p>
        </p:txBody>
      </p:sp>
      <p:sp>
        <p:nvSpPr>
          <p:cNvPr id="130" name="Google Shape;130;g32dd2ce7cc4_1_0">
            <a:extLst>
              <a:ext uri="{FF2B5EF4-FFF2-40B4-BE49-F238E27FC236}">
                <a16:creationId xmlns:a16="http://schemas.microsoft.com/office/drawing/2014/main" id="{11856CA4-5E1B-8E48-7E07-B0736E46992B}"/>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a:t>
            </a:fld>
            <a:endParaRPr dirty="0"/>
          </a:p>
        </p:txBody>
      </p:sp>
    </p:spTree>
    <p:extLst>
      <p:ext uri="{BB962C8B-B14F-4D97-AF65-F5344CB8AC3E}">
        <p14:creationId xmlns:p14="http://schemas.microsoft.com/office/powerpoint/2010/main" val="15810268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3D1B3C2-FB57-46F6-F328-AF411A5AB8DC}"/>
            </a:ext>
          </a:extLst>
        </p:cNvPr>
        <p:cNvGrpSpPr/>
        <p:nvPr/>
      </p:nvGrpSpPr>
      <p:grpSpPr>
        <a:xfrm>
          <a:off x="0" y="0"/>
          <a:ext cx="0" cy="0"/>
          <a:chOff x="0" y="0"/>
          <a:chExt cx="0" cy="0"/>
        </a:xfrm>
      </p:grpSpPr>
      <p:pic>
        <p:nvPicPr>
          <p:cNvPr id="2" name="Picture 4" descr="Approved Stamp Vector Illustration Graphic by Mahmudul-Hassan · Creative  Fabrica">
            <a:extLst>
              <a:ext uri="{FF2B5EF4-FFF2-40B4-BE49-F238E27FC236}">
                <a16:creationId xmlns:a16="http://schemas.microsoft.com/office/drawing/2014/main" id="{24B65ED8-C8A0-44FF-60C6-9A5C34C1E1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3256" y="4572000"/>
            <a:ext cx="3265488" cy="2286000"/>
          </a:xfrm>
          <a:prstGeom prst="rect">
            <a:avLst/>
          </a:prstGeom>
          <a:noFill/>
          <a:extLst>
            <a:ext uri="{909E8E84-426E-40DD-AFC4-6F175D3DCCD1}">
              <a14:hiddenFill xmlns:a14="http://schemas.microsoft.com/office/drawing/2010/main">
                <a:solidFill>
                  <a:srgbClr val="FFFFFF"/>
                </a:solidFill>
              </a14:hiddenFill>
            </a:ext>
          </a:extLst>
        </p:spPr>
      </p:pic>
      <p:sp>
        <p:nvSpPr>
          <p:cNvPr id="215" name="Google Shape;215;p4">
            <a:extLst>
              <a:ext uri="{FF2B5EF4-FFF2-40B4-BE49-F238E27FC236}">
                <a16:creationId xmlns:a16="http://schemas.microsoft.com/office/drawing/2014/main" id="{872BD6B0-30D6-1718-D45A-65175CAF870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Miscellaneous Items</a:t>
            </a:r>
            <a:br>
              <a:rPr lang="en-US" sz="3600" b="1" dirty="0"/>
            </a:br>
            <a:r>
              <a:rPr lang="en-US" sz="3600" b="1" dirty="0"/>
              <a:t>Disposition of Property</a:t>
            </a:r>
            <a:endParaRPr sz="3600" b="1" dirty="0"/>
          </a:p>
        </p:txBody>
      </p:sp>
      <p:sp>
        <p:nvSpPr>
          <p:cNvPr id="216" name="Google Shape;216;p4">
            <a:extLst>
              <a:ext uri="{FF2B5EF4-FFF2-40B4-BE49-F238E27FC236}">
                <a16:creationId xmlns:a16="http://schemas.microsoft.com/office/drawing/2014/main" id="{23233386-200A-5D24-64C9-1ADDA55D93C1}"/>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solidFill>
                  <a:schemeClr val="bg2"/>
                </a:solidFill>
              </a:rPr>
              <a:t>Need approval prior to disposition.</a:t>
            </a:r>
          </a:p>
          <a:p>
            <a:pPr marL="342900"/>
            <a:r>
              <a:rPr lang="en-US" dirty="0">
                <a:solidFill>
                  <a:schemeClr val="bg2"/>
                </a:solidFill>
              </a:rPr>
              <a:t>Approving entity determined value and whether property is personal or real.</a:t>
            </a:r>
          </a:p>
          <a:p>
            <a:pPr marL="342900"/>
            <a:r>
              <a:rPr lang="en-US" dirty="0">
                <a:solidFill>
                  <a:schemeClr val="bg2"/>
                </a:solidFill>
              </a:rPr>
              <a:t>PED 947 form is required and includes the supporting documentation.</a:t>
            </a:r>
          </a:p>
          <a:p>
            <a:pPr marL="342900"/>
            <a:r>
              <a:rPr lang="en-US" dirty="0">
                <a:solidFill>
                  <a:schemeClr val="bg2"/>
                </a:solidFill>
              </a:rPr>
              <a:t>PED form, checklist, and flowchart are available on the Capital Outlay Bureau website.</a:t>
            </a:r>
          </a:p>
          <a:p>
            <a:pPr marL="342900"/>
            <a:r>
              <a:rPr lang="en-US" dirty="0">
                <a:solidFill>
                  <a:schemeClr val="bg2"/>
                </a:solidFill>
              </a:rPr>
              <a:t>Office of the State Auditor needs to be notified for all disposition of items less than $5,000. The Office of the State Auditor will not respond back or submit an approval.</a:t>
            </a:r>
          </a:p>
          <a:p>
            <a:pPr marL="800100" lvl="1"/>
            <a:r>
              <a:rPr lang="en-US" dirty="0">
                <a:solidFill>
                  <a:schemeClr val="bg2"/>
                </a:solidFill>
              </a:rPr>
              <a:t>Main line: 505-476-3800</a:t>
            </a:r>
            <a:endParaRPr dirty="0">
              <a:solidFill>
                <a:schemeClr val="bg2"/>
              </a:solidFill>
            </a:endParaRPr>
          </a:p>
        </p:txBody>
      </p:sp>
      <p:sp>
        <p:nvSpPr>
          <p:cNvPr id="217" name="Google Shape;217;p4">
            <a:extLst>
              <a:ext uri="{FF2B5EF4-FFF2-40B4-BE49-F238E27FC236}">
                <a16:creationId xmlns:a16="http://schemas.microsoft.com/office/drawing/2014/main" id="{7335F5C2-EECB-5675-CCCC-F091A9C7DB26}"/>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50</a:t>
            </a:fld>
            <a:endParaRPr dirty="0"/>
          </a:p>
        </p:txBody>
      </p:sp>
    </p:spTree>
    <p:extLst>
      <p:ext uri="{BB962C8B-B14F-4D97-AF65-F5344CB8AC3E}">
        <p14:creationId xmlns:p14="http://schemas.microsoft.com/office/powerpoint/2010/main" val="2230217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3CC5548-2F36-2C94-F7E8-07D319A578EE}"/>
            </a:ext>
          </a:extLst>
        </p:cNvPr>
        <p:cNvGrpSpPr/>
        <p:nvPr/>
      </p:nvGrpSpPr>
      <p:grpSpPr>
        <a:xfrm>
          <a:off x="0" y="0"/>
          <a:ext cx="0" cy="0"/>
          <a:chOff x="0" y="0"/>
          <a:chExt cx="0" cy="0"/>
        </a:xfrm>
      </p:grpSpPr>
      <p:pic>
        <p:nvPicPr>
          <p:cNvPr id="2" name="Picture 2" descr="Checklist Icon Template Design Vector Graphic by zAe · Creative Fabrica">
            <a:extLst>
              <a:ext uri="{FF2B5EF4-FFF2-40B4-BE49-F238E27FC236}">
                <a16:creationId xmlns:a16="http://schemas.microsoft.com/office/drawing/2014/main" id="{E4D1F5B5-D0B0-BC24-65EC-A075916984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9108" y="2303904"/>
            <a:ext cx="5212892" cy="3474720"/>
          </a:xfrm>
          <a:prstGeom prst="rect">
            <a:avLst/>
          </a:prstGeom>
          <a:noFill/>
          <a:extLst>
            <a:ext uri="{909E8E84-426E-40DD-AFC4-6F175D3DCCD1}">
              <a14:hiddenFill xmlns:a14="http://schemas.microsoft.com/office/drawing/2010/main">
                <a:solidFill>
                  <a:srgbClr val="FFFFFF"/>
                </a:solidFill>
              </a14:hiddenFill>
            </a:ext>
          </a:extLst>
        </p:spPr>
      </p:pic>
      <p:sp>
        <p:nvSpPr>
          <p:cNvPr id="215" name="Google Shape;215;p4">
            <a:extLst>
              <a:ext uri="{FF2B5EF4-FFF2-40B4-BE49-F238E27FC236}">
                <a16:creationId xmlns:a16="http://schemas.microsoft.com/office/drawing/2014/main" id="{8FA0D445-7F99-A15A-32DD-AF4D0B79ACCE}"/>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Miscellaneous Items</a:t>
            </a:r>
            <a:br>
              <a:rPr lang="en-US" sz="3600" b="1" dirty="0"/>
            </a:br>
            <a:r>
              <a:rPr lang="en-US" sz="3600" b="1" dirty="0"/>
              <a:t>Lease Purchase Process</a:t>
            </a:r>
            <a:endParaRPr sz="3600" b="1" dirty="0"/>
          </a:p>
        </p:txBody>
      </p:sp>
      <p:sp>
        <p:nvSpPr>
          <p:cNvPr id="216" name="Google Shape;216;p4">
            <a:extLst>
              <a:ext uri="{FF2B5EF4-FFF2-40B4-BE49-F238E27FC236}">
                <a16:creationId xmlns:a16="http://schemas.microsoft.com/office/drawing/2014/main" id="{CC2FE4FE-5E0D-F928-3C53-74C274BBF7E0}"/>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Obtain PSFA approval before submitting to PED</a:t>
            </a:r>
          </a:p>
          <a:p>
            <a:pPr marL="342900"/>
            <a:r>
              <a:rPr lang="en-US" dirty="0"/>
              <a:t>Terms of proposed Lease Purchase Arrangement</a:t>
            </a:r>
          </a:p>
          <a:p>
            <a:pPr marL="342900"/>
            <a:r>
              <a:rPr lang="en-US" dirty="0"/>
              <a:t>Compliant with Open Meetings Act</a:t>
            </a:r>
          </a:p>
          <a:p>
            <a:pPr marL="342900"/>
            <a:r>
              <a:rPr lang="en-US" dirty="0"/>
              <a:t>Resolution of Governing Body</a:t>
            </a:r>
          </a:p>
          <a:p>
            <a:pPr marL="342900"/>
            <a:r>
              <a:rPr lang="en-US" dirty="0"/>
              <a:t>Funding sources</a:t>
            </a:r>
          </a:p>
          <a:p>
            <a:pPr marL="342900"/>
            <a:r>
              <a:rPr lang="en-US" dirty="0"/>
              <a:t>Ownership of building or other real property</a:t>
            </a:r>
          </a:p>
          <a:p>
            <a:pPr marL="342900"/>
            <a:r>
              <a:rPr lang="en-US" dirty="0"/>
              <a:t>Pledging of charter school revenues or other assets</a:t>
            </a:r>
          </a:p>
          <a:p>
            <a:pPr marL="342900"/>
            <a:r>
              <a:rPr lang="en-US" dirty="0"/>
              <a:t>Submission of proposed lease purchase arrangement</a:t>
            </a:r>
            <a:endParaRPr dirty="0"/>
          </a:p>
        </p:txBody>
      </p:sp>
      <p:sp>
        <p:nvSpPr>
          <p:cNvPr id="217" name="Google Shape;217;p4">
            <a:extLst>
              <a:ext uri="{FF2B5EF4-FFF2-40B4-BE49-F238E27FC236}">
                <a16:creationId xmlns:a16="http://schemas.microsoft.com/office/drawing/2014/main" id="{3C9FB5B7-7ACB-1033-1F94-0AFD5E49C8BA}"/>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51</a:t>
            </a:fld>
            <a:endParaRPr dirty="0"/>
          </a:p>
        </p:txBody>
      </p:sp>
    </p:spTree>
    <p:extLst>
      <p:ext uri="{BB962C8B-B14F-4D97-AF65-F5344CB8AC3E}">
        <p14:creationId xmlns:p14="http://schemas.microsoft.com/office/powerpoint/2010/main" val="25495362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376DB870-C271-F061-A5A8-6910585AD709}"/>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EE3A7A46-C728-1656-02F1-3F6982801DC9}"/>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Contact Us</a:t>
            </a:r>
            <a:endParaRPr sz="3600" b="1" dirty="0"/>
          </a:p>
        </p:txBody>
      </p:sp>
      <p:sp>
        <p:nvSpPr>
          <p:cNvPr id="216" name="Google Shape;216;p4">
            <a:extLst>
              <a:ext uri="{FF2B5EF4-FFF2-40B4-BE49-F238E27FC236}">
                <a16:creationId xmlns:a16="http://schemas.microsoft.com/office/drawing/2014/main" id="{E04791B9-BE5E-E3CD-C2E0-2C26CE2D4E44}"/>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342900"/>
            <a:r>
              <a:rPr lang="en-US" dirty="0"/>
              <a:t>Amanda Lupardus-Hernandez, Director</a:t>
            </a:r>
          </a:p>
          <a:p>
            <a:pPr marL="457200" lvl="1" indent="0">
              <a:buNone/>
            </a:pPr>
            <a:r>
              <a:rPr lang="en-US" dirty="0">
                <a:solidFill>
                  <a:schemeClr val="bg2"/>
                </a:solidFill>
                <a:hlinkClick r:id="rId3"/>
              </a:rPr>
              <a:t>amanda.lupardus@ped.nm.gov</a:t>
            </a:r>
            <a:r>
              <a:rPr lang="en-US" dirty="0">
                <a:solidFill>
                  <a:schemeClr val="bg2"/>
                </a:solidFill>
              </a:rPr>
              <a:t> </a:t>
            </a:r>
            <a:r>
              <a:rPr lang="en-US" dirty="0"/>
              <a:t>or 505-677-6692</a:t>
            </a:r>
          </a:p>
          <a:p>
            <a:pPr marL="342900"/>
            <a:r>
              <a:rPr lang="en-US" dirty="0"/>
              <a:t>Alyssa Marquez, Financial Coordinator</a:t>
            </a:r>
          </a:p>
          <a:p>
            <a:pPr marL="457200" lvl="1" indent="0">
              <a:buNone/>
            </a:pPr>
            <a:r>
              <a:rPr lang="en-US" dirty="0">
                <a:solidFill>
                  <a:schemeClr val="bg2"/>
                </a:solidFill>
                <a:hlinkClick r:id="rId4"/>
              </a:rPr>
              <a:t>alyssa.marquez@ped.nm.gov</a:t>
            </a:r>
            <a:r>
              <a:rPr lang="en-US" dirty="0">
                <a:solidFill>
                  <a:schemeClr val="bg2"/>
                </a:solidFill>
              </a:rPr>
              <a:t> </a:t>
            </a:r>
            <a:r>
              <a:rPr lang="en-US" dirty="0"/>
              <a:t>or 505-629-5821</a:t>
            </a:r>
          </a:p>
          <a:p>
            <a:pPr marL="342900"/>
            <a:r>
              <a:rPr lang="en-US" dirty="0"/>
              <a:t>Paulette Ortiz, Financial Coordinator</a:t>
            </a:r>
          </a:p>
          <a:p>
            <a:pPr marL="457200" lvl="1" indent="0">
              <a:buNone/>
            </a:pPr>
            <a:r>
              <a:rPr lang="en-US" dirty="0">
                <a:solidFill>
                  <a:schemeClr val="bg2"/>
                </a:solidFill>
                <a:hlinkClick r:id="rId5"/>
              </a:rPr>
              <a:t>paulette.ortiz@ped.nm.gov</a:t>
            </a:r>
            <a:r>
              <a:rPr lang="en-US" dirty="0">
                <a:solidFill>
                  <a:schemeClr val="bg2"/>
                </a:solidFill>
              </a:rPr>
              <a:t> </a:t>
            </a:r>
            <a:r>
              <a:rPr lang="en-US" dirty="0"/>
              <a:t>or 505-660-1693</a:t>
            </a:r>
          </a:p>
        </p:txBody>
      </p:sp>
      <p:sp>
        <p:nvSpPr>
          <p:cNvPr id="217" name="Google Shape;217;p4">
            <a:extLst>
              <a:ext uri="{FF2B5EF4-FFF2-40B4-BE49-F238E27FC236}">
                <a16:creationId xmlns:a16="http://schemas.microsoft.com/office/drawing/2014/main" id="{389ABC8E-ED2A-E78E-FFE2-269FC27FDF11}"/>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52</a:t>
            </a:fld>
            <a:endParaRPr dirty="0"/>
          </a:p>
        </p:txBody>
      </p:sp>
    </p:spTree>
    <p:extLst>
      <p:ext uri="{BB962C8B-B14F-4D97-AF65-F5344CB8AC3E}">
        <p14:creationId xmlns:p14="http://schemas.microsoft.com/office/powerpoint/2010/main" val="33361063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g15f9dcab8b2_0_14"/>
          <p:cNvSpPr txBox="1">
            <a:spLocks noGrp="1"/>
          </p:cNvSpPr>
          <p:nvPr>
            <p:ph type="title"/>
          </p:nvPr>
        </p:nvSpPr>
        <p:spPr>
          <a:xfrm>
            <a:off x="162232" y="243609"/>
            <a:ext cx="11901949" cy="10368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000"/>
              <a:buNone/>
            </a:pPr>
            <a:r>
              <a:rPr lang="en-US" sz="3600" b="1" dirty="0"/>
              <a:t>Questions</a:t>
            </a:r>
            <a:endParaRPr sz="3600" b="1" dirty="0"/>
          </a:p>
        </p:txBody>
      </p:sp>
      <p:pic>
        <p:nvPicPr>
          <p:cNvPr id="224" name="Google Shape;224;g15f9dcab8b2_0_14"/>
          <p:cNvPicPr preferRelativeResize="0"/>
          <p:nvPr/>
        </p:nvPicPr>
        <p:blipFill rotWithShape="1">
          <a:blip r:embed="rId3">
            <a:alphaModFix/>
          </a:blip>
          <a:srcRect/>
          <a:stretch/>
        </p:blipFill>
        <p:spPr>
          <a:xfrm>
            <a:off x="2974350" y="1921000"/>
            <a:ext cx="6243300" cy="3904613"/>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sp>
        <p:nvSpPr>
          <p:cNvPr id="225" name="Google Shape;225;g15f9dcab8b2_0_14"/>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53</a:t>
            </a:fld>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
          <p:cNvSpPr txBox="1">
            <a:spLocks noGrp="1"/>
          </p:cNvSpPr>
          <p:nvPr>
            <p:ph type="title"/>
          </p:nvPr>
        </p:nvSpPr>
        <p:spPr>
          <a:xfrm>
            <a:off x="147483" y="255125"/>
            <a:ext cx="11931445"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Important Reminders &amp; Deadlines</a:t>
            </a:r>
            <a:endParaRPr sz="3600" b="1" dirty="0"/>
          </a:p>
        </p:txBody>
      </p:sp>
      <p:sp>
        <p:nvSpPr>
          <p:cNvPr id="208" name="Google Shape;208;p3"/>
          <p:cNvSpPr txBox="1">
            <a:spLocks noGrp="1"/>
          </p:cNvSpPr>
          <p:nvPr>
            <p:ph type="body" idx="1"/>
          </p:nvPr>
        </p:nvSpPr>
        <p:spPr>
          <a:xfrm>
            <a:off x="366124" y="1814700"/>
            <a:ext cx="11356848" cy="45603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800"/>
              </a:spcBef>
              <a:spcAft>
                <a:spcPts val="0"/>
              </a:spcAft>
              <a:buSzPts val="1800"/>
              <a:buNone/>
            </a:pPr>
            <a:r>
              <a:rPr lang="en-US" sz="2000" dirty="0"/>
              <a:t>An RfR is submitted in OBMS after May 1, 2025</a:t>
            </a:r>
          </a:p>
          <a:p>
            <a:pPr marL="0" lvl="0" indent="0" rtl="0">
              <a:lnSpc>
                <a:spcPct val="90000"/>
              </a:lnSpc>
              <a:spcBef>
                <a:spcPts val="1800"/>
              </a:spcBef>
              <a:spcAft>
                <a:spcPts val="0"/>
              </a:spcAft>
              <a:buSzPts val="1800"/>
              <a:buNone/>
            </a:pPr>
            <a:r>
              <a:rPr lang="en-US" sz="2000" u="sng" dirty="0"/>
              <a:t>FY25 Journal Entry</a:t>
            </a:r>
            <a:r>
              <a:rPr lang="en-US" sz="2000" dirty="0"/>
              <a:t>					</a:t>
            </a:r>
            <a:r>
              <a:rPr lang="en-US" sz="2000" u="sng" dirty="0"/>
              <a:t>FY26 Journal Entry</a:t>
            </a:r>
          </a:p>
          <a:p>
            <a:pPr marL="0" lvl="0" indent="0" rtl="0">
              <a:lnSpc>
                <a:spcPct val="90000"/>
              </a:lnSpc>
              <a:spcBef>
                <a:spcPts val="1800"/>
              </a:spcBef>
              <a:spcAft>
                <a:spcPts val="0"/>
              </a:spcAft>
              <a:buSzPts val="1800"/>
              <a:buNone/>
            </a:pPr>
            <a:r>
              <a:rPr lang="en-US" sz="2000" dirty="0"/>
              <a:t>1. RfR submitted in current year but			3. Reimbursement received in the following</a:t>
            </a:r>
          </a:p>
          <a:p>
            <a:pPr marL="0" lvl="0" indent="0" rtl="0">
              <a:lnSpc>
                <a:spcPct val="90000"/>
              </a:lnSpc>
              <a:spcBef>
                <a:spcPts val="1800"/>
              </a:spcBef>
              <a:spcAft>
                <a:spcPts val="0"/>
              </a:spcAft>
              <a:buSzPts val="1800"/>
              <a:buNone/>
            </a:pPr>
            <a:r>
              <a:rPr lang="en-US" sz="2000" dirty="0"/>
              <a:t>reimbursement is received in the				fiscal year, only cash accounts and accounts</a:t>
            </a:r>
          </a:p>
          <a:p>
            <a:pPr marL="0" lvl="0" indent="0" rtl="0">
              <a:lnSpc>
                <a:spcPct val="90000"/>
              </a:lnSpc>
              <a:spcBef>
                <a:spcPts val="1800"/>
              </a:spcBef>
              <a:spcAft>
                <a:spcPts val="0"/>
              </a:spcAft>
              <a:buSzPts val="1800"/>
              <a:buNone/>
            </a:pPr>
            <a:r>
              <a:rPr lang="en-US" sz="2000" dirty="0"/>
              <a:t>following fiscal year.					receivable will be affected.</a:t>
            </a:r>
          </a:p>
          <a:p>
            <a:pPr marL="0" lvl="0" indent="0" rtl="0">
              <a:lnSpc>
                <a:spcPct val="90000"/>
              </a:lnSpc>
              <a:spcBef>
                <a:spcPts val="1800"/>
              </a:spcBef>
              <a:spcAft>
                <a:spcPts val="0"/>
              </a:spcAft>
              <a:buSzPts val="1800"/>
              <a:buNone/>
            </a:pPr>
            <a:r>
              <a:rPr lang="en-US" sz="2000" dirty="0"/>
              <a:t>2. Record a journal entry to recognize</a:t>
            </a:r>
          </a:p>
          <a:p>
            <a:pPr marL="0" lvl="0" indent="0" rtl="0">
              <a:lnSpc>
                <a:spcPct val="90000"/>
              </a:lnSpc>
              <a:spcBef>
                <a:spcPts val="1800"/>
              </a:spcBef>
              <a:spcAft>
                <a:spcPts val="0"/>
              </a:spcAft>
              <a:buSzPts val="1800"/>
              <a:buNone/>
            </a:pPr>
            <a:r>
              <a:rPr lang="en-US" sz="2000" dirty="0"/>
              <a:t>receivable and revenue.</a:t>
            </a:r>
          </a:p>
          <a:p>
            <a:pPr marL="0" lvl="0" indent="0" rtl="0">
              <a:lnSpc>
                <a:spcPct val="90000"/>
              </a:lnSpc>
              <a:spcBef>
                <a:spcPts val="1800"/>
              </a:spcBef>
              <a:spcAft>
                <a:spcPts val="0"/>
              </a:spcAft>
              <a:buSzPts val="1800"/>
              <a:buNone/>
            </a:pPr>
            <a:r>
              <a:rPr lang="en-US" sz="2000" dirty="0"/>
              <a:t>	Dr. Accounts Receivable					Dr. Cash	</a:t>
            </a:r>
          </a:p>
          <a:p>
            <a:pPr marL="0" lvl="0" indent="0" rtl="0">
              <a:lnSpc>
                <a:spcPct val="90000"/>
              </a:lnSpc>
              <a:spcBef>
                <a:spcPts val="1800"/>
              </a:spcBef>
              <a:spcAft>
                <a:spcPts val="0"/>
              </a:spcAft>
              <a:buSzPts val="1800"/>
              <a:buNone/>
            </a:pPr>
            <a:r>
              <a:rPr lang="en-US" sz="2000" dirty="0"/>
              <a:t>		Cr. Revenue						Cr. Accounts Receivable</a:t>
            </a:r>
            <a:endParaRPr sz="2000" dirty="0"/>
          </a:p>
        </p:txBody>
      </p:sp>
      <p:sp>
        <p:nvSpPr>
          <p:cNvPr id="209" name="Google Shape;209;p3"/>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6</a:t>
            </a:fld>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pic>
        <p:nvPicPr>
          <p:cNvPr id="2" name="Picture 2" descr="How we report election results">
            <a:extLst>
              <a:ext uri="{FF2B5EF4-FFF2-40B4-BE49-F238E27FC236}">
                <a16:creationId xmlns:a16="http://schemas.microsoft.com/office/drawing/2014/main" id="{45E9C919-5AE4-2938-BD38-3E2ACF799C66}"/>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6044548" y="4149168"/>
            <a:ext cx="4572000" cy="2572580"/>
          </a:xfrm>
          <a:prstGeom prst="rect">
            <a:avLst/>
          </a:prstGeom>
          <a:noFill/>
          <a:extLst>
            <a:ext uri="{909E8E84-426E-40DD-AFC4-6F175D3DCCD1}">
              <a14:hiddenFill xmlns:a14="http://schemas.microsoft.com/office/drawing/2010/main">
                <a:solidFill>
                  <a:srgbClr val="FFFFFF"/>
                </a:solidFill>
              </a14:hiddenFill>
            </a:ext>
          </a:extLst>
        </p:spPr>
      </p:pic>
      <p:sp>
        <p:nvSpPr>
          <p:cNvPr id="215" name="Google Shape;215;p4"/>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endParaRPr sz="3600" b="1" dirty="0"/>
          </a:p>
        </p:txBody>
      </p:sp>
      <p:sp>
        <p:nvSpPr>
          <p:cNvPr id="216" name="Google Shape;216;p4"/>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indent="-457200"/>
            <a:r>
              <a:rPr lang="en-US" dirty="0"/>
              <a:t>PED </a:t>
            </a:r>
            <a:r>
              <a:rPr lang="en-US" b="1" dirty="0"/>
              <a:t>must</a:t>
            </a:r>
            <a:r>
              <a:rPr lang="en-US" dirty="0"/>
              <a:t> be notified of all future SB-9 and HB-33 elections due to recent election changes.</a:t>
            </a:r>
          </a:p>
          <a:p>
            <a:pPr indent="-457200"/>
            <a:r>
              <a:rPr lang="en-US" dirty="0"/>
              <a:t>Will the district be having a special election or including the school board elections that occur every odd year in November?</a:t>
            </a:r>
          </a:p>
          <a:p>
            <a:pPr indent="-457200"/>
            <a:r>
              <a:rPr lang="en-US" dirty="0"/>
              <a:t>Districts should end mill levies on odd years and begin on even years to be on schedule with school board elections.</a:t>
            </a:r>
            <a:endParaRPr dirty="0"/>
          </a:p>
        </p:txBody>
      </p:sp>
      <p:sp>
        <p:nvSpPr>
          <p:cNvPr id="217" name="Google Shape;217;p4"/>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7</a:t>
            </a:fld>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BC807FB2-7FDD-060D-2C8B-84AC1B20B740}"/>
            </a:ext>
          </a:extLst>
        </p:cNvPr>
        <p:cNvGrpSpPr/>
        <p:nvPr/>
      </p:nvGrpSpPr>
      <p:grpSpPr>
        <a:xfrm>
          <a:off x="0" y="0"/>
          <a:ext cx="0" cy="0"/>
          <a:chOff x="0" y="0"/>
          <a:chExt cx="0" cy="0"/>
        </a:xfrm>
      </p:grpSpPr>
      <p:pic>
        <p:nvPicPr>
          <p:cNvPr id="3" name="Picture 2" descr="Contract Signing: Follow This Checklist to Protect Your Business | HoneyBook">
            <a:extLst>
              <a:ext uri="{FF2B5EF4-FFF2-40B4-BE49-F238E27FC236}">
                <a16:creationId xmlns:a16="http://schemas.microsoft.com/office/drawing/2014/main" id="{61B37F48-BAAE-2F6E-F213-E9A863F02995}"/>
              </a:ext>
            </a:extLst>
          </p:cNvPr>
          <p:cNvPicPr>
            <a:picLocks noChangeAspect="1" noChangeArrowheads="1"/>
          </p:cNvPicPr>
          <p:nvPr/>
        </p:nvPicPr>
        <p:blipFill>
          <a:blip r:embed="rId3">
            <a:alphaModFix amt="50000"/>
            <a:extLst>
              <a:ext uri="{28A0092B-C50C-407E-A947-70E740481C1C}">
                <a14:useLocalDpi xmlns:a14="http://schemas.microsoft.com/office/drawing/2010/main" val="0"/>
              </a:ext>
            </a:extLst>
          </a:blip>
          <a:srcRect/>
          <a:stretch>
            <a:fillRect/>
          </a:stretch>
        </p:blipFill>
        <p:spPr bwMode="auto">
          <a:xfrm>
            <a:off x="3749404" y="4094678"/>
            <a:ext cx="4059572" cy="2554521"/>
          </a:xfrm>
          <a:prstGeom prst="rect">
            <a:avLst/>
          </a:prstGeom>
          <a:noFill/>
          <a:extLst>
            <a:ext uri="{909E8E84-426E-40DD-AFC4-6F175D3DCCD1}">
              <a14:hiddenFill xmlns:a14="http://schemas.microsoft.com/office/drawing/2010/main">
                <a:solidFill>
                  <a:srgbClr val="FFFFFF"/>
                </a:solidFill>
              </a14:hiddenFill>
            </a:ext>
          </a:extLst>
        </p:spPr>
      </p:pic>
      <p:sp>
        <p:nvSpPr>
          <p:cNvPr id="215" name="Google Shape;215;p4">
            <a:extLst>
              <a:ext uri="{FF2B5EF4-FFF2-40B4-BE49-F238E27FC236}">
                <a16:creationId xmlns:a16="http://schemas.microsoft.com/office/drawing/2014/main" id="{194F6FBA-6F65-C173-3917-17AB411655C8}"/>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endParaRPr sz="3600" b="1" dirty="0"/>
          </a:p>
        </p:txBody>
      </p:sp>
      <p:sp>
        <p:nvSpPr>
          <p:cNvPr id="216" name="Google Shape;216;p4">
            <a:extLst>
              <a:ext uri="{FF2B5EF4-FFF2-40B4-BE49-F238E27FC236}">
                <a16:creationId xmlns:a16="http://schemas.microsoft.com/office/drawing/2014/main" id="{9E154C03-ECBD-BE96-791B-B05626409F53}"/>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anchor="t" anchorCtr="0">
            <a:noAutofit/>
          </a:bodyPr>
          <a:lstStyle/>
          <a:p>
            <a:pPr marL="0" indent="0">
              <a:buNone/>
            </a:pPr>
            <a:r>
              <a:rPr lang="en-US" dirty="0"/>
              <a:t>PED must certify elections that are successful and certify rates by August of each year. The following must be submitted:</a:t>
            </a:r>
          </a:p>
          <a:p>
            <a:pPr indent="-457200"/>
            <a:r>
              <a:rPr lang="en-US" dirty="0"/>
              <a:t>Signed resolution</a:t>
            </a:r>
          </a:p>
          <a:p>
            <a:pPr indent="-457200"/>
            <a:r>
              <a:rPr lang="en-US" dirty="0"/>
              <a:t>Signed certification of canvas – </a:t>
            </a:r>
            <a:r>
              <a:rPr lang="en-US" dirty="0">
                <a:solidFill>
                  <a:srgbClr val="FF0000"/>
                </a:solidFill>
              </a:rPr>
              <a:t>due immediately after election</a:t>
            </a:r>
            <a:endParaRPr dirty="0">
              <a:solidFill>
                <a:srgbClr val="FF0000"/>
              </a:solidFill>
            </a:endParaRPr>
          </a:p>
        </p:txBody>
      </p:sp>
      <p:sp>
        <p:nvSpPr>
          <p:cNvPr id="217" name="Google Shape;217;p4">
            <a:extLst>
              <a:ext uri="{FF2B5EF4-FFF2-40B4-BE49-F238E27FC236}">
                <a16:creationId xmlns:a16="http://schemas.microsoft.com/office/drawing/2014/main" id="{9AD8A500-7A49-C5D3-1487-8ECCB2A5C144}"/>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8</a:t>
            </a:fld>
            <a:endParaRPr dirty="0"/>
          </a:p>
        </p:txBody>
      </p:sp>
    </p:spTree>
    <p:extLst>
      <p:ext uri="{BB962C8B-B14F-4D97-AF65-F5344CB8AC3E}">
        <p14:creationId xmlns:p14="http://schemas.microsoft.com/office/powerpoint/2010/main" val="2674382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4">
          <a:extLst>
            <a:ext uri="{FF2B5EF4-FFF2-40B4-BE49-F238E27FC236}">
              <a16:creationId xmlns:a16="http://schemas.microsoft.com/office/drawing/2014/main" id="{56A4EB2B-1745-5495-AE56-CA64DF6033E4}"/>
            </a:ext>
          </a:extLst>
        </p:cNvPr>
        <p:cNvGrpSpPr/>
        <p:nvPr/>
      </p:nvGrpSpPr>
      <p:grpSpPr>
        <a:xfrm>
          <a:off x="0" y="0"/>
          <a:ext cx="0" cy="0"/>
          <a:chOff x="0" y="0"/>
          <a:chExt cx="0" cy="0"/>
        </a:xfrm>
      </p:grpSpPr>
      <p:sp>
        <p:nvSpPr>
          <p:cNvPr id="215" name="Google Shape;215;p4">
            <a:extLst>
              <a:ext uri="{FF2B5EF4-FFF2-40B4-BE49-F238E27FC236}">
                <a16:creationId xmlns:a16="http://schemas.microsoft.com/office/drawing/2014/main" id="{FC685439-04A4-2D76-E386-90E9B7BF82AE}"/>
              </a:ext>
            </a:extLst>
          </p:cNvPr>
          <p:cNvSpPr txBox="1">
            <a:spLocks noGrp="1"/>
          </p:cNvSpPr>
          <p:nvPr>
            <p:ph type="title"/>
          </p:nvPr>
        </p:nvSpPr>
        <p:spPr>
          <a:xfrm>
            <a:off x="287350" y="255125"/>
            <a:ext cx="11762082" cy="10368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990"/>
              <a:buNone/>
            </a:pPr>
            <a:r>
              <a:rPr lang="en-US" sz="3600" b="1" dirty="0"/>
              <a:t>Election Reminders</a:t>
            </a:r>
            <a:br>
              <a:rPr lang="en-US" sz="3600" b="1" dirty="0"/>
            </a:br>
            <a:r>
              <a:rPr lang="en-US" sz="3600" b="1" dirty="0"/>
              <a:t>Who Is Due For Elections?</a:t>
            </a:r>
            <a:endParaRPr sz="3600" b="1" dirty="0"/>
          </a:p>
        </p:txBody>
      </p:sp>
      <p:sp>
        <p:nvSpPr>
          <p:cNvPr id="216" name="Google Shape;216;p4">
            <a:extLst>
              <a:ext uri="{FF2B5EF4-FFF2-40B4-BE49-F238E27FC236}">
                <a16:creationId xmlns:a16="http://schemas.microsoft.com/office/drawing/2014/main" id="{4CF6B95C-4BBA-1CC4-B06E-816AB3962987}"/>
              </a:ext>
            </a:extLst>
          </p:cNvPr>
          <p:cNvSpPr txBox="1">
            <a:spLocks noGrp="1"/>
          </p:cNvSpPr>
          <p:nvPr>
            <p:ph type="body" idx="1"/>
          </p:nvPr>
        </p:nvSpPr>
        <p:spPr>
          <a:xfrm>
            <a:off x="366124" y="1814700"/>
            <a:ext cx="11356848" cy="4453128"/>
          </a:xfrm>
          <a:prstGeom prst="rect">
            <a:avLst/>
          </a:prstGeom>
          <a:noFill/>
          <a:ln>
            <a:noFill/>
          </a:ln>
        </p:spPr>
        <p:txBody>
          <a:bodyPr spcFirstLastPara="1" wrap="square" lIns="91425" tIns="45700" rIns="91425" bIns="45700" numCol="2" anchor="t" anchorCtr="0">
            <a:noAutofit/>
          </a:bodyPr>
          <a:lstStyle/>
          <a:p>
            <a:pPr marL="0" indent="0">
              <a:buNone/>
            </a:pPr>
            <a:r>
              <a:rPr lang="en-US" u="sng" dirty="0"/>
              <a:t>SB-9</a:t>
            </a:r>
          </a:p>
          <a:p>
            <a:pPr marL="342900"/>
            <a:r>
              <a:rPr lang="en-US" dirty="0"/>
              <a:t>Aztec Municipal Schools</a:t>
            </a:r>
          </a:p>
          <a:p>
            <a:pPr marL="342900"/>
            <a:r>
              <a:rPr lang="en-US" dirty="0"/>
              <a:t>Cimarron Public Schools</a:t>
            </a:r>
          </a:p>
          <a:p>
            <a:pPr marL="342900"/>
            <a:r>
              <a:rPr lang="en-US" dirty="0"/>
              <a:t>Cobre Consolidated Schools</a:t>
            </a:r>
          </a:p>
          <a:p>
            <a:pPr marL="342900"/>
            <a:r>
              <a:rPr lang="en-US" dirty="0"/>
              <a:t>Corona Public Schools</a:t>
            </a:r>
          </a:p>
          <a:p>
            <a:pPr marL="342900"/>
            <a:r>
              <a:rPr lang="en-US" dirty="0"/>
              <a:t>Elida Municipal Schools</a:t>
            </a:r>
          </a:p>
          <a:p>
            <a:pPr marL="342900"/>
            <a:r>
              <a:rPr lang="en-US" dirty="0"/>
              <a:t>Mesa Vista Consolidated Schools</a:t>
            </a:r>
          </a:p>
          <a:p>
            <a:pPr marL="342900"/>
            <a:r>
              <a:rPr lang="en-US" dirty="0"/>
              <a:t>Mosquero Municipal Schools</a:t>
            </a:r>
          </a:p>
          <a:p>
            <a:pPr marL="342900"/>
            <a:r>
              <a:rPr lang="en-US" dirty="0"/>
              <a:t>Penasco Independent Schools</a:t>
            </a:r>
          </a:p>
          <a:p>
            <a:pPr marL="342900"/>
            <a:r>
              <a:rPr lang="en-US" dirty="0"/>
              <a:t>Reserve Independent Schools</a:t>
            </a:r>
          </a:p>
          <a:p>
            <a:pPr marL="342900"/>
            <a:r>
              <a:rPr lang="en-US" dirty="0"/>
              <a:t>Silver Consolidated Schools</a:t>
            </a:r>
          </a:p>
          <a:p>
            <a:pPr marL="342900"/>
            <a:r>
              <a:rPr lang="en-US" dirty="0"/>
              <a:t>Tularosa Municipal Schools</a:t>
            </a:r>
          </a:p>
          <a:p>
            <a:pPr marL="342900"/>
            <a:r>
              <a:rPr lang="en-US" dirty="0"/>
              <a:t>Vaughn Municipal Schools</a:t>
            </a:r>
          </a:p>
        </p:txBody>
      </p:sp>
      <p:sp>
        <p:nvSpPr>
          <p:cNvPr id="217" name="Google Shape;217;p4">
            <a:extLst>
              <a:ext uri="{FF2B5EF4-FFF2-40B4-BE49-F238E27FC236}">
                <a16:creationId xmlns:a16="http://schemas.microsoft.com/office/drawing/2014/main" id="{52B51524-84E6-AEB7-19D5-5B7E08BEB761}"/>
              </a:ext>
            </a:extLst>
          </p:cNvPr>
          <p:cNvSpPr txBox="1">
            <a:spLocks noGrp="1"/>
          </p:cNvSpPr>
          <p:nvPr>
            <p:ph type="sldNum" idx="12"/>
          </p:nvPr>
        </p:nvSpPr>
        <p:spPr>
          <a:xfrm>
            <a:off x="9525000" y="6374999"/>
            <a:ext cx="1371600" cy="274200"/>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100"/>
              <a:buNone/>
            </a:pPr>
            <a:fld id="{00000000-1234-1234-1234-123412341234}" type="slidenum">
              <a:rPr lang="en-US"/>
              <a:t>9</a:t>
            </a:fld>
            <a:endParaRPr dirty="0"/>
          </a:p>
        </p:txBody>
      </p:sp>
    </p:spTree>
    <p:extLst>
      <p:ext uri="{BB962C8B-B14F-4D97-AF65-F5344CB8AC3E}">
        <p14:creationId xmlns:p14="http://schemas.microsoft.com/office/powerpoint/2010/main" val="1080882611"/>
      </p:ext>
    </p:extLst>
  </p:cSld>
  <p:clrMapOvr>
    <a:masterClrMapping/>
  </p:clrMapOvr>
</p:sld>
</file>

<file path=ppt/theme/theme1.xml><?xml version="1.0" encoding="utf-8"?>
<a:theme xmlns:a="http://schemas.openxmlformats.org/drawingml/2006/main" name="Sales Direction 16X9">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15868C"/>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87C0E7845E544EBF21E0B807C37B4A" ma:contentTypeVersion="4" ma:contentTypeDescription="Create a new document." ma:contentTypeScope="" ma:versionID="2e05bdc699ba62f0836f6c18068ebc72">
  <xsd:schema xmlns:xsd="http://www.w3.org/2001/XMLSchema" xmlns:xs="http://www.w3.org/2001/XMLSchema" xmlns:p="http://schemas.microsoft.com/office/2006/metadata/properties" xmlns:ns2="7998512b-2217-43d9-a669-895611b62778" targetNamespace="http://schemas.microsoft.com/office/2006/metadata/properties" ma:root="true" ma:fieldsID="2af403da15fbfe0dd5d4fc4ff0924fcd" ns2:_="">
    <xsd:import namespace="7998512b-2217-43d9-a669-895611b6277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8512b-2217-43d9-a669-895611b627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71B164-AA6A-4E24-A17B-2C2694C12F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98512b-2217-43d9-a669-895611b627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8946130-8E35-42F6-92CF-1D3E2B90AD7D}">
  <ds:schemaRefs>
    <ds:schemaRef ds:uri="http://schemas.microsoft.com/sharepoint/v3/contenttype/forms"/>
  </ds:schemaRefs>
</ds:datastoreItem>
</file>

<file path=customXml/itemProps3.xml><?xml version="1.0" encoding="utf-8"?>
<ds:datastoreItem xmlns:ds="http://schemas.openxmlformats.org/officeDocument/2006/customXml" ds:itemID="{E0DBF174-D87C-4C73-B348-96C666A0ABB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1373</TotalTime>
  <Words>4448</Words>
  <Application>Microsoft Office PowerPoint</Application>
  <PresentationFormat>Widescreen</PresentationFormat>
  <Paragraphs>709</Paragraphs>
  <Slides>53</Slides>
  <Notes>53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Calibri</vt:lpstr>
      <vt:lpstr>Aptos</vt:lpstr>
      <vt:lpstr>Book Antiqua</vt:lpstr>
      <vt:lpstr>Arial</vt:lpstr>
      <vt:lpstr>Sales Direction 16X9</vt:lpstr>
      <vt:lpstr>Capital Outlay Bureau</vt:lpstr>
      <vt:lpstr>Agenda</vt:lpstr>
      <vt:lpstr>2025 Legislative Session</vt:lpstr>
      <vt:lpstr>Important Reminders &amp; Deadlines</vt:lpstr>
      <vt:lpstr>Important Reminders &amp; Deadlines</vt:lpstr>
      <vt:lpstr>Important Reminders &amp; Deadlines</vt:lpstr>
      <vt:lpstr>Election Reminders</vt:lpstr>
      <vt:lpstr>Election Reminders</vt:lpstr>
      <vt:lpstr>Election Reminders Who Is Due For Elections?</vt:lpstr>
      <vt:lpstr>Election Reminders Who Is Due For Elections?</vt:lpstr>
      <vt:lpstr>Election Reminders Who Is Due For Elections?</vt:lpstr>
      <vt:lpstr>Election Reminders Who Is Due For Elections?</vt:lpstr>
      <vt:lpstr>Capital Outlay Process Funds Administered</vt:lpstr>
      <vt:lpstr>Capital Outlay Process 27107 – GOB Library</vt:lpstr>
      <vt:lpstr>Capital Outlay Process 27107 – GOB Library</vt:lpstr>
      <vt:lpstr>Capital Outlay Process 27107 – GOB Library</vt:lpstr>
      <vt:lpstr>Capital Outlay Process 27118 – House Bill 2 Allocations</vt:lpstr>
      <vt:lpstr>Capital Outlay Process 27118 – House Bill 2 Allocations</vt:lpstr>
      <vt:lpstr>Capital Outlay Process 27118 – House Bill 2 Allocations</vt:lpstr>
      <vt:lpstr>Capital Outlay Process 27413 – Infrastructure for Alternatively Fueled Buses</vt:lpstr>
      <vt:lpstr>Capital Outlay Process 27413 – Infrastructure for Alternatively Fueled Buses</vt:lpstr>
      <vt:lpstr>Capital Outlay Process 27413 – Infrastructure for Alternatively Fueled Buses</vt:lpstr>
      <vt:lpstr>Capital Outlay Process 31400 – Direct Appropriations</vt:lpstr>
      <vt:lpstr>Capital Outlay Process 31400 – Direct Appropriations</vt:lpstr>
      <vt:lpstr>Capital Outlay Process 31400 – Direct Appropriations</vt:lpstr>
      <vt:lpstr>Capital Outlay Process 31700 – SB-9 State Match</vt:lpstr>
      <vt:lpstr>Capital Outlay Process 31700 – SB-9 State Match</vt:lpstr>
      <vt:lpstr>Capital Outlay Process 31700 – SB-9 State Match Balances</vt:lpstr>
      <vt:lpstr>Capital Outlay Process 31703 – SB-9 State Match</vt:lpstr>
      <vt:lpstr>Capital Outlay Process 31703 – SB-9 State Match</vt:lpstr>
      <vt:lpstr>Budgeting Capital Outlay Funds</vt:lpstr>
      <vt:lpstr>Budgeting Capital Outlay Funds 27107 – GOB Library</vt:lpstr>
      <vt:lpstr>Budgeting Capital Outlay Funds 27107 – GOB Library</vt:lpstr>
      <vt:lpstr>Budgeting Capital Outlay Funds 27118 – House Bill 2 Allocations</vt:lpstr>
      <vt:lpstr>Budgeting Capital Outlay Funds 27413 – Infrastructure for Alternatively Fueled Buses</vt:lpstr>
      <vt:lpstr>Budgeting Capital Outlay Funds 31200 – Public School Capital Outlay</vt:lpstr>
      <vt:lpstr>Budgeting Capital Outlay Funds 31200 – Public School Capital Outlay</vt:lpstr>
      <vt:lpstr>Budgeting Capital Outlay Funds 31400 – Direct Appropriations</vt:lpstr>
      <vt:lpstr>Budgeting Capital Outlay Funds 31400 – Direct Appropriations</vt:lpstr>
      <vt:lpstr>Budgeting Capital Outlay Funds 31400 – Direct Appropriations</vt:lpstr>
      <vt:lpstr>Budgeting Capital Outlay Funds 31700 – SB-9 State Match</vt:lpstr>
      <vt:lpstr>Budgeting Capital Outlay Funds 31700 – SB-9 State Match</vt:lpstr>
      <vt:lpstr>Budgeting Capital Outlay Funds 31701 – SB-9 Local Funds</vt:lpstr>
      <vt:lpstr>Budgeting Capital Outlay Funds 31701 – SB-9 Local Funds</vt:lpstr>
      <vt:lpstr>Budgeting Capital Outlay Funds 31703 – SB-9 State Match</vt:lpstr>
      <vt:lpstr>27107 GOB Library Eligible Expenditures</vt:lpstr>
      <vt:lpstr>27107 GOB Library Eligible Expenditures</vt:lpstr>
      <vt:lpstr>Capital Outlay Bureau Goals</vt:lpstr>
      <vt:lpstr>Capital Outlay Bureau Goals</vt:lpstr>
      <vt:lpstr>Miscellaneous Items Disposition of Property</vt:lpstr>
      <vt:lpstr>Miscellaneous Items Lease Purchase Process</vt:lpstr>
      <vt:lpstr>Contact Us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Nancy Martira</dc:creator>
  <cp:lastModifiedBy>Alyssa Marquez</cp:lastModifiedBy>
  <cp:revision>23</cp:revision>
  <dcterms:created xsi:type="dcterms:W3CDTF">2020-01-22T19:18:44Z</dcterms:created>
  <dcterms:modified xsi:type="dcterms:W3CDTF">2025-04-07T17:15:59Z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0x0101009687C0E7845E544EBF21E0B807C37B4A</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