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30"/>
  </p:notesMasterIdLst>
  <p:sldIdLst>
    <p:sldId id="256" r:id="rId5"/>
    <p:sldId id="257" r:id="rId6"/>
    <p:sldId id="283" r:id="rId7"/>
    <p:sldId id="288" r:id="rId8"/>
    <p:sldId id="290" r:id="rId9"/>
    <p:sldId id="282" r:id="rId10"/>
    <p:sldId id="284" r:id="rId11"/>
    <p:sldId id="258" r:id="rId12"/>
    <p:sldId id="277" r:id="rId13"/>
    <p:sldId id="276" r:id="rId14"/>
    <p:sldId id="274" r:id="rId15"/>
    <p:sldId id="259" r:id="rId16"/>
    <p:sldId id="260" r:id="rId17"/>
    <p:sldId id="287" r:id="rId18"/>
    <p:sldId id="261" r:id="rId19"/>
    <p:sldId id="286" r:id="rId20"/>
    <p:sldId id="278" r:id="rId21"/>
    <p:sldId id="279" r:id="rId22"/>
    <p:sldId id="280" r:id="rId23"/>
    <p:sldId id="281" r:id="rId24"/>
    <p:sldId id="285" r:id="rId25"/>
    <p:sldId id="272" r:id="rId26"/>
    <p:sldId id="275" r:id="rId27"/>
    <p:sldId id="273" r:id="rId28"/>
    <p:sldId id="271" r:id="rId29"/>
  </p:sldIdLst>
  <p:sldSz cx="12192000" cy="6858000"/>
  <p:notesSz cx="6858000" cy="9144000"/>
  <p:embeddedFontLst>
    <p:embeddedFont>
      <p:font typeface="Book Antiqua" panose="02040602050305030304" pitchFamily="18" charset="0"/>
      <p:regular r:id="rId31"/>
      <p:bold r:id="rId32"/>
      <p:italic r:id="rId33"/>
      <p:boldItalic r:id="rId34"/>
    </p:embeddedFont>
    <p:embeddedFont>
      <p:font typeface="Segoe UI" panose="020B0502040204020203"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jKKSVc8kPX8q4qcO5GK39G/YKLM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A8A706-5177-B145-78F2-350CD2B7FE66}" name="Brenning, Julie, PED" initials="BJ" userId="S::julie.brenning@ped.nm.gov::ee43184d-5f66-4256-8860-f66878d0a689" providerId="AD"/>
  <p188:author id="{F0FA9F14-9810-FCB9-F051-D835C8F1E08B}" name="Montoya-Ramirez, Tanya, PED" initials="MT" userId="S::tanya.montoya-ramirez@ped.nm.gov::dcc79d78-69f4-43d3-8be5-4f1eac01227f" providerId="AD"/>
  <p188:author id="{3D171E91-F1D0-D0C2-A681-DFFEC5EBEA18}" name="Melinda.Trujillo, PED" initials="MP" userId="S::melinda.trujillo@ped.nm.gov::bd6ed780-377a-4add-ae74-563130999fca" providerId="AD"/>
  <p188:author id="{C7D170A2-F716-736E-6387-28C9551C34B3}" name="Hernandez, Asha (Contractor), PED" initials="HP" userId="S::asha.hernandez@ped.nm.gov::9e4f0291-3ae7-48f0-9d8f-b0962e5d6cf8" providerId="AD"/>
  <p188:author id="{8C05FCFD-937F-A070-E18B-9D7EBA100078}" name="Ledgerwood, Tyson, PED" initials="LT" userId="S::tyson.ledgerwood@ped.nm.gov::631e220c-9650-4262-9569-7cba4b2700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D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customschemas.google.com/relationships/presentationmetadata" Target="metadata"/><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yle, Connor, PED" userId="e79c4383-525a-440e-bdca-4683ea62cd3f" providerId="ADAL" clId="{6C70E540-5AC7-4B13-94ED-554B3E40EAF7}"/>
    <pc:docChg chg="modSld">
      <pc:chgData name="Boyle, Connor, PED" userId="e79c4383-525a-440e-bdca-4683ea62cd3f" providerId="ADAL" clId="{6C70E540-5AC7-4B13-94ED-554B3E40EAF7}" dt="2025-03-31T14:18:09.128" v="13" actId="1076"/>
      <pc:docMkLst>
        <pc:docMk/>
      </pc:docMkLst>
      <pc:sldChg chg="modSp mod">
        <pc:chgData name="Boyle, Connor, PED" userId="e79c4383-525a-440e-bdca-4683ea62cd3f" providerId="ADAL" clId="{6C70E540-5AC7-4B13-94ED-554B3E40EAF7}" dt="2025-03-31T14:17:37.529" v="9" actId="20577"/>
        <pc:sldMkLst>
          <pc:docMk/>
          <pc:sldMk cId="0" sldId="256"/>
        </pc:sldMkLst>
        <pc:spChg chg="mod">
          <ac:chgData name="Boyle, Connor, PED" userId="e79c4383-525a-440e-bdca-4683ea62cd3f" providerId="ADAL" clId="{6C70E540-5AC7-4B13-94ED-554B3E40EAF7}" dt="2025-03-31T14:17:37.529" v="9" actId="20577"/>
          <ac:spMkLst>
            <pc:docMk/>
            <pc:sldMk cId="0" sldId="256"/>
            <ac:spMk id="95" creationId="{00000000-0000-0000-0000-000000000000}"/>
          </ac:spMkLst>
        </pc:spChg>
      </pc:sldChg>
      <pc:sldChg chg="modSp mod">
        <pc:chgData name="Boyle, Connor, PED" userId="e79c4383-525a-440e-bdca-4683ea62cd3f" providerId="ADAL" clId="{6C70E540-5AC7-4B13-94ED-554B3E40EAF7}" dt="2025-03-31T14:18:02.749" v="11" actId="1076"/>
        <pc:sldMkLst>
          <pc:docMk/>
          <pc:sldMk cId="4014441707" sldId="282"/>
        </pc:sldMkLst>
        <pc:picChg chg="mod">
          <ac:chgData name="Boyle, Connor, PED" userId="e79c4383-525a-440e-bdca-4683ea62cd3f" providerId="ADAL" clId="{6C70E540-5AC7-4B13-94ED-554B3E40EAF7}" dt="2025-03-31T14:18:02.749" v="11" actId="1076"/>
          <ac:picMkLst>
            <pc:docMk/>
            <pc:sldMk cId="4014441707" sldId="282"/>
            <ac:picMk id="5" creationId="{FD5DF0DA-F0FB-3BFA-B202-D86D92B77CCB}"/>
          </ac:picMkLst>
        </pc:picChg>
      </pc:sldChg>
      <pc:sldChg chg="modSp mod">
        <pc:chgData name="Boyle, Connor, PED" userId="e79c4383-525a-440e-bdca-4683ea62cd3f" providerId="ADAL" clId="{6C70E540-5AC7-4B13-94ED-554B3E40EAF7}" dt="2025-03-31T14:18:09.128" v="13" actId="1076"/>
        <pc:sldMkLst>
          <pc:docMk/>
          <pc:sldMk cId="122640152" sldId="284"/>
        </pc:sldMkLst>
        <pc:picChg chg="mod">
          <ac:chgData name="Boyle, Connor, PED" userId="e79c4383-525a-440e-bdca-4683ea62cd3f" providerId="ADAL" clId="{6C70E540-5AC7-4B13-94ED-554B3E40EAF7}" dt="2025-03-31T14:18:09.128" v="13" actId="1076"/>
          <ac:picMkLst>
            <pc:docMk/>
            <pc:sldMk cId="122640152" sldId="284"/>
            <ac:picMk id="5" creationId="{AF80E18B-17EC-C896-FEFF-48CD1B9F3C6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Book Antiqua"/>
                <a:ea typeface="Book Antiqua"/>
                <a:cs typeface="Book Antiqua"/>
                <a:sym typeface="Book Antiqua"/>
              </a:rPr>
              <a:t>‹#›</a:t>
            </a:fld>
            <a:endParaRPr sz="1200" b="0" i="0" u="none" strike="noStrike" cap="none">
              <a:solidFill>
                <a:schemeClr val="dk1"/>
              </a:solidFill>
              <a:latin typeface="Book Antiqua"/>
              <a:ea typeface="Book Antiqua"/>
              <a:cs typeface="Book Antiqua"/>
              <a:sym typeface="Book Antiqua"/>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2"/>
              </a:buClr>
              <a:buSzPts val="1100"/>
              <a:buFont typeface="Arial"/>
              <a:buNone/>
            </a:pPr>
            <a:endParaRPr/>
          </a:p>
        </p:txBody>
      </p:sp>
      <p:sp>
        <p:nvSpPr>
          <p:cNvPr id="91" name="Google Shape;9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2dd2ce7cc4_1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2dd2ce7cc4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411F99C1-10E4-DBAB-5572-B95397528FA7}"/>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91439B66-A88E-8BF6-FBCC-FC8BE3F72BE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F827161B-F1DC-4EFE-A412-2E6EF8EADB5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2dd2ce7cc4_1_8:notes">
            <a:extLst>
              <a:ext uri="{FF2B5EF4-FFF2-40B4-BE49-F238E27FC236}">
                <a16:creationId xmlns:a16="http://schemas.microsoft.com/office/drawing/2014/main" id="{5AC2CB5E-0BCF-80E0-0EA1-2A46D8E0DFB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3685677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5D0540C1-F74E-600D-823D-BEB43291446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EAB1C5F-8D4B-BDB1-AAB1-C2BF3F4DD98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033137D2-17B6-F5A3-A656-E7AFB661C4F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2dd2ce7cc4_1_8:notes">
            <a:extLst>
              <a:ext uri="{FF2B5EF4-FFF2-40B4-BE49-F238E27FC236}">
                <a16:creationId xmlns:a16="http://schemas.microsoft.com/office/drawing/2014/main" id="{B861EA62-59E1-2922-D8F0-33B0AC48FBA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22</a:t>
            </a:fld>
            <a:endParaRPr/>
          </a:p>
        </p:txBody>
      </p:sp>
    </p:spTree>
    <p:extLst>
      <p:ext uri="{BB962C8B-B14F-4D97-AF65-F5344CB8AC3E}">
        <p14:creationId xmlns:p14="http://schemas.microsoft.com/office/powerpoint/2010/main" val="1817836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17366D91-1311-7A62-F3A4-7FEDD92E06F2}"/>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EC0451EE-5F2A-5863-6DB3-C49AD7BFA9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1CD5B8FF-CEFA-196B-34B3-EA6E5D643AC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2dd2ce7cc4_1_8:notes">
            <a:extLst>
              <a:ext uri="{FF2B5EF4-FFF2-40B4-BE49-F238E27FC236}">
                <a16:creationId xmlns:a16="http://schemas.microsoft.com/office/drawing/2014/main" id="{5C7B4617-9D5C-3E9B-8E10-9BA6E990B55D}"/>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extLst>
      <p:ext uri="{BB962C8B-B14F-4D97-AF65-F5344CB8AC3E}">
        <p14:creationId xmlns:p14="http://schemas.microsoft.com/office/powerpoint/2010/main" val="3226597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893B533F-9ED3-A4FD-C686-5F9413C647A5}"/>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618FF808-7FEF-DA5D-8B6B-6D05E540592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0133D011-BD22-D8B0-7A91-3C5EEA57F38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2dd2ce7cc4_1_8:notes">
            <a:extLst>
              <a:ext uri="{FF2B5EF4-FFF2-40B4-BE49-F238E27FC236}">
                <a16:creationId xmlns:a16="http://schemas.microsoft.com/office/drawing/2014/main" id="{77294D21-2D63-AE13-B203-172B274F9A90}"/>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24</a:t>
            </a:fld>
            <a:endParaRPr/>
          </a:p>
        </p:txBody>
      </p:sp>
    </p:spTree>
    <p:extLst>
      <p:ext uri="{BB962C8B-B14F-4D97-AF65-F5344CB8AC3E}">
        <p14:creationId xmlns:p14="http://schemas.microsoft.com/office/powerpoint/2010/main" val="280731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15f9dcab8b2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15f9dcab8b2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g15f9dcab8b2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b2d300e59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2b2d300e590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g2b2d300e590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5be0ce96e7_1_1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p:txBody>
      </p:sp>
      <p:sp>
        <p:nvSpPr>
          <p:cNvPr id="109" name="Google Shape;109;g15be0ce96e7_1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B436F432-9195-0375-B6CF-D89D184A21E9}"/>
            </a:ext>
          </a:extLst>
        </p:cNvPr>
        <p:cNvGrpSpPr/>
        <p:nvPr/>
      </p:nvGrpSpPr>
      <p:grpSpPr>
        <a:xfrm>
          <a:off x="0" y="0"/>
          <a:ext cx="0" cy="0"/>
          <a:chOff x="0" y="0"/>
          <a:chExt cx="0" cy="0"/>
        </a:xfrm>
      </p:grpSpPr>
      <p:sp>
        <p:nvSpPr>
          <p:cNvPr id="108" name="Google Shape;108;g15be0ce96e7_1_100:notes">
            <a:extLst>
              <a:ext uri="{FF2B5EF4-FFF2-40B4-BE49-F238E27FC236}">
                <a16:creationId xmlns:a16="http://schemas.microsoft.com/office/drawing/2014/main" id="{84A31673-CF90-FD2D-FAF0-05A206DEF95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p:txBody>
      </p:sp>
      <p:sp>
        <p:nvSpPr>
          <p:cNvPr id="109" name="Google Shape;109;g15be0ce96e7_1_100:notes">
            <a:extLst>
              <a:ext uri="{FF2B5EF4-FFF2-40B4-BE49-F238E27FC236}">
                <a16:creationId xmlns:a16="http://schemas.microsoft.com/office/drawing/2014/main" id="{0B6DB43D-9000-8265-5BF4-BCD33ED2229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87597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514C63EB-D259-839D-309A-EB10701072DC}"/>
            </a:ext>
          </a:extLst>
        </p:cNvPr>
        <p:cNvGrpSpPr/>
        <p:nvPr/>
      </p:nvGrpSpPr>
      <p:grpSpPr>
        <a:xfrm>
          <a:off x="0" y="0"/>
          <a:ext cx="0" cy="0"/>
          <a:chOff x="0" y="0"/>
          <a:chExt cx="0" cy="0"/>
        </a:xfrm>
      </p:grpSpPr>
      <p:sp>
        <p:nvSpPr>
          <p:cNvPr id="108" name="Google Shape;108;g15be0ce96e7_1_100:notes">
            <a:extLst>
              <a:ext uri="{FF2B5EF4-FFF2-40B4-BE49-F238E27FC236}">
                <a16:creationId xmlns:a16="http://schemas.microsoft.com/office/drawing/2014/main" id="{46489480-AE1D-A4D3-41CE-A62F30FF6A7C}"/>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solidFill>
                <a:schemeClr val="dk2"/>
              </a:solidFill>
              <a:latin typeface="Calibri"/>
              <a:ea typeface="Calibri"/>
              <a:cs typeface="Calibri"/>
              <a:sym typeface="Calibri"/>
            </a:endParaRPr>
          </a:p>
        </p:txBody>
      </p:sp>
      <p:sp>
        <p:nvSpPr>
          <p:cNvPr id="109" name="Google Shape;109;g15be0ce96e7_1_100:notes">
            <a:extLst>
              <a:ext uri="{FF2B5EF4-FFF2-40B4-BE49-F238E27FC236}">
                <a16:creationId xmlns:a16="http://schemas.microsoft.com/office/drawing/2014/main" id="{A444038E-B141-8316-6C13-7A8BEE34D12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7329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45F89199-EE90-8CD2-967D-5DFED346D3E4}"/>
            </a:ext>
          </a:extLst>
        </p:cNvPr>
        <p:cNvGrpSpPr/>
        <p:nvPr/>
      </p:nvGrpSpPr>
      <p:grpSpPr>
        <a:xfrm>
          <a:off x="0" y="0"/>
          <a:ext cx="0" cy="0"/>
          <a:chOff x="0" y="0"/>
          <a:chExt cx="0" cy="0"/>
        </a:xfrm>
      </p:grpSpPr>
      <p:sp>
        <p:nvSpPr>
          <p:cNvPr id="116" name="Google Shape;116;g16001117d3c_0_30:notes">
            <a:extLst>
              <a:ext uri="{FF2B5EF4-FFF2-40B4-BE49-F238E27FC236}">
                <a16:creationId xmlns:a16="http://schemas.microsoft.com/office/drawing/2014/main" id="{64FD95FA-8D92-9FA4-C9EC-D0690C6CB83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g16001117d3c_0_30:notes">
            <a:extLst>
              <a:ext uri="{FF2B5EF4-FFF2-40B4-BE49-F238E27FC236}">
                <a16:creationId xmlns:a16="http://schemas.microsoft.com/office/drawing/2014/main" id="{00826E22-E750-B225-0BB7-A9A9D787A15F}"/>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g16001117d3c_0_30:notes">
            <a:extLst>
              <a:ext uri="{FF2B5EF4-FFF2-40B4-BE49-F238E27FC236}">
                <a16:creationId xmlns:a16="http://schemas.microsoft.com/office/drawing/2014/main" id="{918249C2-FDE2-A310-40C9-C254B3F2C81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697189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6001117d3c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g16001117d3c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g16001117d3c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2dd2ce7cc4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32dd2ce7cc4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g32dd2ce7cc4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id="{4F34169C-FDCE-886D-1DEF-546EDEF19855}"/>
            </a:ext>
          </a:extLst>
        </p:cNvPr>
        <p:cNvGrpSpPr/>
        <p:nvPr/>
      </p:nvGrpSpPr>
      <p:grpSpPr>
        <a:xfrm>
          <a:off x="0" y="0"/>
          <a:ext cx="0" cy="0"/>
          <a:chOff x="0" y="0"/>
          <a:chExt cx="0" cy="0"/>
        </a:xfrm>
      </p:grpSpPr>
      <p:sp>
        <p:nvSpPr>
          <p:cNvPr id="124" name="Google Shape;124;g32dd2ce7cc4_1_0:notes">
            <a:extLst>
              <a:ext uri="{FF2B5EF4-FFF2-40B4-BE49-F238E27FC236}">
                <a16:creationId xmlns:a16="http://schemas.microsoft.com/office/drawing/2014/main" id="{D9433C45-F7C2-496F-80D0-88B84B0C751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32dd2ce7cc4_1_0:notes">
            <a:extLst>
              <a:ext uri="{FF2B5EF4-FFF2-40B4-BE49-F238E27FC236}">
                <a16:creationId xmlns:a16="http://schemas.microsoft.com/office/drawing/2014/main" id="{83F82464-6A68-25E8-B3C0-48670FAE423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g32dd2ce7cc4_1_0:notes">
            <a:extLst>
              <a:ext uri="{FF2B5EF4-FFF2-40B4-BE49-F238E27FC236}">
                <a16:creationId xmlns:a16="http://schemas.microsoft.com/office/drawing/2014/main" id="{87A06A62-3256-8A4E-FAB2-951E901AEA4E}"/>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3917681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with Picture">
  <p:cSld name="Title Slide with Picture">
    <p:spTree>
      <p:nvGrpSpPr>
        <p:cNvPr id="1" name="Shape 18"/>
        <p:cNvGrpSpPr/>
        <p:nvPr/>
      </p:nvGrpSpPr>
      <p:grpSpPr>
        <a:xfrm>
          <a:off x="0" y="0"/>
          <a:ext cx="0" cy="0"/>
          <a:chOff x="0" y="0"/>
          <a:chExt cx="0" cy="0"/>
        </a:xfrm>
      </p:grpSpPr>
      <p:sp>
        <p:nvSpPr>
          <p:cNvPr id="19" name="Google Shape;19;p14"/>
          <p:cNvSpPr/>
          <p:nvPr/>
        </p:nvSpPr>
        <p:spPr>
          <a:xfrm>
            <a:off x="6540504" y="0"/>
            <a:ext cx="5647964" cy="6858000"/>
          </a:xfrm>
          <a:custGeom>
            <a:avLst/>
            <a:gdLst/>
            <a:ahLst/>
            <a:cxnLst/>
            <a:rect l="l" t="t" r="r" b="b"/>
            <a:pathLst>
              <a:path w="4238622" h="6858000" extrusionOk="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22" name="Google Shape;22;p14"/>
          <p:cNvSpPr txBox="1">
            <a:spLocks noGrp="1"/>
          </p:cNvSpPr>
          <p:nvPr>
            <p:ph type="ctrTitle"/>
          </p:nvPr>
        </p:nvSpPr>
        <p:spPr>
          <a:xfrm>
            <a:off x="1295401" y="1873584"/>
            <a:ext cx="5120700" cy="256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4" descr="An empty placeholder to add an image. Click on the placeholder and select the image that you wish to add"/>
          <p:cNvSpPr>
            <a:spLocks noGrp="1"/>
          </p:cNvSpPr>
          <p:nvPr>
            <p:ph type="pic" idx="2"/>
          </p:nvPr>
        </p:nvSpPr>
        <p:spPr>
          <a:xfrm>
            <a:off x="6743703" y="0"/>
            <a:ext cx="5448300" cy="6858000"/>
          </a:xfrm>
          <a:prstGeom prst="rect">
            <a:avLst/>
          </a:prstGeom>
          <a:noFill/>
          <a:ln>
            <a:noFill/>
          </a:ln>
        </p:spPr>
      </p:sp>
      <p:sp>
        <p:nvSpPr>
          <p:cNvPr id="24" name="Google Shape;24;p14"/>
          <p:cNvSpPr txBox="1">
            <a:spLocks noGrp="1"/>
          </p:cNvSpPr>
          <p:nvPr>
            <p:ph type="subTitle" idx="1"/>
          </p:nvPr>
        </p:nvSpPr>
        <p:spPr>
          <a:xfrm>
            <a:off x="1295401" y="4572000"/>
            <a:ext cx="51207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25" name="Google Shape;25;p14"/>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25"/>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5"/>
          <p:cNvSpPr txBox="1">
            <a:spLocks noGrp="1"/>
          </p:cNvSpPr>
          <p:nvPr>
            <p:ph type="body" idx="1"/>
          </p:nvPr>
        </p:nvSpPr>
        <p:spPr>
          <a:xfrm rot="5400000">
            <a:off x="3924300" y="-800100"/>
            <a:ext cx="4343400" cy="960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79" name="Google Shape;79;p25"/>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g15be0ce96e7_1_96"/>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g15be0ce96e7_1_96"/>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800"/>
              </a:spcBef>
              <a:spcAft>
                <a:spcPts val="0"/>
              </a:spcAft>
              <a:buSzPts val="2400"/>
              <a:buChar char="•"/>
              <a:defRPr/>
            </a:lvl1pPr>
            <a:lvl2pPr marL="914400" lvl="1" indent="-355600" algn="l">
              <a:lnSpc>
                <a:spcPct val="90000"/>
              </a:lnSpc>
              <a:spcBef>
                <a:spcPts val="1000"/>
              </a:spcBef>
              <a:spcAft>
                <a:spcPts val="0"/>
              </a:spcAft>
              <a:buSzPts val="2000"/>
              <a:buChar char="•"/>
              <a:defRPr/>
            </a:lvl2pPr>
            <a:lvl3pPr marL="1371600" lvl="2" indent="-342900" algn="l">
              <a:lnSpc>
                <a:spcPct val="90000"/>
              </a:lnSpc>
              <a:spcBef>
                <a:spcPts val="800"/>
              </a:spcBef>
              <a:spcAft>
                <a:spcPts val="0"/>
              </a:spcAft>
              <a:buSzPts val="1800"/>
              <a:buChar char="✔"/>
              <a:defRPr/>
            </a:lvl3pPr>
            <a:lvl4pPr marL="1828800" lvl="3" indent="-330200" algn="l">
              <a:lnSpc>
                <a:spcPct val="90000"/>
              </a:lnSpc>
              <a:spcBef>
                <a:spcPts val="800"/>
              </a:spcBef>
              <a:spcAft>
                <a:spcPts val="0"/>
              </a:spcAft>
              <a:buSzPts val="1600"/>
              <a:buChar char="•"/>
              <a:defRPr/>
            </a:lvl4pPr>
            <a:lvl5pPr marL="2286000" lvl="4" indent="-330200" algn="l">
              <a:lnSpc>
                <a:spcPct val="90000"/>
              </a:lnSpc>
              <a:spcBef>
                <a:spcPts val="800"/>
              </a:spcBef>
              <a:spcAft>
                <a:spcPts val="0"/>
              </a:spcAft>
              <a:buSzPts val="1600"/>
              <a:buChar char="•"/>
              <a:defRPr/>
            </a:lvl5pPr>
            <a:lvl6pPr marL="2743200" lvl="5" indent="-330200" algn="l">
              <a:lnSpc>
                <a:spcPct val="90000"/>
              </a:lnSpc>
              <a:spcBef>
                <a:spcPts val="800"/>
              </a:spcBef>
              <a:spcAft>
                <a:spcPts val="0"/>
              </a:spcAft>
              <a:buSzPts val="1600"/>
              <a:buChar char="•"/>
              <a:defRPr/>
            </a:lvl6pPr>
            <a:lvl7pPr marL="3200400" lvl="6" indent="-330200" algn="l">
              <a:lnSpc>
                <a:spcPct val="90000"/>
              </a:lnSpc>
              <a:spcBef>
                <a:spcPts val="800"/>
              </a:spcBef>
              <a:spcAft>
                <a:spcPts val="0"/>
              </a:spcAft>
              <a:buSzPts val="1600"/>
              <a:buChar char="•"/>
              <a:defRPr/>
            </a:lvl7pPr>
            <a:lvl8pPr marL="3657600" lvl="7" indent="-330200" algn="l">
              <a:lnSpc>
                <a:spcPct val="90000"/>
              </a:lnSpc>
              <a:spcBef>
                <a:spcPts val="800"/>
              </a:spcBef>
              <a:spcAft>
                <a:spcPts val="0"/>
              </a:spcAft>
              <a:buSzPts val="1600"/>
              <a:buChar char="•"/>
              <a:defRPr/>
            </a:lvl8pPr>
            <a:lvl9pPr marL="4114800" lvl="8" indent="-330200" algn="l">
              <a:lnSpc>
                <a:spcPct val="90000"/>
              </a:lnSpc>
              <a:spcBef>
                <a:spcPts val="800"/>
              </a:spcBef>
              <a:spcAft>
                <a:spcPts val="0"/>
              </a:spcAft>
              <a:buSzPts val="1600"/>
              <a:buChar char="•"/>
              <a:defRPr/>
            </a:lvl9pPr>
          </a:lstStyle>
          <a:p>
            <a:endParaRPr/>
          </a:p>
        </p:txBody>
      </p:sp>
      <p:sp>
        <p:nvSpPr>
          <p:cNvPr id="83" name="Google Shape;83;g15be0ce96e7_1_96"/>
          <p:cNvSpPr txBox="1">
            <a:spLocks noGrp="1"/>
          </p:cNvSpPr>
          <p:nvPr>
            <p:ph type="sldNum" idx="12"/>
          </p:nvPr>
        </p:nvSpPr>
        <p:spPr>
          <a:xfrm>
            <a:off x="10144060" y="6225797"/>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2">
  <p:cSld name="CUSTOM_1">
    <p:spTree>
      <p:nvGrpSpPr>
        <p:cNvPr id="1" name="Shape 84"/>
        <p:cNvGrpSpPr/>
        <p:nvPr/>
      </p:nvGrpSpPr>
      <p:grpSpPr>
        <a:xfrm>
          <a:off x="0" y="0"/>
          <a:ext cx="0" cy="0"/>
          <a:chOff x="0" y="0"/>
          <a:chExt cx="0" cy="0"/>
        </a:xfrm>
      </p:grpSpPr>
      <p:sp>
        <p:nvSpPr>
          <p:cNvPr id="85" name="Google Shape;85;g32dd2ce7cc4_1_179"/>
          <p:cNvSpPr txBox="1">
            <a:spLocks noGrp="1"/>
          </p:cNvSpPr>
          <p:nvPr>
            <p:ph type="title"/>
          </p:nvPr>
        </p:nvSpPr>
        <p:spPr>
          <a:xfrm>
            <a:off x="1295400" y="255134"/>
            <a:ext cx="9601200" cy="1036800"/>
          </a:xfrm>
          <a:prstGeom prst="rect">
            <a:avLst/>
          </a:prstGeom>
        </p:spPr>
        <p:txBody>
          <a:bodyPr spcFirstLastPara="1" wrap="square" lIns="91425" tIns="45700" rIns="91425" bIns="45700" anchor="t" anchorCtr="0">
            <a:normAutofit/>
          </a:bodyPr>
          <a:lstStyle>
            <a:lvl1pPr lvl="0">
              <a:spcBef>
                <a:spcPts val="0"/>
              </a:spcBef>
              <a:spcAft>
                <a:spcPts val="0"/>
              </a:spcAft>
              <a:buSzPts val="40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g32dd2ce7cc4_1_179"/>
          <p:cNvSpPr txBox="1">
            <a:spLocks noGrp="1"/>
          </p:cNvSpPr>
          <p:nvPr>
            <p:ph type="sldNum" idx="12"/>
          </p:nvPr>
        </p:nvSpPr>
        <p:spPr>
          <a:xfrm>
            <a:off x="9525000" y="6374999"/>
            <a:ext cx="1371600" cy="274200"/>
          </a:xfrm>
          <a:prstGeom prst="rect">
            <a:avLst/>
          </a:prstGeom>
        </p:spPr>
        <p:txBody>
          <a:bodyPr spcFirstLastPara="1" wrap="square" lIns="91425" tIns="45700" rIns="91425" bIns="45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87" name="Google Shape;87;g32dd2ce7cc4_1_179"/>
          <p:cNvSpPr/>
          <p:nvPr/>
        </p:nvSpPr>
        <p:spPr>
          <a:xfrm>
            <a:off x="-40950" y="0"/>
            <a:ext cx="12273900" cy="1691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sp>
        <p:nvSpPr>
          <p:cNvPr id="27" name="Google Shape;27;p15"/>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5"/>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29" name="Google Shape;29;p15"/>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16"/>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6"/>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3" name="Google Shape;33;p16"/>
          <p:cNvSpPr txBox="1">
            <a:spLocks noGrp="1"/>
          </p:cNvSpPr>
          <p:nvPr>
            <p:ph type="body" idx="2"/>
          </p:nvPr>
        </p:nvSpPr>
        <p:spPr>
          <a:xfrm>
            <a:off x="6324600" y="1828799"/>
            <a:ext cx="45720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4" name="Google Shape;34;p16"/>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5"/>
        <p:cNvGrpSpPr/>
        <p:nvPr/>
      </p:nvGrpSpPr>
      <p:grpSpPr>
        <a:xfrm>
          <a:off x="0" y="0"/>
          <a:ext cx="0" cy="0"/>
          <a:chOff x="0" y="0"/>
          <a:chExt cx="0" cy="0"/>
        </a:xfrm>
      </p:grpSpPr>
      <p:sp>
        <p:nvSpPr>
          <p:cNvPr id="36" name="Google Shape;36;p17"/>
          <p:cNvSpPr/>
          <p:nvPr/>
        </p:nvSpPr>
        <p:spPr>
          <a:xfrm>
            <a:off x="8429022" y="0"/>
            <a:ext cx="3762978" cy="6858000"/>
          </a:xfrm>
          <a:custGeom>
            <a:avLst/>
            <a:gdLst/>
            <a:ahLst/>
            <a:cxnLst/>
            <a:rect l="l" t="t" r="r" b="b"/>
            <a:pathLst>
              <a:path w="3762978" h="6858000" extrusionOk="0">
                <a:moveTo>
                  <a:pt x="0" y="0"/>
                </a:moveTo>
                <a:lnTo>
                  <a:pt x="3762978" y="0"/>
                </a:lnTo>
                <a:lnTo>
                  <a:pt x="3762978" y="6858000"/>
                </a:lnTo>
                <a:lnTo>
                  <a:pt x="338667" y="6858000"/>
                </a:lnTo>
                <a:lnTo>
                  <a:pt x="1189567"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37" name="Google Shape;37;p17"/>
          <p:cNvSpPr/>
          <p:nvPr/>
        </p:nvSpPr>
        <p:spPr>
          <a:xfrm>
            <a:off x="8145385"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38" name="Google Shape;38;p17"/>
          <p:cNvSpPr/>
          <p:nvPr/>
        </p:nvSpPr>
        <p:spPr>
          <a:xfrm>
            <a:off x="7807568" y="0"/>
            <a:ext cx="1527277"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39" name="Google Shape;39;p17"/>
          <p:cNvSpPr txBox="1">
            <a:spLocks noGrp="1"/>
          </p:cNvSpPr>
          <p:nvPr>
            <p:ph type="ctrTitle"/>
          </p:nvPr>
        </p:nvSpPr>
        <p:spPr>
          <a:xfrm>
            <a:off x="1295400" y="1873584"/>
            <a:ext cx="6400800" cy="256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7"/>
          <p:cNvSpPr txBox="1">
            <a:spLocks noGrp="1"/>
          </p:cNvSpPr>
          <p:nvPr>
            <p:ph type="subTitle" idx="1"/>
          </p:nvPr>
        </p:nvSpPr>
        <p:spPr>
          <a:xfrm>
            <a:off x="1295400" y="4572000"/>
            <a:ext cx="64008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41" name="Google Shape;41;p17"/>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42"/>
        <p:cNvGrpSpPr/>
        <p:nvPr/>
      </p:nvGrpSpPr>
      <p:grpSpPr>
        <a:xfrm>
          <a:off x="0" y="0"/>
          <a:ext cx="0" cy="0"/>
          <a:chOff x="0" y="0"/>
          <a:chExt cx="0" cy="0"/>
        </a:xfrm>
      </p:grpSpPr>
      <p:sp>
        <p:nvSpPr>
          <p:cNvPr id="43" name="Google Shape;43;p18"/>
          <p:cNvSpPr/>
          <p:nvPr/>
        </p:nvSpPr>
        <p:spPr>
          <a:xfrm>
            <a:off x="9622368" y="0"/>
            <a:ext cx="2568026" cy="6858000"/>
          </a:xfrm>
          <a:custGeom>
            <a:avLst/>
            <a:gdLst/>
            <a:ahLst/>
            <a:cxnLst/>
            <a:rect l="l" t="t" r="r" b="b"/>
            <a:pathLst>
              <a:path w="1927224" h="6858000" extrusionOk="0">
                <a:moveTo>
                  <a:pt x="0" y="0"/>
                </a:moveTo>
                <a:lnTo>
                  <a:pt x="1927224" y="0"/>
                </a:lnTo>
                <a:lnTo>
                  <a:pt x="1927224"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44" name="Google Shape;44;p18"/>
          <p:cNvSpPr/>
          <p:nvPr/>
        </p:nvSpPr>
        <p:spPr>
          <a:xfrm>
            <a:off x="9237132"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dist="50800" algn="l" rotWithShape="0">
              <a:srgbClr val="000000">
                <a:alpha val="2392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45" name="Google Shape;45;p18"/>
          <p:cNvSpPr/>
          <p:nvPr/>
        </p:nvSpPr>
        <p:spPr>
          <a:xfrm>
            <a:off x="9173633" y="0"/>
            <a:ext cx="1459586"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srgbClr val="000000">
                <a:alpha val="2392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46" name="Google Shape;46;p18"/>
          <p:cNvSpPr/>
          <p:nvPr/>
        </p:nvSpPr>
        <p:spPr>
          <a:xfrm>
            <a:off x="9173633" y="0"/>
            <a:ext cx="1459586"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Book Antiqua"/>
              <a:ea typeface="Book Antiqua"/>
              <a:cs typeface="Book Antiqua"/>
              <a:sym typeface="Book Antiqua"/>
            </a:endParaRPr>
          </a:p>
        </p:txBody>
      </p:sp>
      <p:sp>
        <p:nvSpPr>
          <p:cNvPr id="47" name="Google Shape;47;p18"/>
          <p:cNvSpPr txBox="1">
            <a:spLocks noGrp="1"/>
          </p:cNvSpPr>
          <p:nvPr>
            <p:ph type="title"/>
          </p:nvPr>
        </p:nvSpPr>
        <p:spPr>
          <a:xfrm>
            <a:off x="1295398" y="2914650"/>
            <a:ext cx="8046600" cy="1557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8"/>
          <p:cNvSpPr txBox="1">
            <a:spLocks noGrp="1"/>
          </p:cNvSpPr>
          <p:nvPr>
            <p:ph type="body" idx="1"/>
          </p:nvPr>
        </p:nvSpPr>
        <p:spPr>
          <a:xfrm>
            <a:off x="1295398" y="4589463"/>
            <a:ext cx="8046600" cy="1011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rgbClr val="3A3D4B"/>
              </a:buClr>
              <a:buSzPts val="2400"/>
              <a:buNone/>
              <a:defRPr sz="2400">
                <a:solidFill>
                  <a:srgbClr val="3A3D4B"/>
                </a:solidFill>
              </a:defRPr>
            </a:lvl1pPr>
            <a:lvl2pPr marL="914400" lvl="1" indent="-228600" algn="l">
              <a:lnSpc>
                <a:spcPct val="90000"/>
              </a:lnSpc>
              <a:spcBef>
                <a:spcPts val="1000"/>
              </a:spcBef>
              <a:spcAft>
                <a:spcPts val="0"/>
              </a:spcAft>
              <a:buSzPts val="2000"/>
              <a:buNone/>
              <a:defRPr sz="2000">
                <a:solidFill>
                  <a:srgbClr val="999999"/>
                </a:solidFill>
              </a:defRPr>
            </a:lvl2pPr>
            <a:lvl3pPr marL="1371600" lvl="2" indent="-228600" algn="l">
              <a:lnSpc>
                <a:spcPct val="90000"/>
              </a:lnSpc>
              <a:spcBef>
                <a:spcPts val="800"/>
              </a:spcBef>
              <a:spcAft>
                <a:spcPts val="0"/>
              </a:spcAft>
              <a:buSzPts val="1800"/>
              <a:buNone/>
              <a:defRPr sz="1800">
                <a:solidFill>
                  <a:srgbClr val="999999"/>
                </a:solidFill>
              </a:defRPr>
            </a:lvl3pPr>
            <a:lvl4pPr marL="1828800" lvl="3" indent="-228600" algn="l">
              <a:lnSpc>
                <a:spcPct val="90000"/>
              </a:lnSpc>
              <a:spcBef>
                <a:spcPts val="800"/>
              </a:spcBef>
              <a:spcAft>
                <a:spcPts val="0"/>
              </a:spcAft>
              <a:buClr>
                <a:srgbClr val="999999"/>
              </a:buClr>
              <a:buSzPts val="1600"/>
              <a:buNone/>
              <a:defRPr sz="1600">
                <a:solidFill>
                  <a:srgbClr val="999999"/>
                </a:solidFill>
              </a:defRPr>
            </a:lvl4pPr>
            <a:lvl5pPr marL="2286000" lvl="4" indent="-228600" algn="l">
              <a:lnSpc>
                <a:spcPct val="90000"/>
              </a:lnSpc>
              <a:spcBef>
                <a:spcPts val="800"/>
              </a:spcBef>
              <a:spcAft>
                <a:spcPts val="0"/>
              </a:spcAft>
              <a:buClr>
                <a:srgbClr val="999999"/>
              </a:buClr>
              <a:buSzPts val="1600"/>
              <a:buNone/>
              <a:defRPr sz="1600">
                <a:solidFill>
                  <a:srgbClr val="999999"/>
                </a:solidFill>
              </a:defRPr>
            </a:lvl5pPr>
            <a:lvl6pPr marL="2743200" lvl="5" indent="-228600" algn="l">
              <a:lnSpc>
                <a:spcPct val="90000"/>
              </a:lnSpc>
              <a:spcBef>
                <a:spcPts val="800"/>
              </a:spcBef>
              <a:spcAft>
                <a:spcPts val="0"/>
              </a:spcAft>
              <a:buClr>
                <a:srgbClr val="999999"/>
              </a:buClr>
              <a:buSzPts val="1600"/>
              <a:buNone/>
              <a:defRPr sz="1600">
                <a:solidFill>
                  <a:srgbClr val="999999"/>
                </a:solidFill>
              </a:defRPr>
            </a:lvl6pPr>
            <a:lvl7pPr marL="3200400" lvl="6" indent="-228600" algn="l">
              <a:lnSpc>
                <a:spcPct val="90000"/>
              </a:lnSpc>
              <a:spcBef>
                <a:spcPts val="800"/>
              </a:spcBef>
              <a:spcAft>
                <a:spcPts val="0"/>
              </a:spcAft>
              <a:buClr>
                <a:srgbClr val="999999"/>
              </a:buClr>
              <a:buSzPts val="1600"/>
              <a:buNone/>
              <a:defRPr sz="1600">
                <a:solidFill>
                  <a:srgbClr val="999999"/>
                </a:solidFill>
              </a:defRPr>
            </a:lvl7pPr>
            <a:lvl8pPr marL="3657600" lvl="7" indent="-228600" algn="l">
              <a:lnSpc>
                <a:spcPct val="90000"/>
              </a:lnSpc>
              <a:spcBef>
                <a:spcPts val="800"/>
              </a:spcBef>
              <a:spcAft>
                <a:spcPts val="0"/>
              </a:spcAft>
              <a:buClr>
                <a:srgbClr val="999999"/>
              </a:buClr>
              <a:buSzPts val="1600"/>
              <a:buNone/>
              <a:defRPr sz="1600">
                <a:solidFill>
                  <a:srgbClr val="999999"/>
                </a:solidFill>
              </a:defRPr>
            </a:lvl8pPr>
            <a:lvl9pPr marL="4114800" lvl="8" indent="-228600" algn="l">
              <a:lnSpc>
                <a:spcPct val="90000"/>
              </a:lnSpc>
              <a:spcBef>
                <a:spcPts val="800"/>
              </a:spcBef>
              <a:spcAft>
                <a:spcPts val="0"/>
              </a:spcAft>
              <a:buClr>
                <a:srgbClr val="999999"/>
              </a:buClr>
              <a:buSzPts val="1600"/>
              <a:buNone/>
              <a:defRPr sz="1600">
                <a:solidFill>
                  <a:srgbClr val="999999"/>
                </a:solidFill>
              </a:defRPr>
            </a:lvl9pPr>
          </a:lstStyle>
          <a:p>
            <a:endParaRPr/>
          </a:p>
        </p:txBody>
      </p:sp>
      <p:sp>
        <p:nvSpPr>
          <p:cNvPr id="49" name="Google Shape;49;p18"/>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0"/>
        <p:cNvGrpSpPr/>
        <p:nvPr/>
      </p:nvGrpSpPr>
      <p:grpSpPr>
        <a:xfrm>
          <a:off x="0" y="0"/>
          <a:ext cx="0" cy="0"/>
          <a:chOff x="0" y="0"/>
          <a:chExt cx="0" cy="0"/>
        </a:xfrm>
      </p:grpSpPr>
      <p:sp>
        <p:nvSpPr>
          <p:cNvPr id="51" name="Google Shape;51;p19"/>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9"/>
          <p:cNvSpPr txBox="1">
            <a:spLocks noGrp="1"/>
          </p:cNvSpPr>
          <p:nvPr>
            <p:ph type="body" idx="1"/>
          </p:nvPr>
        </p:nvSpPr>
        <p:spPr>
          <a:xfrm>
            <a:off x="1295400" y="1828800"/>
            <a:ext cx="4572000" cy="8505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3" name="Google Shape;53;p19"/>
          <p:cNvSpPr txBox="1">
            <a:spLocks noGrp="1"/>
          </p:cNvSpPr>
          <p:nvPr>
            <p:ph type="body" idx="2"/>
          </p:nvPr>
        </p:nvSpPr>
        <p:spPr>
          <a:xfrm>
            <a:off x="12954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4" name="Google Shape;54;p19"/>
          <p:cNvSpPr txBox="1">
            <a:spLocks noGrp="1"/>
          </p:cNvSpPr>
          <p:nvPr>
            <p:ph type="body" idx="3"/>
          </p:nvPr>
        </p:nvSpPr>
        <p:spPr>
          <a:xfrm>
            <a:off x="6324600" y="1828800"/>
            <a:ext cx="4572000" cy="8478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5" name="Google Shape;55;p19"/>
          <p:cNvSpPr txBox="1">
            <a:spLocks noGrp="1"/>
          </p:cNvSpPr>
          <p:nvPr>
            <p:ph type="body" idx="4"/>
          </p:nvPr>
        </p:nvSpPr>
        <p:spPr>
          <a:xfrm>
            <a:off x="63246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6" name="Google Shape;56;p19"/>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Google Shape;58;p20"/>
          <p:cNvSpPr txBox="1">
            <a:spLocks noGrp="1"/>
          </p:cNvSpPr>
          <p:nvPr>
            <p:ph type="title"/>
          </p:nvPr>
        </p:nvSpPr>
        <p:spPr>
          <a:xfrm>
            <a:off x="1295400" y="2314843"/>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0"/>
        <p:cNvGrpSpPr/>
        <p:nvPr/>
      </p:nvGrpSpPr>
      <p:grpSpPr>
        <a:xfrm>
          <a:off x="0" y="0"/>
          <a:ext cx="0" cy="0"/>
          <a:chOff x="0" y="0"/>
          <a:chExt cx="0" cy="0"/>
        </a:xfrm>
      </p:grpSpPr>
      <p:sp>
        <p:nvSpPr>
          <p:cNvPr id="61" name="Google Shape;61;p23"/>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3" descr="An empty placeholder to add an image. Click on the placeholder and select the image that you wish to add"/>
          <p:cNvSpPr>
            <a:spLocks noGrp="1"/>
          </p:cNvSpPr>
          <p:nvPr>
            <p:ph type="pic" idx="2"/>
          </p:nvPr>
        </p:nvSpPr>
        <p:spPr>
          <a:xfrm>
            <a:off x="4724400" y="1828801"/>
            <a:ext cx="6172200" cy="4343400"/>
          </a:xfrm>
          <a:prstGeom prst="rect">
            <a:avLst/>
          </a:prstGeom>
          <a:noFill/>
          <a:ln>
            <a:noFill/>
          </a:ln>
        </p:spPr>
      </p:sp>
      <p:sp>
        <p:nvSpPr>
          <p:cNvPr id="63" name="Google Shape;63;p23"/>
          <p:cNvSpPr txBox="1">
            <a:spLocks noGrp="1"/>
          </p:cNvSpPr>
          <p:nvPr>
            <p:ph type="body" idx="1"/>
          </p:nvPr>
        </p:nvSpPr>
        <p:spPr>
          <a:xfrm>
            <a:off x="1295400" y="1828800"/>
            <a:ext cx="3017400" cy="43434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200"/>
              </a:spcBef>
              <a:spcAft>
                <a:spcPts val="0"/>
              </a:spcAft>
              <a:buClr>
                <a:srgbClr val="3A3D4B"/>
              </a:buClr>
              <a:buSzPts val="2000"/>
              <a:buNone/>
              <a:defRPr sz="2000"/>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64" name="Google Shape;64;p23"/>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Pictures with Captions">
  <p:cSld name="Two Pictures with Captions">
    <p:spTree>
      <p:nvGrpSpPr>
        <p:cNvPr id="1" name="Shape 65"/>
        <p:cNvGrpSpPr/>
        <p:nvPr/>
      </p:nvGrpSpPr>
      <p:grpSpPr>
        <a:xfrm>
          <a:off x="0" y="0"/>
          <a:ext cx="0" cy="0"/>
          <a:chOff x="0" y="0"/>
          <a:chExt cx="0" cy="0"/>
        </a:xfrm>
      </p:grpSpPr>
      <p:sp>
        <p:nvSpPr>
          <p:cNvPr id="66" name="Google Shape;66;p24"/>
          <p:cNvSpPr/>
          <p:nvPr/>
        </p:nvSpPr>
        <p:spPr>
          <a:xfrm>
            <a:off x="1295400"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67" name="Google Shape;67;p24"/>
          <p:cNvSpPr/>
          <p:nvPr/>
        </p:nvSpPr>
        <p:spPr>
          <a:xfrm>
            <a:off x="6324599"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68" name="Google Shape;68;p24"/>
          <p:cNvSpPr/>
          <p:nvPr/>
        </p:nvSpPr>
        <p:spPr>
          <a:xfrm>
            <a:off x="1295400" y="5257800"/>
            <a:ext cx="4572000" cy="549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69" name="Google Shape;69;p24"/>
          <p:cNvSpPr/>
          <p:nvPr/>
        </p:nvSpPr>
        <p:spPr>
          <a:xfrm>
            <a:off x="6324599" y="5257800"/>
            <a:ext cx="4572000" cy="549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70" name="Google Shape;70;p24"/>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4" descr="An empty placeholder to add an image. Click on the placeholder and select the image that you wish to add"/>
          <p:cNvSpPr>
            <a:spLocks noGrp="1"/>
          </p:cNvSpPr>
          <p:nvPr>
            <p:ph type="pic" idx="2"/>
          </p:nvPr>
        </p:nvSpPr>
        <p:spPr>
          <a:xfrm>
            <a:off x="1298448" y="1828801"/>
            <a:ext cx="4572000" cy="3429000"/>
          </a:xfrm>
          <a:prstGeom prst="rect">
            <a:avLst/>
          </a:prstGeom>
          <a:noFill/>
          <a:ln>
            <a:noFill/>
          </a:ln>
        </p:spPr>
      </p:sp>
      <p:sp>
        <p:nvSpPr>
          <p:cNvPr id="72" name="Google Shape;72;p24"/>
          <p:cNvSpPr txBox="1">
            <a:spLocks noGrp="1"/>
          </p:cNvSpPr>
          <p:nvPr>
            <p:ph type="body" idx="1"/>
          </p:nvPr>
        </p:nvSpPr>
        <p:spPr>
          <a:xfrm>
            <a:off x="1371273" y="5333098"/>
            <a:ext cx="4420200" cy="8391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73" name="Google Shape;73;p24" descr="An empty placeholder to add an image. Click on the placeholder and select the image that you wish to add"/>
          <p:cNvSpPr>
            <a:spLocks noGrp="1"/>
          </p:cNvSpPr>
          <p:nvPr>
            <p:ph type="pic" idx="3"/>
          </p:nvPr>
        </p:nvSpPr>
        <p:spPr>
          <a:xfrm>
            <a:off x="6324600" y="1828801"/>
            <a:ext cx="4572000" cy="3429000"/>
          </a:xfrm>
          <a:prstGeom prst="rect">
            <a:avLst/>
          </a:prstGeom>
          <a:noFill/>
          <a:ln>
            <a:noFill/>
          </a:ln>
        </p:spPr>
      </p:sp>
      <p:sp>
        <p:nvSpPr>
          <p:cNvPr id="74" name="Google Shape;74;p24"/>
          <p:cNvSpPr txBox="1">
            <a:spLocks noGrp="1"/>
          </p:cNvSpPr>
          <p:nvPr>
            <p:ph type="body" idx="4"/>
          </p:nvPr>
        </p:nvSpPr>
        <p:spPr>
          <a:xfrm>
            <a:off x="6412954" y="5333098"/>
            <a:ext cx="4420200" cy="8391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75" name="Google Shape;75;p24"/>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ook Antiqua"/>
              <a:ea typeface="Book Antiqua"/>
              <a:cs typeface="Book Antiqua"/>
              <a:sym typeface="Book Antiqua"/>
            </a:endParaRPr>
          </a:p>
        </p:txBody>
      </p:sp>
      <p:sp>
        <p:nvSpPr>
          <p:cNvPr id="13" name="Google Shape;13;p13"/>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marR="0" lvl="0" algn="l">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 name="Google Shape;14;p13"/>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marR="0" lvl="0" indent="-381000" algn="l">
              <a:lnSpc>
                <a:spcPct val="90000"/>
              </a:lnSpc>
              <a:spcBef>
                <a:spcPts val="1800"/>
              </a:spcBef>
              <a:spcAft>
                <a:spcPts val="0"/>
              </a:spcAft>
              <a:buClr>
                <a:srgbClr val="3A3D4B"/>
              </a:buClr>
              <a:buSzPts val="2400"/>
              <a:buFont typeface="Arial"/>
              <a:buChar char="•"/>
              <a:defRPr sz="2400" b="0" i="0" u="none" strike="noStrike" cap="none">
                <a:solidFill>
                  <a:srgbClr val="3A3D4B"/>
                </a:solidFill>
                <a:latin typeface="Calibri"/>
                <a:ea typeface="Calibri"/>
                <a:cs typeface="Calibri"/>
                <a:sym typeface="Calibri"/>
              </a:defRPr>
            </a:lvl1pPr>
            <a:lvl2pPr marL="914400" marR="0" lvl="1" indent="-355600" algn="l">
              <a:lnSpc>
                <a:spcPct val="90000"/>
              </a:lnSpc>
              <a:spcBef>
                <a:spcPts val="1000"/>
              </a:spcBef>
              <a:spcAft>
                <a:spcPts val="0"/>
              </a:spcAft>
              <a:buClr>
                <a:srgbClr val="FF914D"/>
              </a:buClr>
              <a:buSzPts val="2000"/>
              <a:buFont typeface="Arial"/>
              <a:buChar char="•"/>
              <a:defRPr sz="2000" b="0" i="0" u="none" strike="noStrike" cap="none">
                <a:solidFill>
                  <a:srgbClr val="3A3D4B"/>
                </a:solidFill>
                <a:latin typeface="Calibri"/>
                <a:ea typeface="Calibri"/>
                <a:cs typeface="Calibri"/>
                <a:sym typeface="Calibri"/>
              </a:defRPr>
            </a:lvl2pPr>
            <a:lvl3pPr marL="1371600" marR="0" lvl="2" indent="-342900" algn="l">
              <a:lnSpc>
                <a:spcPct val="90000"/>
              </a:lnSpc>
              <a:spcBef>
                <a:spcPts val="800"/>
              </a:spcBef>
              <a:spcAft>
                <a:spcPts val="0"/>
              </a:spcAft>
              <a:buClr>
                <a:srgbClr val="048A81"/>
              </a:buClr>
              <a:buSzPts val="1800"/>
              <a:buFont typeface="Noto Sans Symbols"/>
              <a:buChar char="✔"/>
              <a:defRPr sz="1800" b="0" i="0" u="none" strike="noStrike" cap="none">
                <a:solidFill>
                  <a:srgbClr val="3A3D4B"/>
                </a:solidFill>
                <a:latin typeface="Calibri"/>
                <a:ea typeface="Calibri"/>
                <a:cs typeface="Calibri"/>
                <a:sym typeface="Calibri"/>
              </a:defRPr>
            </a:lvl3pPr>
            <a:lvl4pPr marL="1828800" marR="0" lvl="3" indent="-330200" algn="l">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4pPr>
            <a:lvl5pPr marL="2286000" marR="0" lvl="4" indent="-330200" algn="l">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5pPr>
            <a:lvl6pPr marL="2743200" marR="0" lvl="5"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6pPr>
            <a:lvl7pPr marL="3200400" marR="0" lvl="6"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7pPr>
            <a:lvl8pPr marL="3657600" marR="0" lvl="7"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8pPr>
            <a:lvl9pPr marL="4114800" marR="0" lvl="8"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9pPr>
          </a:lstStyle>
          <a:p>
            <a:endParaRPr/>
          </a:p>
        </p:txBody>
      </p:sp>
      <p:sp>
        <p:nvSpPr>
          <p:cNvPr id="15" name="Google Shape;15;p13"/>
          <p:cNvSpPr txBox="1">
            <a:spLocks noGrp="1"/>
          </p:cNvSpPr>
          <p:nvPr>
            <p:ph type="ftr" idx="11"/>
          </p:nvPr>
        </p:nvSpPr>
        <p:spPr>
          <a:xfrm>
            <a:off x="1295399" y="6374999"/>
            <a:ext cx="6243300" cy="2742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a:p>
        </p:txBody>
      </p:sp>
      <p:sp>
        <p:nvSpPr>
          <p:cNvPr id="16" name="Google Shape;16;p13"/>
          <p:cNvSpPr txBox="1">
            <a:spLocks noGrp="1"/>
          </p:cNvSpPr>
          <p:nvPr>
            <p:ph type="dt" idx="10"/>
          </p:nvPr>
        </p:nvSpPr>
        <p:spPr>
          <a:xfrm>
            <a:off x="7791449" y="6374999"/>
            <a:ext cx="1480800" cy="274200"/>
          </a:xfrm>
          <a:prstGeom prst="rect">
            <a:avLst/>
          </a:prstGeom>
          <a:noFill/>
          <a:ln>
            <a:noFill/>
          </a:ln>
        </p:spPr>
        <p:txBody>
          <a:bodyPr spcFirstLastPara="1" wrap="square" lIns="91425" tIns="45700" rIns="91425" bIns="45700" anchor="ctr" anchorCtr="0">
            <a:noAutofit/>
          </a:bodyPr>
          <a:lstStyle>
            <a:lvl1pPr marR="0" lvl="0" algn="r">
              <a:lnSpc>
                <a:spcPct val="100000"/>
              </a:lnSpc>
              <a:spcBef>
                <a:spcPts val="0"/>
              </a:spcBef>
              <a:spcAft>
                <a:spcPts val="0"/>
              </a:spcAft>
              <a:buClr>
                <a:srgbClr val="000000"/>
              </a:buClr>
              <a:buSzPts val="1400"/>
              <a:buFont typeface="Arial"/>
              <a:buNone/>
              <a:defRPr sz="1100" b="0" i="0" u="none" strike="noStrike" cap="none">
                <a:solidFill>
                  <a:schemeClr val="dk1"/>
                </a:solidFill>
                <a:latin typeface="Book Antiqua"/>
                <a:ea typeface="Book Antiqua"/>
                <a:cs typeface="Book Antiqua"/>
                <a:sym typeface="Book Antiqua"/>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a:p>
        </p:txBody>
      </p:sp>
      <p:sp>
        <p:nvSpPr>
          <p:cNvPr id="17" name="Google Shape;17;p13"/>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
          <p:cNvSpPr txBox="1">
            <a:spLocks noGrp="1"/>
          </p:cNvSpPr>
          <p:nvPr>
            <p:ph type="ctrTitle"/>
          </p:nvPr>
        </p:nvSpPr>
        <p:spPr>
          <a:xfrm>
            <a:off x="578075" y="1089875"/>
            <a:ext cx="6919500" cy="2703000"/>
          </a:xfrm>
          <a:prstGeom prst="rect">
            <a:avLst/>
          </a:prstGeom>
          <a:noFill/>
          <a:ln>
            <a:noFill/>
          </a:ln>
        </p:spPr>
        <p:txBody>
          <a:bodyPr spcFirstLastPara="1" wrap="square" lIns="91425" tIns="45700" rIns="91425" bIns="45700" anchor="ctr" anchorCtr="0">
            <a:noAutofit/>
          </a:bodyPr>
          <a:lstStyle/>
          <a:p>
            <a:r>
              <a:rPr lang="en-US" sz="4700" b="1"/>
              <a:t>Community Schools </a:t>
            </a:r>
            <a:br>
              <a:rPr lang="en-US" sz="4700" b="1"/>
            </a:br>
            <a:r>
              <a:rPr lang="en-US" sz="4700" b="1"/>
              <a:t>Rising</a:t>
            </a:r>
            <a:endParaRPr lang="en-US"/>
          </a:p>
        </p:txBody>
      </p:sp>
      <p:sp>
        <p:nvSpPr>
          <p:cNvPr id="94" name="Google Shape;94;p1"/>
          <p:cNvSpPr txBox="1">
            <a:spLocks noGrp="1"/>
          </p:cNvSpPr>
          <p:nvPr>
            <p:ph type="subTitle" idx="1"/>
          </p:nvPr>
        </p:nvSpPr>
        <p:spPr>
          <a:xfrm>
            <a:off x="693325" y="4075325"/>
            <a:ext cx="5674352" cy="1219346"/>
          </a:xfrm>
          <a:prstGeom prst="rect">
            <a:avLst/>
          </a:prstGeom>
          <a:noFill/>
          <a:ln>
            <a:noFill/>
          </a:ln>
        </p:spPr>
        <p:txBody>
          <a:bodyPr spcFirstLastPara="1" wrap="square" lIns="91425" tIns="45700" rIns="91425" bIns="45700" anchor="t" anchorCtr="0">
            <a:noAutofit/>
          </a:bodyPr>
          <a:lstStyle/>
          <a:p>
            <a:pPr marL="0" indent="0">
              <a:lnSpc>
                <a:spcPct val="70000"/>
              </a:lnSpc>
              <a:spcBef>
                <a:spcPts val="0"/>
              </a:spcBef>
            </a:pPr>
            <a:r>
              <a:rPr lang="en-US" sz="2600">
                <a:solidFill>
                  <a:schemeClr val="dk2"/>
                </a:solidFill>
              </a:rPr>
              <a:t>Julie Brenning, Community Schools and 21st CCLC SEA Coordinator</a:t>
            </a:r>
            <a:endParaRPr sz="2600">
              <a:solidFill>
                <a:schemeClr val="dk2"/>
              </a:solidFill>
            </a:endParaRPr>
          </a:p>
          <a:p>
            <a:pPr marL="0" indent="0">
              <a:lnSpc>
                <a:spcPct val="70000"/>
              </a:lnSpc>
              <a:spcBef>
                <a:spcPts val="600"/>
              </a:spcBef>
            </a:pPr>
            <a:r>
              <a:rPr lang="en-US" sz="2600">
                <a:solidFill>
                  <a:schemeClr val="dk2"/>
                </a:solidFill>
              </a:rPr>
              <a:t>Asha Hernandez, Community Schools Quality Management Consultant Team Lead</a:t>
            </a:r>
            <a:endParaRPr>
              <a:solidFill>
                <a:schemeClr val="dk2"/>
              </a:solidFill>
            </a:endParaRPr>
          </a:p>
        </p:txBody>
      </p:sp>
      <p:sp>
        <p:nvSpPr>
          <p:cNvPr id="95" name="Google Shape;95;p1"/>
          <p:cNvSpPr txBox="1"/>
          <p:nvPr/>
        </p:nvSpPr>
        <p:spPr>
          <a:xfrm>
            <a:off x="693325" y="6107979"/>
            <a:ext cx="4554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1" u="none" strike="noStrike" cap="none" dirty="0">
                <a:solidFill>
                  <a:srgbClr val="000000"/>
                </a:solidFill>
                <a:latin typeface="Calibri"/>
                <a:ea typeface="Calibri"/>
                <a:cs typeface="Calibri"/>
                <a:sym typeface="Calibri"/>
              </a:rPr>
              <a:t>April 2025</a:t>
            </a:r>
            <a:endParaRPr sz="2000" b="0" i="1" u="none" strike="noStrike" cap="none" dirty="0">
              <a:solidFill>
                <a:srgbClr val="000000"/>
              </a:solidFill>
              <a:latin typeface="Calibri"/>
              <a:ea typeface="Calibri"/>
              <a:cs typeface="Calibri"/>
              <a:sym typeface="Calibri"/>
            </a:endParaRPr>
          </a:p>
        </p:txBody>
      </p:sp>
      <p:sp>
        <p:nvSpPr>
          <p:cNvPr id="96" name="Google Shape;96;p1"/>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100"/>
              <a:buNone/>
            </a:pPr>
            <a:fld id="{00000000-1234-1234-1234-123412341234}" type="slidenum">
              <a:rPr lang="en-US"/>
              <a:t>1</a:t>
            </a:fld>
            <a:endParaRPr/>
          </a:p>
        </p:txBody>
      </p:sp>
      <p:sp>
        <p:nvSpPr>
          <p:cNvPr id="97" name="Google Shape;97;p1"/>
          <p:cNvSpPr txBox="1"/>
          <p:nvPr/>
        </p:nvSpPr>
        <p:spPr>
          <a:xfrm>
            <a:off x="578075" y="120325"/>
            <a:ext cx="4487785" cy="461635"/>
          </a:xfrm>
          <a:prstGeom prst="rect">
            <a:avLst/>
          </a:prstGeom>
          <a:noFill/>
          <a:ln>
            <a:noFill/>
          </a:ln>
        </p:spPr>
        <p:txBody>
          <a:bodyPr spcFirstLastPara="1" wrap="square" lIns="91425" tIns="91425" rIns="91425" bIns="91425" anchor="t" anchorCtr="0">
            <a:spAutoFit/>
          </a:bodyPr>
          <a:lstStyle/>
          <a:p>
            <a:r>
              <a:rPr lang="en-US" sz="1800" i="1">
                <a:latin typeface="Calibri"/>
                <a:ea typeface="Calibri"/>
                <a:cs typeface="Calibri"/>
                <a:sym typeface="Calibri"/>
              </a:rPr>
              <a:t>Spring Budget, 2025</a:t>
            </a:r>
            <a:endParaRPr lang="en-US"/>
          </a:p>
        </p:txBody>
      </p:sp>
      <p:pic>
        <p:nvPicPr>
          <p:cNvPr id="98" name="Google Shape;98;p1"/>
          <p:cNvPicPr preferRelativeResize="0"/>
          <p:nvPr/>
        </p:nvPicPr>
        <p:blipFill>
          <a:blip r:embed="rId3">
            <a:alphaModFix/>
          </a:blip>
          <a:stretch>
            <a:fillRect/>
          </a:stretch>
        </p:blipFill>
        <p:spPr>
          <a:xfrm>
            <a:off x="8105425" y="1089875"/>
            <a:ext cx="3969025" cy="436212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1829F916-9F91-8822-FCD2-B6B39BED6D1A}"/>
            </a:ext>
          </a:extLst>
        </p:cNvPr>
        <p:cNvGrpSpPr/>
        <p:nvPr/>
      </p:nvGrpSpPr>
      <p:grpSpPr>
        <a:xfrm>
          <a:off x="0" y="0"/>
          <a:ext cx="0" cy="0"/>
          <a:chOff x="0" y="0"/>
          <a:chExt cx="0" cy="0"/>
        </a:xfrm>
      </p:grpSpPr>
      <p:sp>
        <p:nvSpPr>
          <p:cNvPr id="113" name="Google Shape;113;g15be0ce96e7_1_100">
            <a:extLst>
              <a:ext uri="{FF2B5EF4-FFF2-40B4-BE49-F238E27FC236}">
                <a16:creationId xmlns:a16="http://schemas.microsoft.com/office/drawing/2014/main" id="{D65AB0E4-4720-435D-BD30-E6261D2D886C}"/>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10</a:t>
            </a:fld>
            <a:endParaRPr/>
          </a:p>
        </p:txBody>
      </p:sp>
      <p:pic>
        <p:nvPicPr>
          <p:cNvPr id="6" name="Picture 5">
            <a:extLst>
              <a:ext uri="{FF2B5EF4-FFF2-40B4-BE49-F238E27FC236}">
                <a16:creationId xmlns:a16="http://schemas.microsoft.com/office/drawing/2014/main" id="{31FEA9BC-67C3-5B80-4C9D-D2B545A31DA4}"/>
              </a:ext>
            </a:extLst>
          </p:cNvPr>
          <p:cNvPicPr>
            <a:picLocks noChangeAspect="1"/>
          </p:cNvPicPr>
          <p:nvPr/>
        </p:nvPicPr>
        <p:blipFill>
          <a:blip r:embed="rId3"/>
          <a:stretch>
            <a:fillRect/>
          </a:stretch>
        </p:blipFill>
        <p:spPr>
          <a:xfrm>
            <a:off x="2160563" y="139821"/>
            <a:ext cx="5081616" cy="6578357"/>
          </a:xfrm>
          <a:prstGeom prst="rect">
            <a:avLst/>
          </a:prstGeom>
        </p:spPr>
      </p:pic>
    </p:spTree>
    <p:extLst>
      <p:ext uri="{BB962C8B-B14F-4D97-AF65-F5344CB8AC3E}">
        <p14:creationId xmlns:p14="http://schemas.microsoft.com/office/powerpoint/2010/main" val="225902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8E78363C-2439-7528-3496-985739762048}"/>
            </a:ext>
          </a:extLst>
        </p:cNvPr>
        <p:cNvGrpSpPr/>
        <p:nvPr/>
      </p:nvGrpSpPr>
      <p:grpSpPr>
        <a:xfrm>
          <a:off x="0" y="0"/>
          <a:ext cx="0" cy="0"/>
          <a:chOff x="0" y="0"/>
          <a:chExt cx="0" cy="0"/>
        </a:xfrm>
      </p:grpSpPr>
      <p:sp>
        <p:nvSpPr>
          <p:cNvPr id="120" name="Google Shape;120;g16001117d3c_0_30">
            <a:extLst>
              <a:ext uri="{FF2B5EF4-FFF2-40B4-BE49-F238E27FC236}">
                <a16:creationId xmlns:a16="http://schemas.microsoft.com/office/drawing/2014/main" id="{D510C07F-9ACC-B32C-4A75-46CD7A8929F7}"/>
              </a:ext>
            </a:extLst>
          </p:cNvPr>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ctr" anchorCtr="0">
            <a:noAutofit/>
          </a:bodyPr>
          <a:lstStyle/>
          <a:p>
            <a:pPr algn="ctr"/>
            <a:r>
              <a:rPr lang="en-US" sz="3600" b="1" dirty="0"/>
              <a:t>Statute Changes</a:t>
            </a:r>
            <a:endParaRPr lang="en-US" dirty="0"/>
          </a:p>
        </p:txBody>
      </p:sp>
      <p:sp>
        <p:nvSpPr>
          <p:cNvPr id="121" name="Google Shape;121;g16001117d3c_0_30">
            <a:extLst>
              <a:ext uri="{FF2B5EF4-FFF2-40B4-BE49-F238E27FC236}">
                <a16:creationId xmlns:a16="http://schemas.microsoft.com/office/drawing/2014/main" id="{7ABD2F59-2F12-A941-F464-0C815FCEF615}"/>
              </a:ext>
            </a:extLst>
          </p:cNvPr>
          <p:cNvSpPr txBox="1">
            <a:spLocks noGrp="1"/>
          </p:cNvSpPr>
          <p:nvPr>
            <p:ph type="body" idx="1"/>
          </p:nvPr>
        </p:nvSpPr>
        <p:spPr>
          <a:xfrm>
            <a:off x="415600" y="1720294"/>
            <a:ext cx="11360700" cy="4453500"/>
          </a:xfrm>
          <a:prstGeom prst="rect">
            <a:avLst/>
          </a:prstGeom>
          <a:noFill/>
          <a:ln>
            <a:noFill/>
          </a:ln>
        </p:spPr>
        <p:txBody>
          <a:bodyPr spcFirstLastPara="1" wrap="square" lIns="91425" tIns="45700" rIns="91425" bIns="45700" anchor="t" anchorCtr="0">
            <a:noAutofit/>
          </a:bodyPr>
          <a:lstStyle/>
          <a:p>
            <a:pPr marL="0" indent="0">
              <a:buNone/>
            </a:pPr>
            <a:r>
              <a:rPr lang="en-US" sz="2000" b="1"/>
              <a:t>Community Schools Statute Changes:</a:t>
            </a:r>
          </a:p>
          <a:p>
            <a:pPr>
              <a:buSzPts val="2600"/>
            </a:pPr>
            <a:r>
              <a:rPr lang="en-US" sz="2000"/>
              <a:t>Senate Bill 387 (SB387) includes two minor amendments to New Mexico's Community Schools Statute:</a:t>
            </a:r>
          </a:p>
          <a:p>
            <a:pPr>
              <a:buSzPts val="2600"/>
            </a:pPr>
            <a:r>
              <a:rPr lang="en-US" sz="2000" b="1"/>
              <a:t>Flexible Implementation Grants</a:t>
            </a:r>
            <a:r>
              <a:rPr lang="en-US" sz="2000"/>
              <a:t>: The bill modifies the current stipulation that mandates a fixed annual implementation grant of $150,000 for each eligible school. Instead, it would allow these grants to be awarded in amounts "up to $150,000," providing flexibility based on the specific needs and circumstances of each school. </a:t>
            </a:r>
          </a:p>
          <a:p>
            <a:pPr>
              <a:buSzPts val="2600"/>
            </a:pPr>
            <a:r>
              <a:rPr lang="en-US" sz="2000"/>
              <a:t>The bill renames the community schools fund in honor of Dr. Jeannie Oakes, recognizing her contributions to the field of education. </a:t>
            </a:r>
          </a:p>
          <a:p>
            <a:pPr>
              <a:buSzPts val="2600"/>
            </a:pPr>
            <a:r>
              <a:rPr lang="en-US" sz="2000"/>
              <a:t>These amendments are designed to enhance the adaptability and effectiveness of community schools in New Mexico, ensuring they can better serve their students and communities.</a:t>
            </a:r>
          </a:p>
          <a:p>
            <a:pPr indent="-393700">
              <a:buSzPts val="2600"/>
            </a:pPr>
            <a:endParaRPr lang="en-US" sz="2000"/>
          </a:p>
        </p:txBody>
      </p:sp>
      <p:sp>
        <p:nvSpPr>
          <p:cNvPr id="122" name="Google Shape;122;g16001117d3c_0_30">
            <a:extLst>
              <a:ext uri="{FF2B5EF4-FFF2-40B4-BE49-F238E27FC236}">
                <a16:creationId xmlns:a16="http://schemas.microsoft.com/office/drawing/2014/main" id="{0AAFCB87-A9AE-A8E6-0D44-7C9CC2B7DFDD}"/>
              </a:ext>
            </a:extLst>
          </p:cNvPr>
          <p:cNvSpPr txBox="1">
            <a:spLocks noGrp="1"/>
          </p:cNvSpPr>
          <p:nvPr>
            <p:ph type="sldNum" idx="12"/>
          </p:nvPr>
        </p:nvSpPr>
        <p:spPr>
          <a:xfrm>
            <a:off x="10144060" y="6225797"/>
            <a:ext cx="731700" cy="5247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280110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16001117d3c_0_30"/>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ctr" anchorCtr="0">
            <a:noAutofit/>
          </a:bodyPr>
          <a:lstStyle/>
          <a:p>
            <a:pPr algn="ctr"/>
            <a:r>
              <a:rPr lang="en-US" sz="3600" b="1"/>
              <a:t>SY25-26 Funding</a:t>
            </a:r>
            <a:endParaRPr lang="en-US"/>
          </a:p>
        </p:txBody>
      </p:sp>
      <p:sp>
        <p:nvSpPr>
          <p:cNvPr id="121" name="Google Shape;121;g16001117d3c_0_30"/>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Autofit/>
          </a:bodyPr>
          <a:lstStyle/>
          <a:p>
            <a:pPr marL="0" indent="0">
              <a:buNone/>
            </a:pPr>
            <a:r>
              <a:rPr lang="en-US" sz="2600" b="1"/>
              <a:t>Grant Funds</a:t>
            </a:r>
            <a:endParaRPr lang="en-US"/>
          </a:p>
          <a:p>
            <a:pPr indent="-393700">
              <a:buSzPts val="2600"/>
            </a:pPr>
            <a:r>
              <a:rPr lang="en-US" sz="2600"/>
              <a:t>According to the House Appropriations and Finance Committee Substitute for House Bills 2 and 3 (HB2/HAFCS), the New Mexico Legislature has allocated </a:t>
            </a:r>
            <a:r>
              <a:rPr lang="en-US" sz="2600" b="1"/>
              <a:t>$6 million</a:t>
            </a:r>
            <a:r>
              <a:rPr lang="en-US" sz="2600"/>
              <a:t> for community schools for fiscal year 2026.</a:t>
            </a:r>
          </a:p>
          <a:p>
            <a:pPr marL="63500" indent="0">
              <a:buSzPts val="2600"/>
              <a:buNone/>
            </a:pPr>
            <a:r>
              <a:rPr lang="en-US" sz="2600" b="1"/>
              <a:t>SEG</a:t>
            </a:r>
          </a:p>
          <a:p>
            <a:pPr marL="520700" indent="-457200">
              <a:buSzPts val="2600"/>
            </a:pPr>
            <a:r>
              <a:rPr lang="en-US" sz="2600"/>
              <a:t> House Bill 2 (HB2) outlines a </a:t>
            </a:r>
            <a:r>
              <a:rPr lang="en-US" sz="2600" b="1"/>
              <a:t>$59 million</a:t>
            </a:r>
            <a:r>
              <a:rPr lang="en-US" sz="2600"/>
              <a:t> allocation from the state's general fund dedicated to five key initiatives. One of these initiatives includes funding for community schools.</a:t>
            </a:r>
          </a:p>
        </p:txBody>
      </p:sp>
      <p:sp>
        <p:nvSpPr>
          <p:cNvPr id="122" name="Google Shape;122;g16001117d3c_0_30"/>
          <p:cNvSpPr txBox="1">
            <a:spLocks noGrp="1"/>
          </p:cNvSpPr>
          <p:nvPr>
            <p:ph type="sldNum" idx="12"/>
          </p:nvPr>
        </p:nvSpPr>
        <p:spPr>
          <a:xfrm>
            <a:off x="10144060" y="6225797"/>
            <a:ext cx="731700" cy="5247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32dd2ce7cc4_1_0"/>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sz="3600" b="1" dirty="0"/>
              <a:t>Grant Reporting Requirements</a:t>
            </a:r>
            <a:endParaRPr lang="en-US" dirty="0"/>
          </a:p>
        </p:txBody>
      </p:sp>
      <p:sp>
        <p:nvSpPr>
          <p:cNvPr id="129" name="Google Shape;129;g32dd2ce7cc4_1_0"/>
          <p:cNvSpPr txBox="1">
            <a:spLocks noGrp="1"/>
          </p:cNvSpPr>
          <p:nvPr>
            <p:ph type="body" idx="1"/>
          </p:nvPr>
        </p:nvSpPr>
        <p:spPr>
          <a:xfrm>
            <a:off x="275575" y="1428317"/>
            <a:ext cx="11640849" cy="4624876"/>
          </a:xfrm>
          <a:prstGeom prst="rect">
            <a:avLst/>
          </a:prstGeom>
          <a:noFill/>
          <a:ln>
            <a:noFill/>
          </a:ln>
        </p:spPr>
        <p:txBody>
          <a:bodyPr spcFirstLastPara="1" wrap="square" lIns="91425" tIns="45700" rIns="91425" bIns="45700" anchor="t" anchorCtr="0">
            <a:noAutofit/>
          </a:bodyPr>
          <a:lstStyle/>
          <a:p>
            <a:pPr marL="0" indent="0">
              <a:buNone/>
            </a:pPr>
            <a:r>
              <a:rPr lang="en-US" b="1" dirty="0"/>
              <a:t>MLSS Self-Assessment</a:t>
            </a:r>
            <a:endParaRPr lang="en-US" dirty="0"/>
          </a:p>
          <a:p>
            <a:pPr indent="-457200">
              <a:buFont typeface="Calibri"/>
              <a:buChar char="-"/>
            </a:pPr>
            <a:r>
              <a:rPr lang="en-US" dirty="0"/>
              <a:t>Required for every grant funded Community School. </a:t>
            </a:r>
            <a:endParaRPr lang="en-US" sz="900" dirty="0">
              <a:solidFill>
                <a:srgbClr val="333333"/>
              </a:solidFill>
              <a:latin typeface="Segoe UI"/>
              <a:cs typeface="Segoe UI"/>
            </a:endParaRPr>
          </a:p>
          <a:p>
            <a:pPr indent="-457200">
              <a:buFont typeface="Calibri"/>
              <a:buChar char="-"/>
            </a:pPr>
            <a:r>
              <a:rPr lang="en-US" dirty="0"/>
              <a:t>Date due: June 30, 2025</a:t>
            </a:r>
            <a:endParaRPr lang="en-US" b="1" dirty="0"/>
          </a:p>
          <a:p>
            <a:pPr marL="0" indent="0">
              <a:buNone/>
            </a:pPr>
            <a:r>
              <a:rPr lang="en-US" b="1" dirty="0"/>
              <a:t>CS Strategic Plan</a:t>
            </a:r>
          </a:p>
          <a:p>
            <a:pPr indent="-457200">
              <a:buFont typeface="Calibri"/>
              <a:buChar char="-"/>
            </a:pPr>
            <a:r>
              <a:rPr lang="en-US" dirty="0"/>
              <a:t>A holistic view of the school's vision, based on needs assessments, asset maps, and root cause analyses completed by Site Based Leadership Teams</a:t>
            </a:r>
          </a:p>
          <a:p>
            <a:pPr marL="0" indent="0">
              <a:buNone/>
            </a:pPr>
            <a:r>
              <a:rPr lang="en-US" b="1" dirty="0"/>
              <a:t>CS Strategic Plan Alignment with the Six Key Practices</a:t>
            </a:r>
          </a:p>
          <a:p>
            <a:pPr indent="-457200">
              <a:buFont typeface="Calibri"/>
              <a:buChar char="-"/>
            </a:pPr>
            <a:r>
              <a:rPr lang="en-US" dirty="0"/>
              <a:t>Expanded and culturally enriched learning opportunities, rigorous community-connected classroom instruction, a culture of belonging, safety, and care, integrated systems of support, powerful student and family engagement, and collaborative leadership with shared power and voice.</a:t>
            </a:r>
            <a:endParaRPr lang="en-US" b="1" dirty="0"/>
          </a:p>
        </p:txBody>
      </p:sp>
      <p:sp>
        <p:nvSpPr>
          <p:cNvPr id="130" name="Google Shape;130;g32dd2ce7cc4_1_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id="{2C9488AF-C50F-8272-1B16-CF371C2DAEE0}"/>
            </a:ext>
          </a:extLst>
        </p:cNvPr>
        <p:cNvGrpSpPr/>
        <p:nvPr/>
      </p:nvGrpSpPr>
      <p:grpSpPr>
        <a:xfrm>
          <a:off x="0" y="0"/>
          <a:ext cx="0" cy="0"/>
          <a:chOff x="0" y="0"/>
          <a:chExt cx="0" cy="0"/>
        </a:xfrm>
      </p:grpSpPr>
      <p:sp>
        <p:nvSpPr>
          <p:cNvPr id="128" name="Google Shape;128;g32dd2ce7cc4_1_0">
            <a:extLst>
              <a:ext uri="{FF2B5EF4-FFF2-40B4-BE49-F238E27FC236}">
                <a16:creationId xmlns:a16="http://schemas.microsoft.com/office/drawing/2014/main" id="{A2118CCB-5DCE-2FD1-0194-012E6BBE8CD8}"/>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b="1" baseline="0">
                <a:solidFill>
                  <a:schemeClr val="bg1"/>
                </a:solidFill>
                <a:latin typeface="Calibri"/>
              </a:rPr>
              <a:t>SEG </a:t>
            </a:r>
            <a:r>
              <a:rPr lang="en-US" b="1">
                <a:solidFill>
                  <a:schemeClr val="bg1"/>
                </a:solidFill>
              </a:rPr>
              <a:t>Assurances and Accountability</a:t>
            </a:r>
            <a:endParaRPr lang="en-US"/>
          </a:p>
        </p:txBody>
      </p:sp>
      <p:sp>
        <p:nvSpPr>
          <p:cNvPr id="129" name="Google Shape;129;g32dd2ce7cc4_1_0">
            <a:extLst>
              <a:ext uri="{FF2B5EF4-FFF2-40B4-BE49-F238E27FC236}">
                <a16:creationId xmlns:a16="http://schemas.microsoft.com/office/drawing/2014/main" id="{F2A85989-EB0F-4428-7920-6B4A12980A3E}"/>
              </a:ext>
            </a:extLst>
          </p:cNvPr>
          <p:cNvSpPr txBox="1">
            <a:spLocks noGrp="1"/>
          </p:cNvSpPr>
          <p:nvPr>
            <p:ph type="body" idx="1"/>
          </p:nvPr>
        </p:nvSpPr>
        <p:spPr>
          <a:xfrm>
            <a:off x="366125" y="1727615"/>
            <a:ext cx="11382728" cy="4647385"/>
          </a:xfrm>
          <a:prstGeom prst="rect">
            <a:avLst/>
          </a:prstGeom>
          <a:noFill/>
          <a:ln>
            <a:noFill/>
          </a:ln>
        </p:spPr>
        <p:txBody>
          <a:bodyPr spcFirstLastPara="1" wrap="square" lIns="91425" tIns="45700" rIns="91425" bIns="45700" anchor="t" anchorCtr="0">
            <a:noAutofit/>
          </a:bodyPr>
          <a:lstStyle/>
          <a:p>
            <a:pPr marL="0" indent="0">
              <a:buNone/>
            </a:pPr>
            <a:endParaRPr lang="en-US" sz="2600" b="1"/>
          </a:p>
          <a:p>
            <a:pPr indent="-393700">
              <a:buSzPts val="2600"/>
            </a:pPr>
            <a:r>
              <a:rPr lang="en-US"/>
              <a:t>SEG Funding for Community Schools will be tracked through OBMS</a:t>
            </a:r>
          </a:p>
          <a:p>
            <a:pPr indent="-393700">
              <a:buSzPts val="2600"/>
            </a:pPr>
            <a:r>
              <a:rPr lang="en-US"/>
              <a:t>There will be assurances that need to be signed by the Superintendent or Charter Director to access this SEG funding</a:t>
            </a:r>
          </a:p>
          <a:p>
            <a:pPr indent="-393700">
              <a:buSzPts val="2600"/>
            </a:pPr>
            <a:r>
              <a:rPr lang="en-US"/>
              <a:t>The QMC team will be monitoring these assurances throughout the year with site visits, documentation reviews and survey. The QMC team will be providing technical assistance and support to self-identified Community Schools.</a:t>
            </a:r>
          </a:p>
        </p:txBody>
      </p:sp>
      <p:sp>
        <p:nvSpPr>
          <p:cNvPr id="130" name="Google Shape;130;g32dd2ce7cc4_1_0">
            <a:extLst>
              <a:ext uri="{FF2B5EF4-FFF2-40B4-BE49-F238E27FC236}">
                <a16:creationId xmlns:a16="http://schemas.microsoft.com/office/drawing/2014/main" id="{A4CEA6DB-AF7A-0939-D959-EA42D96A3F00}"/>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14</a:t>
            </a:fld>
            <a:endParaRPr/>
          </a:p>
        </p:txBody>
      </p:sp>
    </p:spTree>
    <p:extLst>
      <p:ext uri="{BB962C8B-B14F-4D97-AF65-F5344CB8AC3E}">
        <p14:creationId xmlns:p14="http://schemas.microsoft.com/office/powerpoint/2010/main" val="4064213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2dd2ce7cc4_1_8"/>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sz="3600" b="1" dirty="0"/>
              <a:t>Technical Assistance: An Overview</a:t>
            </a:r>
            <a:endParaRPr lang="en-US" dirty="0"/>
          </a:p>
        </p:txBody>
      </p:sp>
      <p:sp>
        <p:nvSpPr>
          <p:cNvPr id="138" name="Google Shape;138;g32dd2ce7cc4_1_8"/>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15</a:t>
            </a:fld>
            <a:endParaRPr/>
          </a:p>
        </p:txBody>
      </p:sp>
      <p:sp>
        <p:nvSpPr>
          <p:cNvPr id="3" name="Text Placeholder 2">
            <a:extLst>
              <a:ext uri="{FF2B5EF4-FFF2-40B4-BE49-F238E27FC236}">
                <a16:creationId xmlns:a16="http://schemas.microsoft.com/office/drawing/2014/main" id="{77772604-779E-B212-46E4-89CFF04BCF8C}"/>
              </a:ext>
            </a:extLst>
          </p:cNvPr>
          <p:cNvSpPr>
            <a:spLocks noGrp="1"/>
          </p:cNvSpPr>
          <p:nvPr>
            <p:ph type="body" idx="1"/>
          </p:nvPr>
        </p:nvSpPr>
        <p:spPr>
          <a:xfrm>
            <a:off x="856281" y="1957953"/>
            <a:ext cx="4370523" cy="4420891"/>
          </a:xfrm>
        </p:spPr>
        <p:txBody>
          <a:bodyPr>
            <a:normAutofit fontScale="92500" lnSpcReduction="10000"/>
          </a:bodyPr>
          <a:lstStyle/>
          <a:p>
            <a:r>
              <a:rPr lang="en-US"/>
              <a:t>Support, guidance, and technical assistance provided to each sector of the state: urban, suburban, small town, rural, and frontier communities. </a:t>
            </a:r>
          </a:p>
          <a:p>
            <a:r>
              <a:rPr lang="en-US"/>
              <a:t>Our support strategies are holistic, respectful of regional differences and needs, and asset-based.</a:t>
            </a:r>
          </a:p>
          <a:p>
            <a:r>
              <a:rPr lang="en-US"/>
              <a:t>We believe in the central power of relationship as a basis for all community growth, and honor families as our first teachers.</a:t>
            </a:r>
          </a:p>
          <a:p>
            <a:endParaRPr lang="en-US"/>
          </a:p>
        </p:txBody>
      </p:sp>
      <p:pic>
        <p:nvPicPr>
          <p:cNvPr id="2" name="Picture 1">
            <a:extLst>
              <a:ext uri="{FF2B5EF4-FFF2-40B4-BE49-F238E27FC236}">
                <a16:creationId xmlns:a16="http://schemas.microsoft.com/office/drawing/2014/main" id="{62D1EE3D-D15D-E08C-50F1-347381343E4F}"/>
              </a:ext>
            </a:extLst>
          </p:cNvPr>
          <p:cNvPicPr>
            <a:picLocks noChangeAspect="1"/>
          </p:cNvPicPr>
          <p:nvPr/>
        </p:nvPicPr>
        <p:blipFill>
          <a:blip r:embed="rId3"/>
          <a:stretch>
            <a:fillRect/>
          </a:stretch>
        </p:blipFill>
        <p:spPr>
          <a:xfrm>
            <a:off x="6099204" y="1756474"/>
            <a:ext cx="4604339" cy="489488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72FACBB8-249C-FB24-C7D4-400F62DA0703}"/>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939AE9E1-7D0E-8F8E-A1FC-1E08B7E43C6A}"/>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sz="3600" b="1" dirty="0"/>
              <a:t>Technical Assistance and Support</a:t>
            </a:r>
            <a:endParaRPr lang="en-US" dirty="0"/>
          </a:p>
        </p:txBody>
      </p:sp>
      <p:sp>
        <p:nvSpPr>
          <p:cNvPr id="138" name="Google Shape;138;g32dd2ce7cc4_1_8">
            <a:extLst>
              <a:ext uri="{FF2B5EF4-FFF2-40B4-BE49-F238E27FC236}">
                <a16:creationId xmlns:a16="http://schemas.microsoft.com/office/drawing/2014/main" id="{FEB9A9BD-12A1-F87C-4563-2C3B82CA3305}"/>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16</a:t>
            </a:fld>
            <a:endParaRPr/>
          </a:p>
        </p:txBody>
      </p:sp>
      <p:sp>
        <p:nvSpPr>
          <p:cNvPr id="5" name="Text Placeholder 4">
            <a:extLst>
              <a:ext uri="{FF2B5EF4-FFF2-40B4-BE49-F238E27FC236}">
                <a16:creationId xmlns:a16="http://schemas.microsoft.com/office/drawing/2014/main" id="{34E39D24-0202-F18C-B8F1-8AB448EA0898}"/>
              </a:ext>
            </a:extLst>
          </p:cNvPr>
          <p:cNvSpPr>
            <a:spLocks noGrp="1"/>
          </p:cNvSpPr>
          <p:nvPr>
            <p:ph type="body" idx="1"/>
          </p:nvPr>
        </p:nvSpPr>
        <p:spPr>
          <a:xfrm>
            <a:off x="1103376" y="1764792"/>
            <a:ext cx="9601200" cy="4343400"/>
          </a:xfrm>
        </p:spPr>
        <p:txBody>
          <a:bodyPr>
            <a:normAutofit fontScale="92500" lnSpcReduction="10000"/>
          </a:bodyPr>
          <a:lstStyle/>
          <a:p>
            <a:pPr marL="285750" indent="-285750"/>
            <a:r>
              <a:rPr lang="en-US" dirty="0"/>
              <a:t>Sustaining specific, </a:t>
            </a:r>
            <a:r>
              <a:rPr lang="en-US" b="1" dirty="0"/>
              <a:t>data-driven training on Community Schools strategy</a:t>
            </a:r>
          </a:p>
          <a:p>
            <a:pPr marL="285750" indent="-285750"/>
            <a:r>
              <a:rPr lang="en-US" b="1" dirty="0"/>
              <a:t>Modeling clarity</a:t>
            </a:r>
            <a:r>
              <a:rPr lang="en-US" dirty="0"/>
              <a:t> for all stakeholders on the Six Key Practices</a:t>
            </a:r>
          </a:p>
          <a:p>
            <a:pPr marL="285750" indent="-285750"/>
            <a:r>
              <a:rPr lang="en-US" dirty="0"/>
              <a:t>Focusing on</a:t>
            </a:r>
            <a:r>
              <a:rPr lang="en-US" b="1" dirty="0"/>
              <a:t> capacity-building</a:t>
            </a:r>
            <a:r>
              <a:rPr lang="en-US" dirty="0"/>
              <a:t> through CS Coordinator </a:t>
            </a:r>
            <a:r>
              <a:rPr lang="en-US" b="1" dirty="0"/>
              <a:t>professional learning </a:t>
            </a:r>
            <a:r>
              <a:rPr lang="en-US" dirty="0"/>
              <a:t>and facilitating</a:t>
            </a:r>
            <a:r>
              <a:rPr lang="en-US" b="1" dirty="0"/>
              <a:t> peer-to-peer knowledge sharing</a:t>
            </a:r>
            <a:endParaRPr lang="en-US" dirty="0"/>
          </a:p>
          <a:p>
            <a:pPr marL="285750" indent="-285750"/>
            <a:r>
              <a:rPr lang="en-US" dirty="0"/>
              <a:t>Working hand-in-hand with communities on </a:t>
            </a:r>
            <a:r>
              <a:rPr lang="en-US" b="1" dirty="0"/>
              <a:t>increasing family engagement and leadership</a:t>
            </a:r>
            <a:r>
              <a:rPr lang="en-US" dirty="0"/>
              <a:t>, including the building of Site-Based Leadership Teams</a:t>
            </a:r>
          </a:p>
          <a:p>
            <a:pPr marL="285750" indent="-285750"/>
            <a:r>
              <a:rPr lang="en-US" dirty="0"/>
              <a:t>Providing </a:t>
            </a:r>
            <a:r>
              <a:rPr lang="en-US" b="1" dirty="0"/>
              <a:t>detailed, flexible, accessible application support</a:t>
            </a:r>
            <a:r>
              <a:rPr lang="en-US" dirty="0"/>
              <a:t> for the NMPED CS grant</a:t>
            </a:r>
          </a:p>
          <a:p>
            <a:pPr marL="285750" indent="-285750"/>
            <a:r>
              <a:rPr lang="en-US" dirty="0"/>
              <a:t>Facilitating learning on</a:t>
            </a:r>
            <a:r>
              <a:rPr lang="en-US" b="1" dirty="0"/>
              <a:t> sustainable best practices and best principles</a:t>
            </a:r>
            <a:r>
              <a:rPr lang="en-US" dirty="0"/>
              <a:t> based on practitioner knowledge</a:t>
            </a:r>
          </a:p>
          <a:p>
            <a:pPr marL="114300" indent="0">
              <a:buNone/>
            </a:pPr>
            <a:endParaRPr lang="en-US" dirty="0"/>
          </a:p>
        </p:txBody>
      </p:sp>
    </p:spTree>
    <p:extLst>
      <p:ext uri="{BB962C8B-B14F-4D97-AF65-F5344CB8AC3E}">
        <p14:creationId xmlns:p14="http://schemas.microsoft.com/office/powerpoint/2010/main" val="4213352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76073-F941-939C-A568-15B056D20D4E}"/>
              </a:ext>
            </a:extLst>
          </p:cNvPr>
          <p:cNvSpPr>
            <a:spLocks noGrp="1"/>
          </p:cNvSpPr>
          <p:nvPr>
            <p:ph type="title"/>
          </p:nvPr>
        </p:nvSpPr>
        <p:spPr/>
        <p:txBody>
          <a:bodyPr/>
          <a:lstStyle/>
          <a:p>
            <a:pPr algn="ctr"/>
            <a:r>
              <a:rPr lang="en-US" b="1" dirty="0"/>
              <a:t>Northwest Region – Nicole Murillo</a:t>
            </a:r>
          </a:p>
        </p:txBody>
      </p:sp>
      <p:sp>
        <p:nvSpPr>
          <p:cNvPr id="3" name="Text Placeholder 2">
            <a:extLst>
              <a:ext uri="{FF2B5EF4-FFF2-40B4-BE49-F238E27FC236}">
                <a16:creationId xmlns:a16="http://schemas.microsoft.com/office/drawing/2014/main" id="{9F607FD9-9509-4F78-552F-781245C3D49C}"/>
              </a:ext>
            </a:extLst>
          </p:cNvPr>
          <p:cNvSpPr>
            <a:spLocks noGrp="1"/>
          </p:cNvSpPr>
          <p:nvPr>
            <p:ph type="body" idx="1"/>
          </p:nvPr>
        </p:nvSpPr>
        <p:spPr>
          <a:xfrm>
            <a:off x="158857" y="2229173"/>
            <a:ext cx="5171268" cy="4420891"/>
          </a:xfrm>
        </p:spPr>
        <p:txBody>
          <a:bodyPr/>
          <a:lstStyle/>
          <a:p>
            <a:r>
              <a:rPr lang="en-US"/>
              <a:t>Apache Community School in Farmington, NM invited families to come together for “Raising a Reader”- this program fosters a lifelong love of reading. Apache Community School Coordinator partnered with Save the Children to bring this event to the community. Each family left with a book bag filled with books, a family guide, a reading journal and crayons.</a:t>
            </a:r>
          </a:p>
          <a:p>
            <a:endParaRPr lang="en-US"/>
          </a:p>
        </p:txBody>
      </p:sp>
      <p:sp>
        <p:nvSpPr>
          <p:cNvPr id="4" name="Slide Number Placeholder 3">
            <a:extLst>
              <a:ext uri="{FF2B5EF4-FFF2-40B4-BE49-F238E27FC236}">
                <a16:creationId xmlns:a16="http://schemas.microsoft.com/office/drawing/2014/main" id="{4F67F607-1FEC-0B7D-6857-FB89C168C9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17</a:t>
            </a:fld>
            <a:endParaRPr lang="en-US"/>
          </a:p>
        </p:txBody>
      </p:sp>
      <p:pic>
        <p:nvPicPr>
          <p:cNvPr id="10" name="Picture 9">
            <a:extLst>
              <a:ext uri="{FF2B5EF4-FFF2-40B4-BE49-F238E27FC236}">
                <a16:creationId xmlns:a16="http://schemas.microsoft.com/office/drawing/2014/main" id="{C52EE573-A386-9786-F312-7D508F94DF8B}"/>
              </a:ext>
            </a:extLst>
          </p:cNvPr>
          <p:cNvPicPr>
            <a:picLocks noChangeAspect="1"/>
          </p:cNvPicPr>
          <p:nvPr/>
        </p:nvPicPr>
        <p:blipFill>
          <a:blip r:embed="rId2"/>
          <a:stretch>
            <a:fillRect/>
          </a:stretch>
        </p:blipFill>
        <p:spPr>
          <a:xfrm>
            <a:off x="5544518" y="1710997"/>
            <a:ext cx="4641742" cy="3164785"/>
          </a:xfrm>
          <a:prstGeom prst="rect">
            <a:avLst/>
          </a:prstGeom>
        </p:spPr>
      </p:pic>
      <p:pic>
        <p:nvPicPr>
          <p:cNvPr id="11" name="Picture 10">
            <a:extLst>
              <a:ext uri="{FF2B5EF4-FFF2-40B4-BE49-F238E27FC236}">
                <a16:creationId xmlns:a16="http://schemas.microsoft.com/office/drawing/2014/main" id="{67ED08A9-1A5A-E9BC-1E7A-4A790F06DACA}"/>
              </a:ext>
            </a:extLst>
          </p:cNvPr>
          <p:cNvPicPr>
            <a:picLocks noChangeAspect="1"/>
          </p:cNvPicPr>
          <p:nvPr/>
        </p:nvPicPr>
        <p:blipFill>
          <a:blip r:embed="rId3"/>
          <a:stretch>
            <a:fillRect/>
          </a:stretch>
        </p:blipFill>
        <p:spPr>
          <a:xfrm>
            <a:off x="9115586" y="4627096"/>
            <a:ext cx="2743200" cy="2007909"/>
          </a:xfrm>
          <a:prstGeom prst="rect">
            <a:avLst/>
          </a:prstGeom>
        </p:spPr>
      </p:pic>
    </p:spTree>
    <p:extLst>
      <p:ext uri="{BB962C8B-B14F-4D97-AF65-F5344CB8AC3E}">
        <p14:creationId xmlns:p14="http://schemas.microsoft.com/office/powerpoint/2010/main" val="286357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1766-7A42-BD06-89D4-46D0BD0BBC25}"/>
              </a:ext>
            </a:extLst>
          </p:cNvPr>
          <p:cNvSpPr>
            <a:spLocks noGrp="1"/>
          </p:cNvSpPr>
          <p:nvPr>
            <p:ph type="title"/>
          </p:nvPr>
        </p:nvSpPr>
        <p:spPr/>
        <p:txBody>
          <a:bodyPr/>
          <a:lstStyle/>
          <a:p>
            <a:pPr algn="ctr"/>
            <a:r>
              <a:rPr lang="en-US" b="1" dirty="0"/>
              <a:t>Northeast Region- Melanie Maestas</a:t>
            </a:r>
          </a:p>
        </p:txBody>
      </p:sp>
      <p:sp>
        <p:nvSpPr>
          <p:cNvPr id="3" name="Text Placeholder 2">
            <a:extLst>
              <a:ext uri="{FF2B5EF4-FFF2-40B4-BE49-F238E27FC236}">
                <a16:creationId xmlns:a16="http://schemas.microsoft.com/office/drawing/2014/main" id="{2AFB8B8C-4335-5F67-4663-7277E228715F}"/>
              </a:ext>
            </a:extLst>
          </p:cNvPr>
          <p:cNvSpPr>
            <a:spLocks noGrp="1"/>
          </p:cNvSpPr>
          <p:nvPr>
            <p:ph type="body" idx="1"/>
          </p:nvPr>
        </p:nvSpPr>
        <p:spPr>
          <a:xfrm>
            <a:off x="326756" y="2177512"/>
            <a:ext cx="4951709" cy="4420891"/>
          </a:xfrm>
        </p:spPr>
        <p:txBody>
          <a:bodyPr>
            <a:normAutofit fontScale="92500" lnSpcReduction="10000"/>
          </a:bodyPr>
          <a:lstStyle/>
          <a:p>
            <a:r>
              <a:rPr lang="en-US" sz="2800" dirty="0">
                <a:cs typeface="Arial"/>
              </a:rPr>
              <a:t>Students from Carlos F. Vigil Middle School in Española thoughtfully crafted meaningful cards for conference participants. Their artwork beautifully captured the rich cultural heritage of New Mexico, showcasing the unique traditions and artistic expressions of the state.</a:t>
            </a:r>
            <a:endParaRPr lang="en-US" dirty="0"/>
          </a:p>
          <a:p>
            <a:pPr marL="114300" indent="0">
              <a:buNone/>
            </a:pPr>
            <a:br>
              <a:rPr lang="en-US" sz="2800" dirty="0"/>
            </a:br>
            <a:endParaRPr lang="en-US" dirty="0"/>
          </a:p>
        </p:txBody>
      </p:sp>
      <p:sp>
        <p:nvSpPr>
          <p:cNvPr id="4" name="Slide Number Placeholder 3">
            <a:extLst>
              <a:ext uri="{FF2B5EF4-FFF2-40B4-BE49-F238E27FC236}">
                <a16:creationId xmlns:a16="http://schemas.microsoft.com/office/drawing/2014/main" id="{056BAC12-69BA-9FAF-6B1A-5E5EAD1D7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18</a:t>
            </a:fld>
            <a:endParaRPr lang="en-US"/>
          </a:p>
        </p:txBody>
      </p:sp>
      <p:pic>
        <p:nvPicPr>
          <p:cNvPr id="5" name="Picture 4">
            <a:extLst>
              <a:ext uri="{FF2B5EF4-FFF2-40B4-BE49-F238E27FC236}">
                <a16:creationId xmlns:a16="http://schemas.microsoft.com/office/drawing/2014/main" id="{5672E3A0-C2FD-A81E-8A6A-A891ED910CFE}"/>
              </a:ext>
            </a:extLst>
          </p:cNvPr>
          <p:cNvPicPr>
            <a:picLocks noChangeAspect="1"/>
          </p:cNvPicPr>
          <p:nvPr/>
        </p:nvPicPr>
        <p:blipFill>
          <a:blip r:embed="rId2"/>
          <a:stretch>
            <a:fillRect/>
          </a:stretch>
        </p:blipFill>
        <p:spPr>
          <a:xfrm>
            <a:off x="5956768" y="2177535"/>
            <a:ext cx="4932013" cy="3451279"/>
          </a:xfrm>
          <a:prstGeom prst="rect">
            <a:avLst/>
          </a:prstGeom>
        </p:spPr>
      </p:pic>
    </p:spTree>
    <p:extLst>
      <p:ext uri="{BB962C8B-B14F-4D97-AF65-F5344CB8AC3E}">
        <p14:creationId xmlns:p14="http://schemas.microsoft.com/office/powerpoint/2010/main" val="1405452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C4AF7-FFD2-A3E1-3FB7-9A7BE4D8A295}"/>
              </a:ext>
            </a:extLst>
          </p:cNvPr>
          <p:cNvSpPr>
            <a:spLocks noGrp="1"/>
          </p:cNvSpPr>
          <p:nvPr>
            <p:ph type="title"/>
          </p:nvPr>
        </p:nvSpPr>
        <p:spPr/>
        <p:txBody>
          <a:bodyPr/>
          <a:lstStyle/>
          <a:p>
            <a:pPr algn="ctr"/>
            <a:r>
              <a:rPr lang="en-US" b="1" dirty="0"/>
              <a:t>Southeast Region – Jamie Watson</a:t>
            </a:r>
          </a:p>
        </p:txBody>
      </p:sp>
      <p:sp>
        <p:nvSpPr>
          <p:cNvPr id="3" name="Text Placeholder 2">
            <a:extLst>
              <a:ext uri="{FF2B5EF4-FFF2-40B4-BE49-F238E27FC236}">
                <a16:creationId xmlns:a16="http://schemas.microsoft.com/office/drawing/2014/main" id="{9759F5AD-599B-1148-EF04-5224239DDF71}"/>
              </a:ext>
            </a:extLst>
          </p:cNvPr>
          <p:cNvSpPr>
            <a:spLocks noGrp="1"/>
          </p:cNvSpPr>
          <p:nvPr>
            <p:ph type="body" idx="1"/>
          </p:nvPr>
        </p:nvSpPr>
        <p:spPr>
          <a:xfrm>
            <a:off x="714214" y="1712564"/>
            <a:ext cx="6139912" cy="4252992"/>
          </a:xfrm>
        </p:spPr>
        <p:txBody>
          <a:bodyPr spcFirstLastPara="1" wrap="square" lIns="91425" tIns="45700" rIns="91425" bIns="45700" anchor="t" anchorCtr="0">
            <a:noAutofit/>
          </a:bodyPr>
          <a:lstStyle/>
          <a:p>
            <a:r>
              <a:rPr lang="en-US" sz="2000" dirty="0">
                <a:cs typeface="Arial"/>
              </a:rPr>
              <a:t>Santa Rosa High School has worked to develop a strong site-based leadership team over the past two years with representatives from all stakeholder groups including a large representation for the community and students. </a:t>
            </a:r>
            <a:endParaRPr lang="en-US" sz="2000" dirty="0"/>
          </a:p>
          <a:p>
            <a:r>
              <a:rPr lang="en-US" sz="2000" dirty="0">
                <a:cs typeface="Arial"/>
              </a:rPr>
              <a:t>The team worked together to host an open house highlighting many of the initiatives they have worked on including introducing the different CTE programs and internships, sharing about the school-based health clinics, and giving attendees a chance to voice their feedback and questions to the principal and other staff. The event had over 100 attendees from all different stakeholder groups who provided positive feedback for the event and school.</a:t>
            </a:r>
            <a:br>
              <a:rPr lang="en-US" sz="2000" dirty="0"/>
            </a:br>
            <a:endParaRPr lang="en-US" dirty="0"/>
          </a:p>
        </p:txBody>
      </p:sp>
      <p:sp>
        <p:nvSpPr>
          <p:cNvPr id="4" name="Slide Number Placeholder 3">
            <a:extLst>
              <a:ext uri="{FF2B5EF4-FFF2-40B4-BE49-F238E27FC236}">
                <a16:creationId xmlns:a16="http://schemas.microsoft.com/office/drawing/2014/main" id="{DEC90B81-9353-AFF2-D6F6-F8B8EB1E6E1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19</a:t>
            </a:fld>
            <a:endParaRPr lang="en-US"/>
          </a:p>
        </p:txBody>
      </p:sp>
      <p:pic>
        <p:nvPicPr>
          <p:cNvPr id="5" name="Picture 4">
            <a:extLst>
              <a:ext uri="{FF2B5EF4-FFF2-40B4-BE49-F238E27FC236}">
                <a16:creationId xmlns:a16="http://schemas.microsoft.com/office/drawing/2014/main" id="{5D42752B-BBCD-DFF2-6B12-12E2AB663ED4}"/>
              </a:ext>
            </a:extLst>
          </p:cNvPr>
          <p:cNvPicPr>
            <a:picLocks noChangeAspect="1"/>
          </p:cNvPicPr>
          <p:nvPr/>
        </p:nvPicPr>
        <p:blipFill>
          <a:blip r:embed="rId2"/>
          <a:stretch>
            <a:fillRect/>
          </a:stretch>
        </p:blipFill>
        <p:spPr>
          <a:xfrm>
            <a:off x="7480434" y="1499220"/>
            <a:ext cx="3813482" cy="5008281"/>
          </a:xfrm>
          <a:prstGeom prst="rect">
            <a:avLst/>
          </a:prstGeom>
        </p:spPr>
      </p:pic>
    </p:spTree>
    <p:extLst>
      <p:ext uri="{BB962C8B-B14F-4D97-AF65-F5344CB8AC3E}">
        <p14:creationId xmlns:p14="http://schemas.microsoft.com/office/powerpoint/2010/main" val="129284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g2b2d300e590_1_0"/>
          <p:cNvSpPr txBox="1">
            <a:spLocks noGrp="1"/>
          </p:cNvSpPr>
          <p:nvPr>
            <p:ph type="ctrTitle"/>
          </p:nvPr>
        </p:nvSpPr>
        <p:spPr>
          <a:xfrm>
            <a:off x="414990" y="2144437"/>
            <a:ext cx="6199222" cy="5859211"/>
          </a:xfrm>
          <a:prstGeom prst="rect">
            <a:avLst/>
          </a:prstGeom>
        </p:spPr>
        <p:txBody>
          <a:bodyPr spcFirstLastPara="1" wrap="square" lIns="91425" tIns="45700" rIns="91425" bIns="45700" anchor="b" anchorCtr="0">
            <a:noAutofit/>
          </a:bodyPr>
          <a:lstStyle/>
          <a:p>
            <a:r>
              <a:rPr lang="en-US" sz="2400" u="sng"/>
              <a:t>Agenda:</a:t>
            </a:r>
            <a:br>
              <a:rPr lang="en-US" sz="2400" u="sng"/>
            </a:br>
            <a:r>
              <a:rPr lang="en-US" sz="2400"/>
              <a:t>Introduction of the team –</a:t>
            </a:r>
            <a:r>
              <a:rPr lang="en-US" sz="2400" i="1"/>
              <a:t> Julie Brenning</a:t>
            </a:r>
            <a:br>
              <a:rPr lang="en-US" sz="2400" u="sng"/>
            </a:br>
            <a:br>
              <a:rPr lang="en-US" sz="2400" u="sng"/>
            </a:br>
            <a:r>
              <a:rPr lang="en-US" sz="2400"/>
              <a:t>Overview of Community Schools – </a:t>
            </a:r>
            <a:r>
              <a:rPr lang="en-US" sz="2400" i="1"/>
              <a:t>Asha Hernandez</a:t>
            </a:r>
            <a:br>
              <a:rPr lang="en-US" sz="2400" i="1"/>
            </a:br>
            <a:br>
              <a:rPr lang="en-US" sz="2400" i="1"/>
            </a:br>
            <a:r>
              <a:rPr lang="en-US" sz="2400"/>
              <a:t>Statute Changes</a:t>
            </a:r>
            <a:r>
              <a:rPr lang="en-US" sz="2400" i="1"/>
              <a:t> – Julie Brenning</a:t>
            </a:r>
            <a:br>
              <a:rPr lang="en-US" sz="2400"/>
            </a:br>
            <a:br>
              <a:rPr lang="en-US" sz="2400"/>
            </a:br>
            <a:r>
              <a:rPr lang="en-US" sz="2400"/>
              <a:t>SY25-26 Funding – </a:t>
            </a:r>
            <a:r>
              <a:rPr lang="en-US" sz="2400" i="1"/>
              <a:t>Julie Brenning</a:t>
            </a:r>
            <a:br>
              <a:rPr lang="en-US" sz="2400"/>
            </a:br>
            <a:br>
              <a:rPr lang="en-US" sz="2400"/>
            </a:br>
            <a:r>
              <a:rPr lang="en-US" sz="2400"/>
              <a:t>Reporting Requirements – </a:t>
            </a:r>
            <a:r>
              <a:rPr lang="en-US" sz="2400" i="1"/>
              <a:t>Asha Hernandez</a:t>
            </a:r>
            <a:br>
              <a:rPr lang="en-US" sz="2400"/>
            </a:br>
            <a:br>
              <a:rPr lang="en-US" sz="2400"/>
            </a:br>
            <a:r>
              <a:rPr lang="en-US" sz="2400"/>
              <a:t>Technical Assistance and Site Visits – </a:t>
            </a:r>
            <a:r>
              <a:rPr lang="en-US" sz="2400" i="1"/>
              <a:t>Asha Hernandez</a:t>
            </a:r>
            <a:br>
              <a:rPr lang="en-US" sz="2400" i="1"/>
            </a:br>
            <a:br>
              <a:rPr lang="en-US" sz="2400" i="1"/>
            </a:br>
            <a:r>
              <a:rPr lang="en-US" sz="2400"/>
              <a:t>Evaluation – </a:t>
            </a:r>
            <a:r>
              <a:rPr lang="en-US" sz="2400" i="1"/>
              <a:t>Julie Brenning</a:t>
            </a:r>
            <a:br>
              <a:rPr lang="en-US" sz="2400"/>
            </a:br>
            <a:br>
              <a:rPr lang="en-US" sz="2400"/>
            </a:br>
            <a:r>
              <a:rPr lang="en-US" sz="2400"/>
              <a:t>Certification</a:t>
            </a:r>
            <a:r>
              <a:rPr lang="en-US" sz="2400" i="1"/>
              <a:t> – Julie Brenning</a:t>
            </a:r>
            <a:br>
              <a:rPr lang="en-US" sz="2700"/>
            </a:br>
            <a:br>
              <a:rPr lang="en-US" sz="2700"/>
            </a:br>
            <a:br>
              <a:rPr lang="en-US" sz="2700"/>
            </a:br>
            <a:endParaRPr lang="en-US"/>
          </a:p>
        </p:txBody>
      </p:sp>
      <p:sp>
        <p:nvSpPr>
          <p:cNvPr id="106" name="Google Shape;106;g2b2d300e590_1_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F8DA8-BA49-0E98-ABCA-8ADF8DFD59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BB35FA-A1FE-570A-3F53-E9B469A6326C}"/>
              </a:ext>
            </a:extLst>
          </p:cNvPr>
          <p:cNvSpPr>
            <a:spLocks noGrp="1"/>
          </p:cNvSpPr>
          <p:nvPr>
            <p:ph type="title"/>
          </p:nvPr>
        </p:nvSpPr>
        <p:spPr/>
        <p:txBody>
          <a:bodyPr/>
          <a:lstStyle/>
          <a:p>
            <a:pPr algn="ctr"/>
            <a:r>
              <a:rPr lang="en-US" b="1" dirty="0"/>
              <a:t>Southwest Region – Jill Bratton</a:t>
            </a:r>
          </a:p>
        </p:txBody>
      </p:sp>
      <p:sp>
        <p:nvSpPr>
          <p:cNvPr id="3" name="Text Placeholder 2">
            <a:extLst>
              <a:ext uri="{FF2B5EF4-FFF2-40B4-BE49-F238E27FC236}">
                <a16:creationId xmlns:a16="http://schemas.microsoft.com/office/drawing/2014/main" id="{B7000B2B-F1BA-6D00-4610-E102EBC604F3}"/>
              </a:ext>
            </a:extLst>
          </p:cNvPr>
          <p:cNvSpPr>
            <a:spLocks noGrp="1"/>
          </p:cNvSpPr>
          <p:nvPr>
            <p:ph type="body" idx="1"/>
          </p:nvPr>
        </p:nvSpPr>
        <p:spPr>
          <a:xfrm>
            <a:off x="210519" y="2229173"/>
            <a:ext cx="6114082" cy="4420891"/>
          </a:xfrm>
        </p:spPr>
        <p:txBody>
          <a:bodyPr>
            <a:normAutofit fontScale="92500" lnSpcReduction="20000"/>
          </a:bodyPr>
          <a:lstStyle/>
          <a:p>
            <a:pPr marL="114300" indent="0">
              <a:buNone/>
            </a:pPr>
            <a:r>
              <a:rPr lang="en-US" sz="1800" dirty="0"/>
              <a:t>La Promesa Elementary School, part of the Belen Consolidated Schools, has established a dynamic and diverse School-Based Leadership Team (SBLT) that convenes bi-monthly. During each meeting, students from various extended and enriched learning programs supported by the Community Schools (CS) grant are showcased. Pictured here are the students from the Culinary Club, who prepared a delightful snack for the meeting. Additionally, childcare services are now offered to encourage greater family participation.</a:t>
            </a:r>
          </a:p>
          <a:p>
            <a:endParaRPr lang="en-US" sz="1800" dirty="0"/>
          </a:p>
          <a:p>
            <a:pPr marL="114300" indent="0">
              <a:buNone/>
            </a:pPr>
            <a:r>
              <a:rPr lang="en-US" sz="1800" dirty="0"/>
              <a:t>The coordinators and manager from Las Cruces Public Schools are engaged in an in-depth exploration of the coordinator's role within their Professional Learning Community (PLC). They are examining strategies to enhance the implementation of Community School initiatives, with a strong focus on reflecting critically on their practices. This process underscores the continuous improvement cycle, which is a core component of the Community Schools theory of action.</a:t>
            </a:r>
          </a:p>
        </p:txBody>
      </p:sp>
      <p:sp>
        <p:nvSpPr>
          <p:cNvPr id="4" name="Slide Number Placeholder 3">
            <a:extLst>
              <a:ext uri="{FF2B5EF4-FFF2-40B4-BE49-F238E27FC236}">
                <a16:creationId xmlns:a16="http://schemas.microsoft.com/office/drawing/2014/main" id="{D7271736-3BFA-29FF-ED53-B1D597CFAA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20</a:t>
            </a:fld>
            <a:endParaRPr lang="en-US"/>
          </a:p>
        </p:txBody>
      </p:sp>
      <p:pic>
        <p:nvPicPr>
          <p:cNvPr id="5" name="Picture 4">
            <a:extLst>
              <a:ext uri="{FF2B5EF4-FFF2-40B4-BE49-F238E27FC236}">
                <a16:creationId xmlns:a16="http://schemas.microsoft.com/office/drawing/2014/main" id="{B922E227-C4EF-4416-7C81-7DC7116B9BFD}"/>
              </a:ext>
            </a:extLst>
          </p:cNvPr>
          <p:cNvPicPr>
            <a:picLocks noChangeAspect="1"/>
          </p:cNvPicPr>
          <p:nvPr/>
        </p:nvPicPr>
        <p:blipFill>
          <a:blip r:embed="rId2"/>
          <a:stretch>
            <a:fillRect/>
          </a:stretch>
        </p:blipFill>
        <p:spPr>
          <a:xfrm>
            <a:off x="6337596" y="2005900"/>
            <a:ext cx="5703214" cy="4124808"/>
          </a:xfrm>
          <a:prstGeom prst="rect">
            <a:avLst/>
          </a:prstGeom>
        </p:spPr>
      </p:pic>
    </p:spTree>
    <p:extLst>
      <p:ext uri="{BB962C8B-B14F-4D97-AF65-F5344CB8AC3E}">
        <p14:creationId xmlns:p14="http://schemas.microsoft.com/office/powerpoint/2010/main" val="333638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8C138-B035-B380-46BD-9A8C96C5650F}"/>
              </a:ext>
            </a:extLst>
          </p:cNvPr>
          <p:cNvSpPr>
            <a:spLocks noGrp="1"/>
          </p:cNvSpPr>
          <p:nvPr>
            <p:ph type="title"/>
          </p:nvPr>
        </p:nvSpPr>
        <p:spPr/>
        <p:txBody>
          <a:bodyPr>
            <a:normAutofit fontScale="90000"/>
          </a:bodyPr>
          <a:lstStyle/>
          <a:p>
            <a:pPr algn="ctr"/>
            <a:r>
              <a:rPr lang="en-US" b="1" dirty="0"/>
              <a:t>Community Schools and Extended Learning Bureau 2025 Statewide Conference</a:t>
            </a:r>
          </a:p>
        </p:txBody>
      </p:sp>
      <p:sp>
        <p:nvSpPr>
          <p:cNvPr id="4" name="Slide Number Placeholder 3">
            <a:extLst>
              <a:ext uri="{FF2B5EF4-FFF2-40B4-BE49-F238E27FC236}">
                <a16:creationId xmlns:a16="http://schemas.microsoft.com/office/drawing/2014/main" id="{A0299475-1B47-8364-048C-C1E343905C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21</a:t>
            </a:fld>
            <a:endParaRPr lang="en-US"/>
          </a:p>
        </p:txBody>
      </p:sp>
      <p:sp>
        <p:nvSpPr>
          <p:cNvPr id="6" name="TextBox 5">
            <a:extLst>
              <a:ext uri="{FF2B5EF4-FFF2-40B4-BE49-F238E27FC236}">
                <a16:creationId xmlns:a16="http://schemas.microsoft.com/office/drawing/2014/main" id="{0400EF07-FA6D-7CC8-2D69-8FE8D30F3C8A}"/>
              </a:ext>
            </a:extLst>
          </p:cNvPr>
          <p:cNvSpPr txBox="1"/>
          <p:nvPr/>
        </p:nvSpPr>
        <p:spPr>
          <a:xfrm>
            <a:off x="229892" y="1805553"/>
            <a:ext cx="5687877"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a:latin typeface="Calibri"/>
              </a:rPr>
              <a:t>Participants from across the state attended two days of inspiring keynotes, engaging workshops, and transformative sessions uplifting community knowledge and collaborative leadership. Thank you to all who participated in the conference. Your engagement and contributions were truly appreciated.</a:t>
            </a:r>
          </a:p>
        </p:txBody>
      </p:sp>
      <p:pic>
        <p:nvPicPr>
          <p:cNvPr id="7" name="Picture 6">
            <a:extLst>
              <a:ext uri="{FF2B5EF4-FFF2-40B4-BE49-F238E27FC236}">
                <a16:creationId xmlns:a16="http://schemas.microsoft.com/office/drawing/2014/main" id="{B49BEA21-8C76-08A3-5F71-26461442AD38}"/>
              </a:ext>
            </a:extLst>
          </p:cNvPr>
          <p:cNvPicPr>
            <a:picLocks noChangeAspect="1"/>
          </p:cNvPicPr>
          <p:nvPr/>
        </p:nvPicPr>
        <p:blipFill>
          <a:blip r:embed="rId2"/>
          <a:stretch>
            <a:fillRect/>
          </a:stretch>
        </p:blipFill>
        <p:spPr>
          <a:xfrm>
            <a:off x="6732723" y="1681090"/>
            <a:ext cx="5132521" cy="2010564"/>
          </a:xfrm>
          <a:prstGeom prst="rect">
            <a:avLst/>
          </a:prstGeom>
        </p:spPr>
      </p:pic>
      <p:pic>
        <p:nvPicPr>
          <p:cNvPr id="9" name="Picture 8">
            <a:extLst>
              <a:ext uri="{FF2B5EF4-FFF2-40B4-BE49-F238E27FC236}">
                <a16:creationId xmlns:a16="http://schemas.microsoft.com/office/drawing/2014/main" id="{46BCDE8A-392E-26AD-C5FF-D1EB3F595BB9}"/>
              </a:ext>
            </a:extLst>
          </p:cNvPr>
          <p:cNvPicPr>
            <a:picLocks noChangeAspect="1"/>
          </p:cNvPicPr>
          <p:nvPr/>
        </p:nvPicPr>
        <p:blipFill>
          <a:blip r:embed="rId3"/>
          <a:srcRect t="10860" r="439" b="2300"/>
          <a:stretch/>
        </p:blipFill>
        <p:spPr>
          <a:xfrm>
            <a:off x="7979044" y="3879105"/>
            <a:ext cx="3901306" cy="2482021"/>
          </a:xfrm>
          <a:prstGeom prst="rect">
            <a:avLst/>
          </a:prstGeom>
        </p:spPr>
      </p:pic>
      <p:pic>
        <p:nvPicPr>
          <p:cNvPr id="10" name="Picture 9">
            <a:extLst>
              <a:ext uri="{FF2B5EF4-FFF2-40B4-BE49-F238E27FC236}">
                <a16:creationId xmlns:a16="http://schemas.microsoft.com/office/drawing/2014/main" id="{42473C0F-ED4F-9BE9-C1AC-EB279F610FEF}"/>
              </a:ext>
            </a:extLst>
          </p:cNvPr>
          <p:cNvPicPr>
            <a:picLocks noChangeAspect="1"/>
          </p:cNvPicPr>
          <p:nvPr/>
        </p:nvPicPr>
        <p:blipFill>
          <a:blip r:embed="rId4"/>
          <a:stretch>
            <a:fillRect/>
          </a:stretch>
        </p:blipFill>
        <p:spPr>
          <a:xfrm>
            <a:off x="391332" y="3890426"/>
            <a:ext cx="5519980" cy="2628842"/>
          </a:xfrm>
          <a:prstGeom prst="rect">
            <a:avLst/>
          </a:prstGeom>
        </p:spPr>
      </p:pic>
      <p:pic>
        <p:nvPicPr>
          <p:cNvPr id="11" name="Picture 10">
            <a:extLst>
              <a:ext uri="{FF2B5EF4-FFF2-40B4-BE49-F238E27FC236}">
                <a16:creationId xmlns:a16="http://schemas.microsoft.com/office/drawing/2014/main" id="{EE30744A-564C-4614-CCCD-55643D86CAEC}"/>
              </a:ext>
            </a:extLst>
          </p:cNvPr>
          <p:cNvPicPr>
            <a:picLocks noChangeAspect="1"/>
          </p:cNvPicPr>
          <p:nvPr/>
        </p:nvPicPr>
        <p:blipFill>
          <a:blip r:embed="rId5"/>
          <a:stretch>
            <a:fillRect/>
          </a:stretch>
        </p:blipFill>
        <p:spPr>
          <a:xfrm>
            <a:off x="6241942" y="3892657"/>
            <a:ext cx="1503337" cy="2004449"/>
          </a:xfrm>
          <a:prstGeom prst="rect">
            <a:avLst/>
          </a:prstGeom>
        </p:spPr>
      </p:pic>
    </p:spTree>
    <p:extLst>
      <p:ext uri="{BB962C8B-B14F-4D97-AF65-F5344CB8AC3E}">
        <p14:creationId xmlns:p14="http://schemas.microsoft.com/office/powerpoint/2010/main" val="12398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C98E5DAB-3775-106E-FB67-5B0633CE6303}"/>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1286E33D-1829-52A4-B131-8BB9F0BA6D9B}"/>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sz="3600" b="1"/>
              <a:t>Evaluation</a:t>
            </a:r>
            <a:endParaRPr lang="en-US"/>
          </a:p>
        </p:txBody>
      </p:sp>
      <p:sp>
        <p:nvSpPr>
          <p:cNvPr id="137" name="Google Shape;137;g32dd2ce7cc4_1_8">
            <a:extLst>
              <a:ext uri="{FF2B5EF4-FFF2-40B4-BE49-F238E27FC236}">
                <a16:creationId xmlns:a16="http://schemas.microsoft.com/office/drawing/2014/main" id="{83CDC1D7-3B0C-78B6-E48D-E9B69EA53E49}"/>
              </a:ext>
            </a:extLst>
          </p:cNvPr>
          <p:cNvSpPr txBox="1">
            <a:spLocks noGrp="1"/>
          </p:cNvSpPr>
          <p:nvPr>
            <p:ph type="body" idx="1"/>
          </p:nvPr>
        </p:nvSpPr>
        <p:spPr>
          <a:xfrm>
            <a:off x="366125" y="1814700"/>
            <a:ext cx="9651900" cy="4560300"/>
          </a:xfrm>
          <a:prstGeom prst="rect">
            <a:avLst/>
          </a:prstGeom>
          <a:noFill/>
          <a:ln>
            <a:noFill/>
          </a:ln>
        </p:spPr>
        <p:txBody>
          <a:bodyPr spcFirstLastPara="1" wrap="square" lIns="91425" tIns="45700" rIns="91425" bIns="45700" anchor="t" anchorCtr="0">
            <a:noAutofit/>
          </a:bodyPr>
          <a:lstStyle/>
          <a:p>
            <a:pPr marL="0" indent="0">
              <a:buNone/>
            </a:pPr>
            <a:r>
              <a:rPr lang="en-US" sz="2600" b="1"/>
              <a:t>NMSU SOAR</a:t>
            </a:r>
            <a:endParaRPr lang="en-US"/>
          </a:p>
          <a:p>
            <a:pPr indent="-393700">
              <a:buSzPts val="2600"/>
            </a:pPr>
            <a:r>
              <a:rPr lang="en-US"/>
              <a:t>1-pager – executive summary</a:t>
            </a:r>
          </a:p>
          <a:p>
            <a:pPr indent="-393700">
              <a:buSzPts val="2600"/>
            </a:pPr>
            <a:r>
              <a:rPr lang="en-US"/>
              <a:t>Statewide evaluation finished by June</a:t>
            </a:r>
          </a:p>
          <a:p>
            <a:pPr lvl="1">
              <a:buSzPts val="2600"/>
            </a:pPr>
            <a:r>
              <a:rPr lang="en-US" sz="2400"/>
              <a:t>Indicators: Chronic absenteeism, reading scores, grad rates, climate and culture</a:t>
            </a:r>
          </a:p>
          <a:p>
            <a:pPr indent="-393700">
              <a:buSzPts val="2600"/>
            </a:pPr>
            <a:r>
              <a:rPr lang="en-US"/>
              <a:t>Site-level evaluations timeline </a:t>
            </a:r>
          </a:p>
          <a:p>
            <a:pPr indent="0">
              <a:buNone/>
            </a:pPr>
            <a:endParaRPr lang="en-US"/>
          </a:p>
        </p:txBody>
      </p:sp>
      <p:sp>
        <p:nvSpPr>
          <p:cNvPr id="138" name="Google Shape;138;g32dd2ce7cc4_1_8">
            <a:extLst>
              <a:ext uri="{FF2B5EF4-FFF2-40B4-BE49-F238E27FC236}">
                <a16:creationId xmlns:a16="http://schemas.microsoft.com/office/drawing/2014/main" id="{915FC157-F7FD-6B08-FC70-6F284736774A}"/>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22</a:t>
            </a:fld>
            <a:endParaRPr/>
          </a:p>
        </p:txBody>
      </p:sp>
    </p:spTree>
    <p:extLst>
      <p:ext uri="{BB962C8B-B14F-4D97-AF65-F5344CB8AC3E}">
        <p14:creationId xmlns:p14="http://schemas.microsoft.com/office/powerpoint/2010/main" val="2359345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CB96341-54C5-FB30-D61D-6970118A259D}"/>
            </a:ext>
          </a:extLst>
        </p:cNvPr>
        <p:cNvGrpSpPr/>
        <p:nvPr/>
      </p:nvGrpSpPr>
      <p:grpSpPr>
        <a:xfrm>
          <a:off x="0" y="0"/>
          <a:ext cx="0" cy="0"/>
          <a:chOff x="0" y="0"/>
          <a:chExt cx="0" cy="0"/>
        </a:xfrm>
      </p:grpSpPr>
      <p:sp>
        <p:nvSpPr>
          <p:cNvPr id="138" name="Google Shape;138;g32dd2ce7cc4_1_8">
            <a:extLst>
              <a:ext uri="{FF2B5EF4-FFF2-40B4-BE49-F238E27FC236}">
                <a16:creationId xmlns:a16="http://schemas.microsoft.com/office/drawing/2014/main" id="{BD7B8EB3-E1C7-A084-828A-29BBF854366D}"/>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23</a:t>
            </a:fld>
            <a:endParaRPr/>
          </a:p>
        </p:txBody>
      </p:sp>
      <p:pic>
        <p:nvPicPr>
          <p:cNvPr id="4" name="Picture 3">
            <a:extLst>
              <a:ext uri="{FF2B5EF4-FFF2-40B4-BE49-F238E27FC236}">
                <a16:creationId xmlns:a16="http://schemas.microsoft.com/office/drawing/2014/main" id="{016402A6-ADA1-8197-86FD-5992732DA885}"/>
              </a:ext>
            </a:extLst>
          </p:cNvPr>
          <p:cNvPicPr>
            <a:picLocks noChangeAspect="1"/>
          </p:cNvPicPr>
          <p:nvPr/>
        </p:nvPicPr>
        <p:blipFill>
          <a:blip r:embed="rId3"/>
          <a:stretch>
            <a:fillRect/>
          </a:stretch>
        </p:blipFill>
        <p:spPr>
          <a:xfrm>
            <a:off x="0" y="202383"/>
            <a:ext cx="4823108" cy="6247917"/>
          </a:xfrm>
          <a:prstGeom prst="rect">
            <a:avLst/>
          </a:prstGeom>
        </p:spPr>
      </p:pic>
      <p:pic>
        <p:nvPicPr>
          <p:cNvPr id="8" name="Picture 7">
            <a:extLst>
              <a:ext uri="{FF2B5EF4-FFF2-40B4-BE49-F238E27FC236}">
                <a16:creationId xmlns:a16="http://schemas.microsoft.com/office/drawing/2014/main" id="{A28EC490-4477-847B-1094-87FCCBC55EAC}"/>
              </a:ext>
            </a:extLst>
          </p:cNvPr>
          <p:cNvPicPr>
            <a:picLocks noChangeAspect="1"/>
          </p:cNvPicPr>
          <p:nvPr/>
        </p:nvPicPr>
        <p:blipFill>
          <a:blip r:embed="rId4"/>
          <a:stretch>
            <a:fillRect/>
          </a:stretch>
        </p:blipFill>
        <p:spPr>
          <a:xfrm>
            <a:off x="4685948" y="311946"/>
            <a:ext cx="4823108" cy="6234108"/>
          </a:xfrm>
          <a:prstGeom prst="rect">
            <a:avLst/>
          </a:prstGeom>
        </p:spPr>
      </p:pic>
    </p:spTree>
    <p:extLst>
      <p:ext uri="{BB962C8B-B14F-4D97-AF65-F5344CB8AC3E}">
        <p14:creationId xmlns:p14="http://schemas.microsoft.com/office/powerpoint/2010/main" val="215760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A5A987E1-EA19-FFB5-234A-AF9FCD4630B3}"/>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AF91DB88-E30A-CCC3-A235-9FA524CA04EC}"/>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algn="ctr"/>
            <a:r>
              <a:rPr lang="en-US" sz="3600" b="1"/>
              <a:t>Certification</a:t>
            </a:r>
            <a:endParaRPr lang="en-US"/>
          </a:p>
        </p:txBody>
      </p:sp>
      <p:sp>
        <p:nvSpPr>
          <p:cNvPr id="137" name="Google Shape;137;g32dd2ce7cc4_1_8">
            <a:extLst>
              <a:ext uri="{FF2B5EF4-FFF2-40B4-BE49-F238E27FC236}">
                <a16:creationId xmlns:a16="http://schemas.microsoft.com/office/drawing/2014/main" id="{DDB74A78-84A1-81F6-B870-D8277D3AC648}"/>
              </a:ext>
            </a:extLst>
          </p:cNvPr>
          <p:cNvSpPr txBox="1">
            <a:spLocks noGrp="1"/>
          </p:cNvSpPr>
          <p:nvPr>
            <p:ph type="body" idx="1"/>
          </p:nvPr>
        </p:nvSpPr>
        <p:spPr>
          <a:xfrm>
            <a:off x="366125" y="1814700"/>
            <a:ext cx="9651900" cy="4560300"/>
          </a:xfrm>
          <a:prstGeom prst="rect">
            <a:avLst/>
          </a:prstGeom>
          <a:noFill/>
          <a:ln>
            <a:noFill/>
          </a:ln>
        </p:spPr>
        <p:txBody>
          <a:bodyPr spcFirstLastPara="1" wrap="square" lIns="91425" tIns="45700" rIns="91425" bIns="45700" anchor="t" anchorCtr="0">
            <a:noAutofit/>
          </a:bodyPr>
          <a:lstStyle/>
          <a:p>
            <a:pPr marL="0" indent="0">
              <a:buNone/>
            </a:pPr>
            <a:r>
              <a:rPr lang="en-US" sz="2600" b="1" dirty="0"/>
              <a:t>RFP</a:t>
            </a:r>
            <a:endParaRPr lang="en-US" dirty="0"/>
          </a:p>
          <a:p>
            <a:pPr indent="-393700">
              <a:buSzPts val="2600"/>
            </a:pPr>
            <a:r>
              <a:rPr lang="en-US" dirty="0"/>
              <a:t>The RFP will take place Spring 2025</a:t>
            </a:r>
          </a:p>
          <a:p>
            <a:pPr indent="0">
              <a:buNone/>
            </a:pPr>
            <a:endParaRPr lang="en-US" dirty="0"/>
          </a:p>
        </p:txBody>
      </p:sp>
      <p:sp>
        <p:nvSpPr>
          <p:cNvPr id="138" name="Google Shape;138;g32dd2ce7cc4_1_8">
            <a:extLst>
              <a:ext uri="{FF2B5EF4-FFF2-40B4-BE49-F238E27FC236}">
                <a16:creationId xmlns:a16="http://schemas.microsoft.com/office/drawing/2014/main" id="{9156271A-14F4-04A9-C6BD-F1EA45A174E6}"/>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24</a:t>
            </a:fld>
            <a:endParaRPr/>
          </a:p>
        </p:txBody>
      </p:sp>
    </p:spTree>
    <p:extLst>
      <p:ext uri="{BB962C8B-B14F-4D97-AF65-F5344CB8AC3E}">
        <p14:creationId xmlns:p14="http://schemas.microsoft.com/office/powerpoint/2010/main" val="2010406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15f9dcab8b2_0_14"/>
          <p:cNvSpPr txBox="1">
            <a:spLocks noGrp="1"/>
          </p:cNvSpPr>
          <p:nvPr>
            <p:ph type="title"/>
          </p:nvPr>
        </p:nvSpPr>
        <p:spPr>
          <a:xfrm>
            <a:off x="162232" y="243609"/>
            <a:ext cx="11901949" cy="1036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000"/>
              <a:buNone/>
            </a:pPr>
            <a:r>
              <a:rPr lang="en-US" sz="3600" b="1"/>
              <a:t>Questions</a:t>
            </a:r>
            <a:endParaRPr sz="3600" b="1"/>
          </a:p>
        </p:txBody>
      </p:sp>
      <p:pic>
        <p:nvPicPr>
          <p:cNvPr id="224" name="Google Shape;224;g15f9dcab8b2_0_14"/>
          <p:cNvPicPr preferRelativeResize="0"/>
          <p:nvPr/>
        </p:nvPicPr>
        <p:blipFill rotWithShape="1">
          <a:blip r:embed="rId3">
            <a:alphaModFix/>
          </a:blip>
          <a:srcRect/>
          <a:stretch/>
        </p:blipFill>
        <p:spPr>
          <a:xfrm>
            <a:off x="2974350" y="1921000"/>
            <a:ext cx="6243300" cy="3904613"/>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225" name="Google Shape;225;g15f9dcab8b2_0_14"/>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25</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C85FB9-2F50-5463-5CBC-B7D82289B6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3</a:t>
            </a:fld>
            <a:endParaRPr lang="en-US"/>
          </a:p>
        </p:txBody>
      </p:sp>
      <p:pic>
        <p:nvPicPr>
          <p:cNvPr id="3" name="Picture 2">
            <a:extLst>
              <a:ext uri="{FF2B5EF4-FFF2-40B4-BE49-F238E27FC236}">
                <a16:creationId xmlns:a16="http://schemas.microsoft.com/office/drawing/2014/main" id="{0EA6483C-6BB6-80DB-B7DB-EF39D4AF0F92}"/>
              </a:ext>
            </a:extLst>
          </p:cNvPr>
          <p:cNvPicPr>
            <a:picLocks noChangeAspect="1"/>
          </p:cNvPicPr>
          <p:nvPr/>
        </p:nvPicPr>
        <p:blipFill>
          <a:blip r:embed="rId2"/>
          <a:stretch>
            <a:fillRect/>
          </a:stretch>
        </p:blipFill>
        <p:spPr>
          <a:xfrm>
            <a:off x="1929138" y="1084470"/>
            <a:ext cx="6525531" cy="4833612"/>
          </a:xfrm>
          <a:prstGeom prst="rect">
            <a:avLst/>
          </a:prstGeom>
        </p:spPr>
      </p:pic>
    </p:spTree>
    <p:extLst>
      <p:ext uri="{BB962C8B-B14F-4D97-AF65-F5344CB8AC3E}">
        <p14:creationId xmlns:p14="http://schemas.microsoft.com/office/powerpoint/2010/main" val="56878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8AEF3C74-AF81-00AC-E45A-DF74CED532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4</a:t>
            </a:fld>
            <a:endParaRPr lang="en-US"/>
          </a:p>
        </p:txBody>
      </p:sp>
      <p:pic>
        <p:nvPicPr>
          <p:cNvPr id="5" name="Picture 4">
            <a:extLst>
              <a:ext uri="{FF2B5EF4-FFF2-40B4-BE49-F238E27FC236}">
                <a16:creationId xmlns:a16="http://schemas.microsoft.com/office/drawing/2014/main" id="{A830B625-0090-E7DD-9804-0FCDBEDC5ED8}"/>
              </a:ext>
            </a:extLst>
          </p:cNvPr>
          <p:cNvPicPr>
            <a:picLocks noChangeAspect="1"/>
          </p:cNvPicPr>
          <p:nvPr/>
        </p:nvPicPr>
        <p:blipFill>
          <a:blip r:embed="rId2"/>
          <a:stretch>
            <a:fillRect/>
          </a:stretch>
        </p:blipFill>
        <p:spPr>
          <a:xfrm>
            <a:off x="1711594" y="996931"/>
            <a:ext cx="6616208" cy="4864138"/>
          </a:xfrm>
          <a:prstGeom prst="rect">
            <a:avLst/>
          </a:prstGeom>
        </p:spPr>
      </p:pic>
    </p:spTree>
    <p:extLst>
      <p:ext uri="{BB962C8B-B14F-4D97-AF65-F5344CB8AC3E}">
        <p14:creationId xmlns:p14="http://schemas.microsoft.com/office/powerpoint/2010/main" val="2948236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ED6D2-45CD-7199-3925-FE3A01485153}"/>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36AFC8D-6DFC-B3D7-06E6-3952806F57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5</a:t>
            </a:fld>
            <a:endParaRPr lang="en-US"/>
          </a:p>
        </p:txBody>
      </p:sp>
      <p:pic>
        <p:nvPicPr>
          <p:cNvPr id="2" name="Picture 1">
            <a:extLst>
              <a:ext uri="{FF2B5EF4-FFF2-40B4-BE49-F238E27FC236}">
                <a16:creationId xmlns:a16="http://schemas.microsoft.com/office/drawing/2014/main" id="{1BEDE7C4-FA3C-73B6-E2C3-0B19A73C573A}"/>
              </a:ext>
            </a:extLst>
          </p:cNvPr>
          <p:cNvPicPr>
            <a:picLocks noChangeAspect="1"/>
          </p:cNvPicPr>
          <p:nvPr/>
        </p:nvPicPr>
        <p:blipFill>
          <a:blip r:embed="rId2"/>
          <a:stretch>
            <a:fillRect/>
          </a:stretch>
        </p:blipFill>
        <p:spPr>
          <a:xfrm>
            <a:off x="1338527" y="958478"/>
            <a:ext cx="6777107" cy="5090161"/>
          </a:xfrm>
          <a:prstGeom prst="rect">
            <a:avLst/>
          </a:prstGeom>
        </p:spPr>
      </p:pic>
    </p:spTree>
    <p:extLst>
      <p:ext uri="{BB962C8B-B14F-4D97-AF65-F5344CB8AC3E}">
        <p14:creationId xmlns:p14="http://schemas.microsoft.com/office/powerpoint/2010/main" val="223592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0760D-E545-BC54-5E84-6327D6666D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E70360-45EA-3710-C50D-D85E139F94DB}"/>
              </a:ext>
            </a:extLst>
          </p:cNvPr>
          <p:cNvSpPr>
            <a:spLocks noGrp="1"/>
          </p:cNvSpPr>
          <p:nvPr>
            <p:ph type="title"/>
          </p:nvPr>
        </p:nvSpPr>
        <p:spPr/>
        <p:txBody>
          <a:bodyPr>
            <a:normAutofit fontScale="90000"/>
          </a:bodyPr>
          <a:lstStyle/>
          <a:p>
            <a:pPr algn="ctr"/>
            <a:br>
              <a:rPr lang="en-US" b="1"/>
            </a:br>
            <a:br>
              <a:rPr lang="en-US" b="1"/>
            </a:br>
            <a:r>
              <a:rPr lang="en-US" b="1"/>
              <a:t>CS Quality Management Consultant Team </a:t>
            </a:r>
            <a:endParaRPr lang="en-US"/>
          </a:p>
        </p:txBody>
      </p:sp>
      <p:sp>
        <p:nvSpPr>
          <p:cNvPr id="3" name="Text Placeholder 2">
            <a:extLst>
              <a:ext uri="{FF2B5EF4-FFF2-40B4-BE49-F238E27FC236}">
                <a16:creationId xmlns:a16="http://schemas.microsoft.com/office/drawing/2014/main" id="{458ECA43-8F5E-A105-3633-3DB275124A5B}"/>
              </a:ext>
            </a:extLst>
          </p:cNvPr>
          <p:cNvSpPr>
            <a:spLocks noGrp="1"/>
          </p:cNvSpPr>
          <p:nvPr>
            <p:ph type="body" idx="1"/>
          </p:nvPr>
        </p:nvSpPr>
        <p:spPr>
          <a:xfrm>
            <a:off x="1112520" y="1712976"/>
            <a:ext cx="9601200" cy="4343400"/>
          </a:xfrm>
        </p:spPr>
        <p:txBody>
          <a:bodyPr/>
          <a:lstStyle/>
          <a:p>
            <a:pPr marL="114300" indent="0" algn="ctr">
              <a:buNone/>
            </a:pPr>
            <a:r>
              <a:rPr lang="en-US">
                <a:solidFill>
                  <a:srgbClr val="000000"/>
                </a:solidFill>
              </a:rPr>
              <a:t>Our CS QMC team is dedicated to supporting community school practitioners through collaborative leadership.</a:t>
            </a:r>
          </a:p>
          <a:p>
            <a:pPr marL="114300" indent="0" algn="ctr">
              <a:buNone/>
            </a:pPr>
            <a:endParaRPr lang="en-US">
              <a:solidFill>
                <a:srgbClr val="000000"/>
              </a:solidFill>
            </a:endParaRPr>
          </a:p>
        </p:txBody>
      </p:sp>
      <p:sp>
        <p:nvSpPr>
          <p:cNvPr id="4" name="Slide Number Placeholder 3">
            <a:extLst>
              <a:ext uri="{FF2B5EF4-FFF2-40B4-BE49-F238E27FC236}">
                <a16:creationId xmlns:a16="http://schemas.microsoft.com/office/drawing/2014/main" id="{8BE693CC-C89F-4A22-0100-65712854ECE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6</a:t>
            </a:fld>
            <a:endParaRPr lang="en-US"/>
          </a:p>
        </p:txBody>
      </p:sp>
      <p:pic>
        <p:nvPicPr>
          <p:cNvPr id="5" name="Picture 4">
            <a:extLst>
              <a:ext uri="{FF2B5EF4-FFF2-40B4-BE49-F238E27FC236}">
                <a16:creationId xmlns:a16="http://schemas.microsoft.com/office/drawing/2014/main" id="{FD5DF0DA-F0FB-3BFA-B202-D86D92B77CCB}"/>
              </a:ext>
            </a:extLst>
          </p:cNvPr>
          <p:cNvPicPr>
            <a:picLocks noChangeAspect="1"/>
          </p:cNvPicPr>
          <p:nvPr/>
        </p:nvPicPr>
        <p:blipFill>
          <a:blip r:embed="rId2"/>
          <a:stretch>
            <a:fillRect/>
          </a:stretch>
        </p:blipFill>
        <p:spPr>
          <a:xfrm>
            <a:off x="1295400" y="3056301"/>
            <a:ext cx="9601200" cy="3421117"/>
          </a:xfrm>
          <a:prstGeom prst="rect">
            <a:avLst/>
          </a:prstGeom>
        </p:spPr>
      </p:pic>
    </p:spTree>
    <p:extLst>
      <p:ext uri="{BB962C8B-B14F-4D97-AF65-F5344CB8AC3E}">
        <p14:creationId xmlns:p14="http://schemas.microsoft.com/office/powerpoint/2010/main" val="4014441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5C120-C2E9-ED68-7EEF-1EBAEAA977B0}"/>
              </a:ext>
            </a:extLst>
          </p:cNvPr>
          <p:cNvSpPr>
            <a:spLocks noGrp="1"/>
          </p:cNvSpPr>
          <p:nvPr>
            <p:ph type="title"/>
          </p:nvPr>
        </p:nvSpPr>
        <p:spPr/>
        <p:txBody>
          <a:bodyPr/>
          <a:lstStyle/>
          <a:p>
            <a:pPr algn="ctr"/>
            <a:r>
              <a:rPr lang="en-US"/>
              <a:t>Fiscal Team </a:t>
            </a:r>
          </a:p>
        </p:txBody>
      </p:sp>
      <p:sp>
        <p:nvSpPr>
          <p:cNvPr id="4" name="Slide Number Placeholder 3">
            <a:extLst>
              <a:ext uri="{FF2B5EF4-FFF2-40B4-BE49-F238E27FC236}">
                <a16:creationId xmlns:a16="http://schemas.microsoft.com/office/drawing/2014/main" id="{57129577-E79E-D19B-E38B-025D7B575C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a:t>7</a:t>
            </a:fld>
            <a:endParaRPr lang="en-US"/>
          </a:p>
        </p:txBody>
      </p:sp>
      <p:pic>
        <p:nvPicPr>
          <p:cNvPr id="5" name="Picture 4">
            <a:extLst>
              <a:ext uri="{FF2B5EF4-FFF2-40B4-BE49-F238E27FC236}">
                <a16:creationId xmlns:a16="http://schemas.microsoft.com/office/drawing/2014/main" id="{AF80E18B-17EC-C896-FEFF-48CD1B9F3C66}"/>
              </a:ext>
            </a:extLst>
          </p:cNvPr>
          <p:cNvPicPr>
            <a:picLocks noChangeAspect="1"/>
          </p:cNvPicPr>
          <p:nvPr/>
        </p:nvPicPr>
        <p:blipFill>
          <a:blip r:embed="rId2"/>
          <a:stretch>
            <a:fillRect/>
          </a:stretch>
        </p:blipFill>
        <p:spPr>
          <a:xfrm>
            <a:off x="1295400" y="1932615"/>
            <a:ext cx="9433560" cy="3890001"/>
          </a:xfrm>
          <a:prstGeom prst="rect">
            <a:avLst/>
          </a:prstGeom>
        </p:spPr>
      </p:pic>
    </p:spTree>
    <p:extLst>
      <p:ext uri="{BB962C8B-B14F-4D97-AF65-F5344CB8AC3E}">
        <p14:creationId xmlns:p14="http://schemas.microsoft.com/office/powerpoint/2010/main" val="122640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15be0ce96e7_1_100"/>
          <p:cNvSpPr txBox="1">
            <a:spLocks noGrp="1"/>
          </p:cNvSpPr>
          <p:nvPr>
            <p:ph type="title"/>
          </p:nvPr>
        </p:nvSpPr>
        <p:spPr>
          <a:xfrm>
            <a:off x="132734" y="255125"/>
            <a:ext cx="11931447" cy="1036800"/>
          </a:xfrm>
          <a:prstGeom prst="rect">
            <a:avLst/>
          </a:prstGeom>
          <a:noFill/>
          <a:ln>
            <a:noFill/>
          </a:ln>
        </p:spPr>
        <p:txBody>
          <a:bodyPr spcFirstLastPara="1" wrap="square" lIns="91425" tIns="45700" rIns="91425" bIns="45700" anchor="ctr" anchorCtr="0">
            <a:noAutofit/>
          </a:bodyPr>
          <a:lstStyle/>
          <a:p>
            <a:pPr algn="ctr"/>
            <a:r>
              <a:rPr lang="en-US" sz="3600" b="1"/>
              <a:t>Overview of Community Schools</a:t>
            </a:r>
            <a:endParaRPr lang="en-US"/>
          </a:p>
        </p:txBody>
      </p:sp>
      <p:sp>
        <p:nvSpPr>
          <p:cNvPr id="112" name="Google Shape;112;g15be0ce96e7_1_100"/>
          <p:cNvSpPr txBox="1">
            <a:spLocks noGrp="1"/>
          </p:cNvSpPr>
          <p:nvPr>
            <p:ph type="body" idx="1"/>
          </p:nvPr>
        </p:nvSpPr>
        <p:spPr>
          <a:xfrm>
            <a:off x="287350" y="1924334"/>
            <a:ext cx="5346534" cy="431469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2"/>
              </a:buClr>
              <a:buSzPts val="1100"/>
              <a:buNone/>
            </a:pPr>
            <a:r>
              <a:rPr lang="en-US" sz="2800" b="1" dirty="0">
                <a:solidFill>
                  <a:srgbClr val="434343"/>
                </a:solidFill>
              </a:rPr>
              <a:t>Main Points</a:t>
            </a:r>
            <a:endParaRPr sz="3300" dirty="0">
              <a:solidFill>
                <a:srgbClr val="434343"/>
              </a:solidFill>
            </a:endParaRPr>
          </a:p>
          <a:p>
            <a:pPr indent="-339725">
              <a:lnSpc>
                <a:spcPct val="150000"/>
              </a:lnSpc>
              <a:spcBef>
                <a:spcPts val="0"/>
              </a:spcBef>
              <a:buClr>
                <a:srgbClr val="434343"/>
              </a:buClr>
              <a:buSzPts val="2340"/>
            </a:pPr>
            <a:r>
              <a:rPr lang="en-US" sz="2600" dirty="0">
                <a:solidFill>
                  <a:srgbClr val="434343"/>
                </a:solidFill>
              </a:rPr>
              <a:t>How many (grant funded and SEG)</a:t>
            </a:r>
            <a:endParaRPr dirty="0">
              <a:solidFill>
                <a:srgbClr val="434343"/>
              </a:solidFill>
            </a:endParaRPr>
          </a:p>
          <a:p>
            <a:pPr indent="-339725">
              <a:lnSpc>
                <a:spcPct val="150000"/>
              </a:lnSpc>
              <a:spcBef>
                <a:spcPts val="0"/>
              </a:spcBef>
              <a:buClr>
                <a:srgbClr val="434343"/>
              </a:buClr>
              <a:buSzPts val="2340"/>
            </a:pPr>
            <a:r>
              <a:rPr lang="en-US" sz="2600" dirty="0">
                <a:solidFill>
                  <a:srgbClr val="434343"/>
                </a:solidFill>
              </a:rPr>
              <a:t>CS Statute</a:t>
            </a:r>
          </a:p>
          <a:p>
            <a:pPr indent="-339725">
              <a:lnSpc>
                <a:spcPct val="150000"/>
              </a:lnSpc>
              <a:spcBef>
                <a:spcPts val="0"/>
              </a:spcBef>
              <a:buClr>
                <a:srgbClr val="434343"/>
              </a:buClr>
              <a:buSzPts val="2340"/>
            </a:pPr>
            <a:r>
              <a:rPr lang="en-US" sz="2600" dirty="0">
                <a:solidFill>
                  <a:srgbClr val="434343"/>
                </a:solidFill>
              </a:rPr>
              <a:t>What is the CS strategy?</a:t>
            </a:r>
            <a:endParaRPr dirty="0">
              <a:solidFill>
                <a:srgbClr val="434343"/>
              </a:solidFill>
            </a:endParaRPr>
          </a:p>
          <a:p>
            <a:pPr indent="-339725">
              <a:lnSpc>
                <a:spcPct val="150000"/>
              </a:lnSpc>
              <a:spcBef>
                <a:spcPts val="0"/>
              </a:spcBef>
              <a:buClr>
                <a:srgbClr val="434343"/>
              </a:buClr>
              <a:buSzPts val="2340"/>
            </a:pPr>
            <a:endParaRPr lang="en-US" sz="2600" dirty="0">
              <a:solidFill>
                <a:srgbClr val="434343"/>
              </a:solidFill>
            </a:endParaRPr>
          </a:p>
          <a:p>
            <a:pPr marL="114300" indent="0">
              <a:buNone/>
            </a:pPr>
            <a:endParaRPr lang="en-US" sz="4224" u="sng" dirty="0">
              <a:solidFill>
                <a:schemeClr val="dk2"/>
              </a:solidFill>
            </a:endParaRPr>
          </a:p>
        </p:txBody>
      </p:sp>
      <p:sp>
        <p:nvSpPr>
          <p:cNvPr id="113" name="Google Shape;113;g15be0ce96e7_1_10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8</a:t>
            </a:fld>
            <a:endParaRPr/>
          </a:p>
        </p:txBody>
      </p:sp>
      <p:sp>
        <p:nvSpPr>
          <p:cNvPr id="114" name="Google Shape;114;g15be0ce96e7_1_100"/>
          <p:cNvSpPr/>
          <p:nvPr/>
        </p:nvSpPr>
        <p:spPr>
          <a:xfrm>
            <a:off x="5987845" y="1924334"/>
            <a:ext cx="5742580" cy="4314691"/>
          </a:xfrm>
          <a:prstGeom prst="rect">
            <a:avLst/>
          </a:prstGeom>
          <a:solidFill>
            <a:schemeClr val="accent1"/>
          </a:solidFill>
          <a:ln w="25400" cap="flat" cmpd="sng">
            <a:solidFill>
              <a:srgbClr val="15868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Add picture here</a:t>
            </a:r>
            <a:endParaRPr/>
          </a:p>
        </p:txBody>
      </p:sp>
      <p:pic>
        <p:nvPicPr>
          <p:cNvPr id="2" name="Picture 1">
            <a:extLst>
              <a:ext uri="{FF2B5EF4-FFF2-40B4-BE49-F238E27FC236}">
                <a16:creationId xmlns:a16="http://schemas.microsoft.com/office/drawing/2014/main" id="{8B62D63E-9B94-22A2-A82C-C9D71BE588D7}"/>
              </a:ext>
            </a:extLst>
          </p:cNvPr>
          <p:cNvPicPr>
            <a:picLocks noChangeAspect="1"/>
          </p:cNvPicPr>
          <p:nvPr/>
        </p:nvPicPr>
        <p:blipFill>
          <a:blip r:embed="rId3"/>
          <a:stretch>
            <a:fillRect/>
          </a:stretch>
        </p:blipFill>
        <p:spPr>
          <a:xfrm>
            <a:off x="7132184" y="2585357"/>
            <a:ext cx="3457575" cy="2971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2A5FB439-5034-B139-70B8-5ADCF635595E}"/>
            </a:ext>
          </a:extLst>
        </p:cNvPr>
        <p:cNvGrpSpPr/>
        <p:nvPr/>
      </p:nvGrpSpPr>
      <p:grpSpPr>
        <a:xfrm>
          <a:off x="0" y="0"/>
          <a:ext cx="0" cy="0"/>
          <a:chOff x="0" y="0"/>
          <a:chExt cx="0" cy="0"/>
        </a:xfrm>
      </p:grpSpPr>
      <p:sp>
        <p:nvSpPr>
          <p:cNvPr id="113" name="Google Shape;113;g15be0ce96e7_1_100">
            <a:extLst>
              <a:ext uri="{FF2B5EF4-FFF2-40B4-BE49-F238E27FC236}">
                <a16:creationId xmlns:a16="http://schemas.microsoft.com/office/drawing/2014/main" id="{6783013B-8DEB-3767-7D37-C65B6B403D6E}"/>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9</a:t>
            </a:fld>
            <a:endParaRPr/>
          </a:p>
        </p:txBody>
      </p:sp>
      <p:pic>
        <p:nvPicPr>
          <p:cNvPr id="5" name="Picture 4">
            <a:extLst>
              <a:ext uri="{FF2B5EF4-FFF2-40B4-BE49-F238E27FC236}">
                <a16:creationId xmlns:a16="http://schemas.microsoft.com/office/drawing/2014/main" id="{76A5366E-4716-BB29-9D26-B5F8AC767E1E}"/>
              </a:ext>
            </a:extLst>
          </p:cNvPr>
          <p:cNvPicPr>
            <a:picLocks noChangeAspect="1"/>
          </p:cNvPicPr>
          <p:nvPr/>
        </p:nvPicPr>
        <p:blipFill>
          <a:blip r:embed="rId3"/>
          <a:srcRect t="25820" b="26036"/>
          <a:stretch/>
        </p:blipFill>
        <p:spPr>
          <a:xfrm>
            <a:off x="776068" y="944058"/>
            <a:ext cx="7963720" cy="4969883"/>
          </a:xfrm>
          <a:prstGeom prst="rect">
            <a:avLst/>
          </a:prstGeom>
        </p:spPr>
      </p:pic>
    </p:spTree>
    <p:extLst>
      <p:ext uri="{BB962C8B-B14F-4D97-AF65-F5344CB8AC3E}">
        <p14:creationId xmlns:p14="http://schemas.microsoft.com/office/powerpoint/2010/main" val="2975743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687C0E7845E544EBF21E0B807C37B4A" ma:contentTypeVersion="4" ma:contentTypeDescription="Create a new document." ma:contentTypeScope="" ma:versionID="2e05bdc699ba62f0836f6c18068ebc72">
  <xsd:schema xmlns:xsd="http://www.w3.org/2001/XMLSchema" xmlns:xs="http://www.w3.org/2001/XMLSchema" xmlns:p="http://schemas.microsoft.com/office/2006/metadata/properties" xmlns:ns2="7998512b-2217-43d9-a669-895611b62778" targetNamespace="http://schemas.microsoft.com/office/2006/metadata/properties" ma:root="true" ma:fieldsID="2af403da15fbfe0dd5d4fc4ff0924fcd" ns2:_="">
    <xsd:import namespace="7998512b-2217-43d9-a669-895611b62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8512b-2217-43d9-a669-895611b627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946130-8E35-42F6-92CF-1D3E2B90AD7D}">
  <ds:schemaRefs>
    <ds:schemaRef ds:uri="http://schemas.microsoft.com/sharepoint/v3/contenttype/forms"/>
  </ds:schemaRefs>
</ds:datastoreItem>
</file>

<file path=customXml/itemProps2.xml><?xml version="1.0" encoding="utf-8"?>
<ds:datastoreItem xmlns:ds="http://schemas.openxmlformats.org/officeDocument/2006/customXml" ds:itemID="{E0DBF174-D87C-4C73-B348-96C666A0ABB1}">
  <ds:schemaRefs>
    <ds:schemaRef ds:uri="7998512b-2217-43d9-a669-895611b6277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371B164-AA6A-4E24-A17B-2C2694C12F4E}">
  <ds:schemaRefs>
    <ds:schemaRef ds:uri="7998512b-2217-43d9-a669-895611b6277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21</TotalTime>
  <Words>1191</Words>
  <Application>Microsoft Office PowerPoint</Application>
  <PresentationFormat>Widescreen</PresentationFormat>
  <Paragraphs>111</Paragraphs>
  <Slides>25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Book Antiqua</vt:lpstr>
      <vt:lpstr>Segoe UI</vt:lpstr>
      <vt:lpstr>Sales Direction 16X9</vt:lpstr>
      <vt:lpstr>Community Schools  Rising</vt:lpstr>
      <vt:lpstr>Agenda: Introduction of the team – Julie Brenning  Overview of Community Schools – Asha Hernandez  Statute Changes – Julie Brenning  SY25-26 Funding – Julie Brenning  Reporting Requirements – Asha Hernandez  Technical Assistance and Site Visits – Asha Hernandez  Evaluation – Julie Brenning  Certification – Julie Brenning   </vt:lpstr>
      <vt:lpstr>PowerPoint Presentation</vt:lpstr>
      <vt:lpstr>PowerPoint Presentation</vt:lpstr>
      <vt:lpstr>PowerPoint Presentation</vt:lpstr>
      <vt:lpstr>  CS Quality Management Consultant Team </vt:lpstr>
      <vt:lpstr>Fiscal Team </vt:lpstr>
      <vt:lpstr>Overview of Community Schools</vt:lpstr>
      <vt:lpstr>PowerPoint Presentation</vt:lpstr>
      <vt:lpstr>PowerPoint Presentation</vt:lpstr>
      <vt:lpstr>Statute Changes</vt:lpstr>
      <vt:lpstr>SY25-26 Funding</vt:lpstr>
      <vt:lpstr>Grant Reporting Requirements</vt:lpstr>
      <vt:lpstr>SEG Assurances and Accountability</vt:lpstr>
      <vt:lpstr>Technical Assistance: An Overview</vt:lpstr>
      <vt:lpstr>Technical Assistance and Support</vt:lpstr>
      <vt:lpstr>Northwest Region – Nicole Murillo</vt:lpstr>
      <vt:lpstr>Northeast Region- Melanie Maestas</vt:lpstr>
      <vt:lpstr>Southeast Region – Jamie Watson</vt:lpstr>
      <vt:lpstr>Southwest Region – Jill Bratton</vt:lpstr>
      <vt:lpstr>Community Schools and Extended Learning Bureau 2025 Statewide Conference</vt:lpstr>
      <vt:lpstr>Evaluation</vt:lpstr>
      <vt:lpstr>PowerPoint Presentation</vt:lpstr>
      <vt:lpstr>Certification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Nancy Martira</dc:creator>
  <cp:lastModifiedBy>Boyle, Connor, PED</cp:lastModifiedBy>
  <cp:revision>18</cp:revision>
  <dcterms:created xsi:type="dcterms:W3CDTF">2020-01-22T19:18:44Z</dcterms:created>
  <dcterms:modified xsi:type="dcterms:W3CDTF">2025-03-31T14:18:09Z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0x0101009687C0E7845E544EBF21E0B807C37B4A</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